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5" r:id="rId8"/>
    <p:sldId id="266" r:id="rId9"/>
    <p:sldId id="267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22145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представлений младших </a:t>
            </a:r>
            <a:r>
              <a:rPr lang="ru-RU" b="1" smtClean="0"/>
              <a:t>школьников </a:t>
            </a:r>
            <a:br>
              <a:rPr lang="ru-RU" b="1" smtClean="0"/>
            </a:br>
            <a:r>
              <a:rPr lang="ru-RU" b="1" smtClean="0"/>
              <a:t>МБОУ </a:t>
            </a:r>
            <a:r>
              <a:rPr lang="ru-RU" b="1" dirty="0" smtClean="0"/>
              <a:t>СОШ №69 о семье.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https://avatars.mds.yandex.net/i?id=7c74b10c5b068b3a924f4dfd2e7d5bd7ac7c4d9e-8497672-images-thumbs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4486275" cy="304800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286412" y="4214818"/>
            <a:ext cx="335755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Выполнила: обучающееся  7«А» класса, МОУ СОШ № 69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Дынина Ирина Олеговна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Руководитель: педагог-психолог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Кузьмина Ольга Евгеньевна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d5f1610f9ba1d7e1643e0ad9e6694f3ae677ea39-9099806-images-thumbs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3214710" cy="2311702"/>
          </a:xfrm>
          <a:prstGeom prst="rect">
            <a:avLst/>
          </a:prstGeom>
          <a:noFill/>
        </p:spPr>
      </p:pic>
      <p:pic>
        <p:nvPicPr>
          <p:cNvPr id="18436" name="Picture 4" descr="https://gas-kvas.com/uploads/posts/2023-01/1673573224_gas-kvas-com-p-risunok-detskii-moya-semya-v-detskom-sadu-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143512"/>
            <a:ext cx="2214578" cy="154850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Гипотеза:  у младших школьников сформировано представления о своей семье, а именно представления о семейных ценностей и значимости семьи.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57752" y="785794"/>
            <a:ext cx="4000528" cy="442915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Процесс  становления образа семьи у младших школьников будет </a:t>
            </a:r>
            <a:r>
              <a:rPr lang="ru-RU" b="1" u="sng" dirty="0" smtClean="0"/>
              <a:t>проходить успешно при: сформированности </a:t>
            </a:r>
            <a:r>
              <a:rPr lang="ru-RU" dirty="0" smtClean="0"/>
              <a:t>семейных ценностей и значимости семьи у младших школьников; создании позитивного эмоционального климата в семье; положительном взаимоотношении с членами семьи; позитивном </a:t>
            </a:r>
            <a:r>
              <a:rPr lang="ru-RU" dirty="0" err="1" smtClean="0"/>
              <a:t>отношениидетей</a:t>
            </a:r>
            <a:r>
              <a:rPr lang="ru-RU" dirty="0" smtClean="0"/>
              <a:t> и родителей.</a:t>
            </a:r>
          </a:p>
          <a:p>
            <a:endParaRPr lang="ru-RU" dirty="0"/>
          </a:p>
        </p:txBody>
      </p:sp>
      <p:pic>
        <p:nvPicPr>
          <p:cNvPr id="18438" name="Picture 6" descr="https://avatars.mds.yandex.net/i?id=d00ab3aa20aace77891cc51d8a859d5c55593b0f-7953198-images-thumbs&amp;n=13&amp;exp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4572000" cy="258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5072098" cy="504351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Семья является одним из важнейших институтов социализации детей и взрослых. </a:t>
            </a:r>
          </a:p>
          <a:p>
            <a:r>
              <a:rPr lang="ru-RU" dirty="0" smtClean="0"/>
              <a:t>Традиционно, под термином </a:t>
            </a:r>
            <a:r>
              <a:rPr lang="ru-RU" b="1" dirty="0" smtClean="0"/>
              <a:t>«семья» </a:t>
            </a:r>
            <a:r>
              <a:rPr lang="ru-RU" dirty="0" smtClean="0"/>
              <a:t>в науке понимают основанное на браке и кровном родстве объединение людей, связанное общностью быта и взаимной ответственностью </a:t>
            </a:r>
            <a:endParaRPr lang="ru-RU" dirty="0"/>
          </a:p>
        </p:txBody>
      </p:sp>
      <p:pic>
        <p:nvPicPr>
          <p:cNvPr id="14340" name="Picture 4" descr="https://static.mvd.ru/upload/site60/document_images/UybEH3RoLo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071546"/>
            <a:ext cx="2643206" cy="1823813"/>
          </a:xfrm>
          <a:prstGeom prst="rect">
            <a:avLst/>
          </a:prstGeom>
          <a:noFill/>
        </p:spPr>
      </p:pic>
      <p:pic>
        <p:nvPicPr>
          <p:cNvPr id="14342" name="Picture 6" descr="https://pristor.ru/wp-content/uploads/2021/07/%D0%9A%D1%80%D0%B0%D1%81%D0%B8%D0%B2%D1%8B%D0%B9-%D1%80%D0%B8%D1%81%D1%83%D0%BD%D0%BE%D0%BA-%D1%81%D0%B5%D0%BC%D1%8C%D1%8F-%D0%B7%D0%B0-%D1%81%D1%82%D0%BE%D0%BB%D0%BE%D0%BC-%D0%BA%D0%B0%D1%80%D0%B0%D0%BD%D0%B4%D0%B0%D1%88%D0%BE%D0%BC-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429132"/>
            <a:ext cx="2214610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43"/>
            <a:ext cx="8072494" cy="30718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i="1" u="sng" dirty="0" smtClean="0"/>
              <a:t>Изучением представлений о семье </a:t>
            </a:r>
            <a:r>
              <a:rPr lang="ru-RU" dirty="0" smtClean="0"/>
              <a:t>занимались следующие современные исследователи: Ю.Б. Евдокимова, H.A. Круглова, Т.В. Кузнецова, Е.В. Левицкая, Е.Ю. Макарова, A.A. Нестерова, Н.В. Панкова, Л.Г. Попова.</a:t>
            </a:r>
            <a:endParaRPr lang="ru-RU" dirty="0"/>
          </a:p>
        </p:txBody>
      </p:sp>
      <p:pic>
        <p:nvPicPr>
          <p:cNvPr id="16386" name="Picture 2" descr="https://gas-kvas.com/uploads/posts/2023-01/1674421183_gas-kvas-com-p-eskiz-risunka-semi-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71942"/>
            <a:ext cx="2987665" cy="2116263"/>
          </a:xfrm>
          <a:prstGeom prst="rect">
            <a:avLst/>
          </a:prstGeom>
          <a:noFill/>
        </p:spPr>
      </p:pic>
      <p:pic>
        <p:nvPicPr>
          <p:cNvPr id="5122" name="Picture 2" descr="https://avatars.mds.yandex.net/i?id=7ddf47957fd5b3527b57912484b32c37aaa12460-849703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786190"/>
            <a:ext cx="4572000" cy="2733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4829180" cy="6215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Объект исследования: </a:t>
            </a:r>
            <a:r>
              <a:rPr lang="ru-RU" dirty="0" smtClean="0"/>
              <a:t>представление личности о семье. </a:t>
            </a:r>
          </a:p>
          <a:p>
            <a:r>
              <a:rPr lang="ru-RU" b="1" dirty="0" smtClean="0"/>
              <a:t>Предмет исследования: </a:t>
            </a:r>
            <a:r>
              <a:rPr lang="ru-RU" dirty="0" smtClean="0"/>
              <a:t>особенности представлений о семье у младших школьников.</a:t>
            </a:r>
          </a:p>
          <a:p>
            <a:r>
              <a:rPr lang="ru-RU" b="1" dirty="0" smtClean="0"/>
              <a:t>Гипотеза исследования:  </a:t>
            </a:r>
            <a:r>
              <a:rPr lang="ru-RU" u="sng" dirty="0" smtClean="0"/>
              <a:t>у младших школьников сформировано представления о своей семье, а именно представления о семейных ценностей и значимости семьи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Цель данной работы: </a:t>
            </a:r>
            <a:r>
              <a:rPr lang="ru-RU" dirty="0" smtClean="0"/>
              <a:t>определить особенности представлений о семье у младших школьников.</a:t>
            </a:r>
          </a:p>
          <a:p>
            <a:endParaRPr lang="ru-RU" dirty="0"/>
          </a:p>
        </p:txBody>
      </p:sp>
      <p:pic>
        <p:nvPicPr>
          <p:cNvPr id="17410" name="Picture 2" descr="https://avatars.mds.yandex.net/i?id=8b413caf498d1c57108b30cc3054a133e9055d93-7753204-images-thumbs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14290"/>
            <a:ext cx="2800350" cy="3048001"/>
          </a:xfrm>
          <a:prstGeom prst="rect">
            <a:avLst/>
          </a:prstGeom>
          <a:noFill/>
        </p:spPr>
      </p:pic>
      <p:sp>
        <p:nvSpPr>
          <p:cNvPr id="17412" name="AutoShape 4" descr="https://yandex-images.clstorage.net/F95ODZ406/a021c7yyh/VY95W_QMQ6uyGBq4jrbmRuEkfhAxYjozrL_milH153MDmWC0P7vtM9Bwhe8Hhgd_nQuhv_9-7geR-oep2ZpYqACOLFqhFVunojxTnP7_6gbVEXIgaCsCIpH3zosArbNjO9wV_FPuiHp0nBVi6h629zTyQR7OP54C1Z7b9XEq7J3BP8GTdIDuS8acU2jWUr4a4U1qoJW_3n50D7-a-XjrV4NJybiDK8GamCAVyvYqEoO8ok1-SrcqKhlr761BwsXV-ccVX8T8Ptti2H-8Rtp-4rUN8phNY5KuQAOvJh38c4OrTf3QL3N19uBoITaGfq6X9NqFopaXHs59S3eRFdoVyd0X9Q9ceJ4PmozzVM5qWp7BcQI0_TdSMlQXN771QJ_LH81dqBPrvaIotDVOxk6CbzyGvZaGg6JKTRe_acGGzf1pY_Fv_KwuGxJIAwha7s7GfYF-OO17ls64A6smnYQn_-ulpSwXp2G6FDgBciZuwvfIzmkGDoM-AiVLO6Wdjo3N-fNxD7hMotvaVOuIVpb2NlFdBnzN99JalA-jrhVYA_8riWWo63-hElwwJbrK7g57xApFespruiIdO_clDe6VNTXPzS-sjFoz7kibKIJmWn7FnS74LZ-21pC3p_p9dHNPX8WtJLtnnY7sLJ1SskY-3xRSVXLCq34a9edHWanCJaXtNz2naFxSl4pQQ8R-0ha2xelKvLU7JtqUix_qySg3g199oWC3j8ViqGjZggoyGuvQUn1y4hO-WgG3r10d6l097V_Fq8xMXiOCMEfIWmJq-lmh1hi95wq6BM87XmU4YwcHVRnAk0tN-sA8GeruUlqbuObBZq77csrxO6eNEQqh2ZHjMb9ADEIfshAX0E4-hppt4UpgEb8WnvAXR6KBWAs7R_W5vKurlarY9HniZnquL9iKBQoiJy7WEdf3eYk2Md1xD_VvrOBOCwpY-yAqFn6GOVnWtLXvvjLMK-9CcV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yandex-images.clstorage.net/F95ODZ406/a021c7yyh/VY95W_QMQ6uyGBq4jrbmRuEkfhAxYjozrL_milH153MDmWC0P7vtM9Bwhe8Hhgd_nQuhv_9-7geR-oep2ZpYqACOLFqhFVunojxTnP7_6gbVEXIgaCsCIpH3zosArbNjO9wV_FPuiHp0nBVi6h629zTyQR7OP54C1Z7b9XEq7J3BP8GTdIDuS8acU2jWUr4a4U1qoJW_3n50D7-a-XjrV4NJybiDK8GamCAVyvYqEoO8ok1-SrcqKhlr761BwsXV-ccVX8T8Ptti2H-8Rtp-4rUN8phNY5KuQAOvJh38c4OrTf3QL3N19uBoITaGfq6X9NqFopaXHs59S3eRFdoVyd0X9Q9ceJ4PmozzVM5qWp7BcQI0_TdSMlQXN771QJ_LH81dqBPrvaIotDVOxk6CbzyGvZaGg6JKTRe_acGGzf1pY_Fv_KwuGxJIAwha7s7GfYF-OO17ls64A6smnYQn_-ulpSwXp2G6FDgBciZuwvfIzmkGDoM-AiVLO6Wdjo3N-fNxD7hMotvaVOuIVpb2NlFdBnzN99JalA-jrhVYA_8riWWo63-hElwwJbrK7g57xApFespruiIdO_clDe6VNTXPzS-sjFoz7kibKIJmWn7FnS74LZ-21pC3p_p9dHNPX8WtJLtnnY7sLJ1SskY-3xRSVXLCq34a9edHWanCJaXtNz2naFxSl4pQQ8R-0ha2xelKvLU7JtqUix_qySg3g199oWC3j8ViqGjZggoyGuvQUn1y4hO-WgG3r10d6l097V_Fq8xMXiOCMEfIWmJq-lmh1hi95wq6BM87XmU4YwcHVRnAk0tN-sA8GeruUlqbuObBZq77csrxO6eNEQqh2ZHjMb9ADEIfshAX0E4-hppt4UpgEb8WnvAXR6KBWAs7R_W5vKurlarY9HniZnquL9iKBQoiJy7WEdf3eYk2Md1xD_VvrOBOCwpY-yAqFn6GOVnWtLXvvjLMK-9CcV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https://gas-kvas.com/uploads/posts/2023-01/1673583891_gas-kvas-com-p-detskii-test-risunok-semi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429000"/>
            <a:ext cx="2975526" cy="2085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714620"/>
            <a:ext cx="4972056" cy="371477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Задачи исследования:</a:t>
            </a: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 lvl="0"/>
            <a:r>
              <a:rPr lang="ru-RU" i="1" dirty="0" smtClean="0"/>
              <a:t>Охарактеризовать понятие семья.</a:t>
            </a:r>
            <a:endParaRPr lang="ru-RU" dirty="0" smtClean="0"/>
          </a:p>
          <a:p>
            <a:pPr lvl="0"/>
            <a:r>
              <a:rPr lang="ru-RU" i="1" dirty="0" smtClean="0"/>
              <a:t>Рассмотреть специфику восприятия и становления представлений о семье у младших школьников.</a:t>
            </a:r>
            <a:endParaRPr lang="ru-RU" dirty="0" smtClean="0"/>
          </a:p>
          <a:p>
            <a:pPr lvl="0"/>
            <a:r>
              <a:rPr lang="ru-RU" i="1" dirty="0" smtClean="0"/>
              <a:t>Выявить факторы формирования представления о семье у младших школьников.</a:t>
            </a:r>
            <a:endParaRPr lang="ru-RU" dirty="0" smtClean="0"/>
          </a:p>
          <a:p>
            <a:pPr lvl="0"/>
            <a:r>
              <a:rPr lang="ru-RU" i="1" dirty="0" smtClean="0"/>
              <a:t>Провести	диагностику сформированности	показателей представлений о семье у младших школьников.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https://avatars.mds.yandex.net/i?id=6ec7f86a4535d6d0cbe8c488772ce899b4baafbf-8297859-images-thumbs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0"/>
            <a:ext cx="2571832" cy="1698481"/>
          </a:xfrm>
          <a:prstGeom prst="rect">
            <a:avLst/>
          </a:prstGeom>
          <a:noFill/>
        </p:spPr>
      </p:pic>
      <p:pic>
        <p:nvPicPr>
          <p:cNvPr id="15368" name="Picture 8" descr="https://4x4photo.ru/wp-content/uploads/2020/12/24-151.jpg"/>
          <p:cNvPicPr>
            <a:picLocks noChangeAspect="1" noChangeArrowheads="1"/>
          </p:cNvPicPr>
          <p:nvPr/>
        </p:nvPicPr>
        <p:blipFill>
          <a:blip r:embed="rId3" cstate="print"/>
          <a:srcRect t="10862"/>
          <a:stretch>
            <a:fillRect/>
          </a:stretch>
        </p:blipFill>
        <p:spPr bwMode="auto">
          <a:xfrm>
            <a:off x="5241850" y="4500570"/>
            <a:ext cx="3043401" cy="1928826"/>
          </a:xfrm>
          <a:prstGeom prst="rect">
            <a:avLst/>
          </a:prstGeom>
          <a:noFill/>
        </p:spPr>
      </p:pic>
      <p:pic>
        <p:nvPicPr>
          <p:cNvPr id="3074" name="Picture 2" descr="https://chgtt.siteedu.ru/media/sub/1336/uploads/semy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57166"/>
            <a:ext cx="2928958" cy="2285702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429256" y="2000240"/>
            <a:ext cx="3286148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29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 исследования: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295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Теоретические (анализ, сравнение, обобщение);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295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Эмпирические (анкетирование, качественное и количественное описание результатов исследования).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29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База исследования:</a:t>
            </a: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2950" algn="l"/>
              </a:tabLst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МБОУ СОШ №69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исследовании принимали участие младшие школьники 7-8 лет в количестве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24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1 класс</a:t>
            </a: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6043626" cy="569755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Младший </a:t>
            </a:r>
            <a:r>
              <a:rPr lang="ru-RU" b="1" dirty="0" smtClean="0"/>
              <a:t>школьник </a:t>
            </a:r>
            <a:r>
              <a:rPr lang="ru-RU" dirty="0" smtClean="0"/>
              <a:t>воспринимает семью в качестве окружающих его близких людей папы и мамы, бабушки и дедушки, братьев и сестер. </a:t>
            </a:r>
            <a:r>
              <a:rPr lang="ru-RU" b="1" i="1" u="sng" dirty="0" smtClean="0"/>
              <a:t>В зависимости от состава семьи</a:t>
            </a:r>
            <a:r>
              <a:rPr lang="ru-RU" dirty="0" smtClean="0"/>
              <a:t>, от отношений в семье к членам семьи и вообще к окружающим людям человек </a:t>
            </a:r>
            <a:r>
              <a:rPr lang="ru-RU" b="1" u="sng" dirty="0" smtClean="0"/>
              <a:t>смотрит на мир положительно или отрицательно, формирует свои взгляды, строит свои отношения с окружающими.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b="1" dirty="0" smtClean="0"/>
              <a:t>Семья  передает и культурные традиции, и опыт предшественников, который складывался на протяжении многих лет, и закладывает ребенку модель поведения на всю его дальнейшую жизнь. </a:t>
            </a:r>
            <a:endParaRPr lang="ru-RU" sz="3200" b="1" dirty="0" smtClean="0"/>
          </a:p>
          <a:p>
            <a:endParaRPr lang="ru-RU" dirty="0"/>
          </a:p>
        </p:txBody>
      </p:sp>
      <p:pic>
        <p:nvPicPr>
          <p:cNvPr id="20482" name="Picture 2" descr="https://avatars.mds.yandex.net/i?id=7bb5a522bad6e453efc855095877832039369e00-754460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0"/>
            <a:ext cx="2714612" cy="1809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5" y="625251"/>
          <a:ext cx="7858179" cy="4937760"/>
        </p:xfrm>
        <a:graphic>
          <a:graphicData uri="http://schemas.openxmlformats.org/drawingml/2006/table">
            <a:tbl>
              <a:tblPr/>
              <a:tblGrid>
                <a:gridCol w="3050206"/>
                <a:gridCol w="792829"/>
                <a:gridCol w="780080"/>
                <a:gridCol w="940241"/>
                <a:gridCol w="764941"/>
                <a:gridCol w="764941"/>
                <a:gridCol w="764941"/>
              </a:tblGrid>
              <a:tr h="182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4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Мальчики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девочки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общее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Анкета «Я и моя семья»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кол-во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70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Тебе нравится твоя семья?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Нравится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70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 очень нравится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 нравится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06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2.    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Охотно ли ты выполняешь просьбы и поручения родителей?</a:t>
                      </a: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69%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82%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70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Бывает по-разному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36%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70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 часто ругаешься с братьями (сестрами)?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Никогда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33%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Иногда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46%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73%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Часто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70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 считаешь себя главным в семье?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31%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70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Бывает по-разному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36%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64%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405">
                <a:tc>
                  <a:txBody>
                    <a:bodyPr/>
                    <a:lstStyle/>
                    <a:p>
                      <a:pPr>
                        <a:spcBef>
                          <a:spcPts val="810"/>
                        </a:spcBef>
                        <a:spcAft>
                          <a:spcPts val="0"/>
                        </a:spcAft>
                        <a:tabLst>
                          <a:tab pos="293370" algn="l"/>
                        </a:tabLs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5.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Тебе нравится общаться с членами твоей</a:t>
                      </a:r>
                      <a:r>
                        <a:rPr lang="ru-RU" sz="1200" spc="-2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семьи?</a:t>
                      </a: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82%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 всегда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2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 хотел бы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3688" algn="l"/>
              </a:tabLst>
            </a:pP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  «Результаты анкетирования «Я и моя семья»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500042"/>
          <a:ext cx="7882013" cy="4754880"/>
        </p:xfrm>
        <a:graphic>
          <a:graphicData uri="http://schemas.openxmlformats.org/drawingml/2006/table">
            <a:tbl>
              <a:tblPr/>
              <a:tblGrid>
                <a:gridCol w="3059457"/>
                <a:gridCol w="795234"/>
                <a:gridCol w="782446"/>
                <a:gridCol w="943093"/>
                <a:gridCol w="767261"/>
                <a:gridCol w="767261"/>
                <a:gridCol w="767261"/>
              </a:tblGrid>
              <a:tr h="363319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6.    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Если родители делают тебе замечание, ты обижаешься на них?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мальчики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девочки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общее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Да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31%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Бывает по-разному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36%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82%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19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7.    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 радуешься успехам членов своей семьи?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иногда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978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 всегда сочувствуешь и жалеешь членов своей семьи, если у них неприятности?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27%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Иногда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19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Если тебе нужна помощь, ты всегда обращаешься к своей семье?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Всегда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82%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79%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Иногда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36%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Почти никогда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978">
                <a:tc>
                  <a:txBody>
                    <a:bodyPr/>
                    <a:lstStyle/>
                    <a:p>
                      <a:pPr indent="459105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10.       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 хотел бы, чтобы у тебя в будущем была семья похожая на ту, в которой ты сейчас живёшь?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Хотел бы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88%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59">
                <a:tc>
                  <a:txBody>
                    <a:bodyPr/>
                    <a:lstStyle/>
                    <a:p>
                      <a:pPr indent="76200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        Не знаю точно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3329" marR="2332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Показатель  </a:t>
            </a:r>
            <a:r>
              <a:rPr lang="ru-RU" sz="2800" dirty="0" smtClean="0"/>
              <a:t>сформированности семейных ценностей и значимости семьи у младших </a:t>
            </a:r>
            <a:r>
              <a:rPr lang="ru-RU" sz="2800" dirty="0" smtClean="0"/>
              <a:t>школьников МБОУ СОШ №69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dirty="0" smtClean="0"/>
              <a:t>у 63% выявлен </a:t>
            </a:r>
            <a:r>
              <a:rPr lang="ru-RU" b="1" dirty="0" smtClean="0"/>
              <a:t>высокий показатель </a:t>
            </a:r>
            <a:r>
              <a:rPr lang="ru-RU" dirty="0" smtClean="0"/>
              <a:t>сформированности семейных ценностей и значимости семьи у младших школьников. Это означает, что основы семейных ценностей и традиций, сформировано почитание родителей, уважение к старшим, забота о младших. Данные дети без напоминания готовы помочь всем членам семьи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 21% выявлен </a:t>
            </a:r>
            <a:r>
              <a:rPr lang="ru-RU" b="1" dirty="0" smtClean="0"/>
              <a:t>средний показатель </a:t>
            </a:r>
            <a:r>
              <a:rPr lang="ru-RU" dirty="0" smtClean="0"/>
              <a:t>сформированности семейных ценностей и значимости семьи. У школьников со средним существует взаимопонимание и взаимопомощь в семье, но семейные ценности детьми не принимаются полностью. Есть моменты, которые не устраивают школьника, привлекает больше отдых, </a:t>
            </a:r>
            <a:r>
              <a:rPr lang="ru-RU" dirty="0" err="1" smtClean="0"/>
              <a:t>досуговые</a:t>
            </a:r>
            <a:r>
              <a:rPr lang="ru-RU" dirty="0" smtClean="0"/>
              <a:t> стороны. Такие дети достаточно благополучно чувствуют себя в семье, однако бывают разногласия и непонимание, с отстаиванием своих интересов.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 smtClean="0"/>
              <a:t>17% обучающихся выявлен </a:t>
            </a:r>
            <a:r>
              <a:rPr lang="ru-RU" b="1" dirty="0" smtClean="0"/>
              <a:t>низкий уровень</a:t>
            </a:r>
            <a:r>
              <a:rPr lang="ru-RU" dirty="0" smtClean="0"/>
              <a:t>. Младшие школьники с низким уровнем сформированности семейных ценностей в семье чувствуют себя некомфортно, неохотно участвуют в семейных делах, предпочитают деятельность по удовольствию. Испытывают серьёзные затруднения в установлении контактов между членами семьи. Нередко семья воспринимается ими как враждебная среда, пребывание в которой для них невыносимо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829</Words>
  <PresentationFormat>Экран (4:3)</PresentationFormat>
  <Paragraphs>326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Особенности представлений младших школьников  МБОУ СОШ №69 о семье.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Показатель  сформированности семейных ценностей и значимости семьи у младших школьников МБОУ СОШ №69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Рисуночная  методика  «Моя семья». Цель: посмотреть образ семьи глазами ребенка</dc:title>
  <dc:creator>ПСИХОЛОГ</dc:creator>
  <cp:lastModifiedBy>ПСИХОЛОГ</cp:lastModifiedBy>
  <cp:revision>9</cp:revision>
  <dcterms:created xsi:type="dcterms:W3CDTF">2023-03-13T08:49:33Z</dcterms:created>
  <dcterms:modified xsi:type="dcterms:W3CDTF">2023-03-16T04:37:06Z</dcterms:modified>
</cp:coreProperties>
</file>