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8" r:id="rId2"/>
    <p:sldMasterId id="2147483760" r:id="rId3"/>
  </p:sldMasterIdLst>
  <p:sldIdLst>
    <p:sldId id="256" r:id="rId4"/>
    <p:sldId id="260" r:id="rId5"/>
    <p:sldId id="261" r:id="rId6"/>
    <p:sldId id="279" r:id="rId7"/>
    <p:sldId id="281" r:id="rId8"/>
    <p:sldId id="266" r:id="rId9"/>
    <p:sldId id="267" r:id="rId10"/>
    <p:sldId id="263" r:id="rId11"/>
    <p:sldId id="269" r:id="rId12"/>
    <p:sldId id="268" r:id="rId13"/>
    <p:sldId id="264" r:id="rId14"/>
    <p:sldId id="265" r:id="rId15"/>
    <p:sldId id="276" r:id="rId16"/>
    <p:sldId id="278" r:id="rId17"/>
    <p:sldId id="270" r:id="rId18"/>
    <p:sldId id="272" r:id="rId19"/>
    <p:sldId id="271" r:id="rId20"/>
    <p:sldId id="273" r:id="rId21"/>
    <p:sldId id="274" r:id="rId22"/>
    <p:sldId id="280" r:id="rId23"/>
    <p:sldId id="275" r:id="rId24"/>
    <p:sldId id="285" r:id="rId25"/>
    <p:sldId id="286" r:id="rId26"/>
    <p:sldId id="287" r:id="rId27"/>
    <p:sldId id="284" r:id="rId2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94660"/>
  </p:normalViewPr>
  <p:slideViewPr>
    <p:cSldViewPr>
      <p:cViewPr varScale="1">
        <p:scale>
          <a:sx n="69" d="100"/>
          <a:sy n="69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52940-F737-4A10-A440-AD8A76F2B40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BBD0"/>
                </a:solidFill>
              </a:defRPr>
            </a:lvl1pPr>
          </a:lstStyle>
          <a:p>
            <a:pPr>
              <a:defRPr/>
            </a:pPr>
            <a:fld id="{76274692-B899-449F-BBB9-32289526F3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5747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F489-C3F1-45F8-9D23-35DE17B9E73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6A487-A9F9-4F9C-94D3-9119EDC64E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41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80D4E-136C-4087-AF49-32D2FA02FB8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E5A27-4BE8-4C94-8E12-6816F049B6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612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6782FD4-72D2-412E-A972-AC8574518900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967DADC-2EF3-4819-906B-60C902B327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6814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D0E2409-E780-4CA6-87A8-3DA8AB82EEE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33BB0D-667E-46DB-83FF-1FFA6CBE7F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993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79743ED-A5CC-4E70-9AFD-BC1DA033CAF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EA57ED1-F96F-41B3-A7E5-B2497F93AB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0471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1B183A9-1180-4AF8-9D95-A2101C9ADD6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D00C973-FE60-4F4A-B0A1-077EF844A4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0150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2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8048813-8011-45B9-BA7C-8AF26B96A6A8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CAB321-96B0-4695-B0C1-A5B19EBA20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1520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2F3264C-8082-49BB-8812-598A78A8984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FA3E2B4-EFAB-46FA-8240-13C544AACC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8716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95AF4E-55F5-41F1-8B70-A55542C9371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A4B3FEE-BC79-4F7D-9908-11D22DDCC5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4150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4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F82C798-11DB-461C-9819-4BDDC324B9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413C66E-66A8-4767-9F4B-D9E3FE4E3475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91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4051A-3ED1-4249-8BB0-48106C7787A3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96FE8-DBEE-402F-8A21-9206CB2DF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4926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44A5686-D4DC-427A-816A-0996C5E5B8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89DD94E-29A4-4B69-9521-4D332AF0BE4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79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20DF98-50C9-4809-8572-03E4BB4D553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4250A74-5D7C-42E1-96CF-91722AE3D4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203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5"/>
            <a:ext cx="14478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BF7843D-F191-42B0-BDBD-7ED8078C24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4DB8FE-4DC2-42C6-8647-7482D43C3C94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59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A101EA4-AA0D-4C68-ADAA-98D796809C32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F71F308-2C00-4124-A611-4EDC5112C5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29174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3B3BD9C-2006-49AD-AB6C-9A74949F011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10C134A-7C37-4E28-972E-F3442C2415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2979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7EF056B-530D-4607-92CE-F78F1FA7CEA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C0F8DAD-BCE6-4147-88D3-1A4F9C1ACD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5104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25A9341-B7E7-48B1-B46B-D5FD531BBD9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46E77C4-0326-4D57-8C70-C80D833B48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8597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BFB201-CD41-4D09-B8CC-AC7EC2ADE296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5A48F62-B7B5-41BA-BC29-09318B62F7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6692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FFF8A5D-CE17-458E-ABD5-965CBF680453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0F55505-5E9A-4F5D-A2D7-893810BE6B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815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CEB84F-1AFA-4A11-A3A7-17322AF20D1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14F95B2-EF02-4DB8-8F5D-0F037343A3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1985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5ABE9-F324-4188-95A4-1912F38480F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ABBD0"/>
                </a:solidFill>
              </a:defRPr>
            </a:lvl1pPr>
          </a:lstStyle>
          <a:p>
            <a:pPr>
              <a:defRPr/>
            </a:pPr>
            <a:fld id="{5FA6B044-0D9A-4073-9E98-EB4DF78296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6304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2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AEC52FB-ECCE-4A77-9ABA-23ED77F225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9309538-9770-4238-81F3-99549958A003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542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2D29014-3DE1-4708-BB63-897B21E61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F7921E6-905C-4EB8-BFD1-D541E6E0F697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435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8056619-8EED-4297-B5D3-09881EC489D0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FD692FA-EB04-4CBC-8C6F-5E0CB1162C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7826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3"/>
            <a:ext cx="14478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92D683E-8FF7-4D96-9485-F87D047F89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1094B65-A996-4F6B-9D50-CB9B28AEADB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91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86643-1B6F-4148-8C9B-7AEFB07A1F5F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2E500-3BDB-48AA-8C3C-A53D350B74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362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E15AA-098D-44E1-B163-68A1C02ABD8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D60AF-CF9A-4BAB-8C39-62D9976557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978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99540-9268-4B90-AAFB-79A35AB56432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17EBC-8BA0-4B41-BDA1-21907DD5E4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627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13A16-1DC7-4B05-AED2-AE090326760A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FD93-89A3-43D9-948E-7EBE4B38B9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232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784AF-E1C8-4E58-9E96-45362A606D62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D77D6-598C-4726-81F7-7C2BDCB071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30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E0487-331C-4801-9819-4AC9E155D0D9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B55F4-3708-4A78-B578-97C80E74C5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982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0E5449-5E4C-4330-8A7A-3131E33AF0DE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AADCF"/>
                </a:solidFill>
                <a:latin typeface="Constantia" panose="02030602050306030303" pitchFamily="18" charset="0"/>
              </a:defRPr>
            </a:lvl1pPr>
          </a:lstStyle>
          <a:p>
            <a:pPr>
              <a:defRPr/>
            </a:pPr>
            <a:fld id="{A765C080-AC52-4EED-9C0F-62AAE0974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  <p:sldLayoutId id="2147484435" r:id="rId2"/>
    <p:sldLayoutId id="2147484444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5" r:id="rId9"/>
    <p:sldLayoutId id="2147484441" r:id="rId10"/>
    <p:sldLayoutId id="21474844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B55475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2051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2052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2053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Georgia"/>
                <a:cs typeface="+mn-cs"/>
              </a:defRPr>
            </a:lvl1pPr>
          </a:lstStyle>
          <a:p>
            <a:pPr>
              <a:defRPr/>
            </a:pPr>
            <a:fld id="{B5471DC0-3968-49FF-8598-BB18EF19391B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Georgi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7B9899"/>
                </a:solidFill>
                <a:latin typeface="Georgia" panose="02040502050405020303" pitchFamily="18" charset="0"/>
              </a:defRPr>
            </a:lvl1pPr>
          </a:lstStyle>
          <a:p>
            <a:pPr>
              <a:defRPr/>
            </a:pPr>
            <a:fld id="{6BEF51C0-5B3F-4C0E-BED9-00521CAAE6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062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title style</a:t>
            </a:r>
            <a:endParaRPr lang="en-US" altLang="ru-RU" smtClean="0"/>
          </a:p>
        </p:txBody>
      </p:sp>
      <p:sp>
        <p:nvSpPr>
          <p:cNvPr id="206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3075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307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3077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 smtClean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Georgia"/>
                <a:cs typeface="+mn-cs"/>
              </a:defRPr>
            </a:lvl1pPr>
          </a:lstStyle>
          <a:p>
            <a:pPr>
              <a:defRPr/>
            </a:pPr>
            <a:fld id="{D98890C4-0FDD-478B-B7BF-62DA58099380}" type="datetimeFigureOut">
              <a:rPr lang="ru-RU"/>
              <a:pPr>
                <a:defRPr/>
              </a:pPr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Georgi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Georgi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7B9899"/>
                </a:solidFill>
                <a:latin typeface="Georgia" panose="02040502050405020303" pitchFamily="18" charset="0"/>
              </a:defRPr>
            </a:lvl1pPr>
          </a:lstStyle>
          <a:p>
            <a:pPr>
              <a:defRPr/>
            </a:pPr>
            <a:fld id="{E75578F9-5545-46EC-8425-FA9F97794B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086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title style</a:t>
            </a:r>
            <a:endParaRPr lang="en-US" altLang="ru-RU" smtClean="0"/>
          </a:p>
        </p:txBody>
      </p:sp>
      <p:sp>
        <p:nvSpPr>
          <p:cNvPr id="308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Click to edit Master text styles</a:t>
            </a:r>
          </a:p>
          <a:p>
            <a:pPr lvl="1"/>
            <a:r>
              <a:rPr lang="ru-RU" altLang="ru-RU" smtClean="0"/>
              <a:t>Second level</a:t>
            </a:r>
          </a:p>
          <a:p>
            <a:pPr lvl="2"/>
            <a:r>
              <a:rPr lang="ru-RU" altLang="ru-RU" smtClean="0"/>
              <a:t>Third level</a:t>
            </a:r>
          </a:p>
          <a:p>
            <a:pPr lvl="3"/>
            <a:r>
              <a:rPr lang="ru-RU" altLang="ru-RU" smtClean="0"/>
              <a:t>Fourth level</a:t>
            </a:r>
          </a:p>
          <a:p>
            <a:pPr lvl="4"/>
            <a:r>
              <a:rPr lang="ru-RU" altLang="ru-RU" smtClean="0"/>
              <a:t>Fifth level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7" r:id="rId1"/>
    <p:sldLayoutId id="2147484458" r:id="rId2"/>
    <p:sldLayoutId id="2147484459" r:id="rId3"/>
    <p:sldLayoutId id="2147484460" r:id="rId4"/>
    <p:sldLayoutId id="2147484461" r:id="rId5"/>
    <p:sldLayoutId id="2147484462" r:id="rId6"/>
    <p:sldLayoutId id="2147484463" r:id="rId7"/>
    <p:sldLayoutId id="2147484464" r:id="rId8"/>
    <p:sldLayoutId id="2147484465" r:id="rId9"/>
    <p:sldLayoutId id="2147484466" r:id="rId10"/>
    <p:sldLayoutId id="21474844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100" y="2492375"/>
            <a:ext cx="7854950" cy="1752600"/>
          </a:xfrm>
        </p:spPr>
        <p:txBody>
          <a:bodyPr/>
          <a:lstStyle/>
          <a:p>
            <a:pPr marR="0" algn="ctr">
              <a:defRPr/>
            </a:pPr>
            <a:r>
              <a:rPr lang="ru-RU" sz="6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МАСТЕРОВ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73224"/>
          </a:xfrm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>МКУСДО ДДТ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8915" name="Содержимое 4" descr="масло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2239963"/>
            <a:ext cx="2808287" cy="2897187"/>
          </a:xfrm>
        </p:spPr>
      </p:pic>
      <p:pic>
        <p:nvPicPr>
          <p:cNvPr id="38916" name="Содержимое 5" descr="сахар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2276475"/>
            <a:ext cx="3821112" cy="2860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>
                    <a:lumMod val="10000"/>
                  </a:schemeClr>
                </a:solidFill>
              </a:rPr>
              <a:t>Что необходимо для приготовления сладкого блюда, десерта?</a:t>
            </a:r>
            <a:endParaRPr lang="ru-RU" sz="4000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39939" name="Содержимое 4" descr="миска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951163"/>
            <a:ext cx="4038600" cy="2373312"/>
          </a:xfrm>
        </p:spPr>
      </p:pic>
      <p:pic>
        <p:nvPicPr>
          <p:cNvPr id="39940" name="Содержимое 5" descr="миксер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100263"/>
            <a:ext cx="4038600" cy="4075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Венчик для взбивания и кондитерский шприц</a:t>
            </a:r>
            <a:endParaRPr lang="ru-RU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3" name="Содержимое 4" descr="венчик для взбивания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3071813"/>
            <a:ext cx="4038600" cy="1322387"/>
          </a:xfrm>
        </p:spPr>
      </p:pic>
      <p:pic>
        <p:nvPicPr>
          <p:cNvPr id="40964" name="Содержимое 5" descr="кондитерский шприц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9313" y="2143125"/>
            <a:ext cx="3036887" cy="2601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для выпекания или противень</a:t>
            </a:r>
            <a:endParaRPr lang="ru-RU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Содержимое 4" descr="форма для торта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624138"/>
            <a:ext cx="3683000" cy="2762250"/>
          </a:xfrm>
        </p:spPr>
      </p:pic>
      <p:pic>
        <p:nvPicPr>
          <p:cNvPr id="41988" name="Содержимое 5" descr="противень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4663" y="2633663"/>
            <a:ext cx="4548187" cy="2786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И, конечно плита или духовой шкаф</a:t>
            </a:r>
            <a:endParaRPr lang="ru-RU" dirty="0">
              <a:solidFill>
                <a:schemeClr val="tx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1" name="Содержимое 3" descr="плита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3200" y="2492375"/>
            <a:ext cx="3657600" cy="3743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кондитер может украсить  свое изделие?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5" name="Содержимое 4" descr="мармеладки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620963"/>
            <a:ext cx="4038600" cy="3033712"/>
          </a:xfrm>
        </p:spPr>
      </p:pic>
      <p:pic>
        <p:nvPicPr>
          <p:cNvPr id="44036" name="Содержимое 5" descr="малина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627313"/>
            <a:ext cx="4038600" cy="3021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Орехами и шоколадом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9" name="Содержимое 4" descr="орехи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2874963"/>
            <a:ext cx="4038600" cy="2524125"/>
          </a:xfrm>
        </p:spPr>
      </p:pic>
      <p:pic>
        <p:nvPicPr>
          <p:cNvPr id="45060" name="Содержимое 5" descr="шоколад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825" y="2874963"/>
            <a:ext cx="3365500" cy="2524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Вафлями и фруктами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Содержимое 4" descr="вафли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563" y="2855913"/>
            <a:ext cx="3317875" cy="2565400"/>
          </a:xfrm>
        </p:spPr>
      </p:pic>
      <p:pic>
        <p:nvPicPr>
          <p:cNvPr id="46084" name="Содержимое 5" descr="фрукты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2855913"/>
            <a:ext cx="3419475" cy="256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Конечно сладким и красивым кремом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7" name="Содержимое 4" descr="кремовые розы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2622550"/>
            <a:ext cx="4038600" cy="3028950"/>
          </a:xfrm>
        </p:spPr>
      </p:pic>
      <p:pic>
        <p:nvPicPr>
          <p:cNvPr id="47108" name="Содержимое 5" descr="торт 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725" y="2627313"/>
            <a:ext cx="2889250" cy="3038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такая красота получается у настоящих профессионалов</a:t>
            </a:r>
            <a:endParaRPr lang="ru-RU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1" name="Содержимое 4" descr="торт 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4388" y="2217738"/>
            <a:ext cx="2462212" cy="3282950"/>
          </a:xfrm>
        </p:spPr>
      </p:pic>
      <p:pic>
        <p:nvPicPr>
          <p:cNvPr id="48132" name="Содержимое 5" descr="девочки с тортами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48088" y="2214563"/>
            <a:ext cx="4938712" cy="328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23" name="Содержимое 4" descr="кондитерские изделия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150" y="1484313"/>
            <a:ext cx="5186363" cy="30257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7088" y="5013325"/>
            <a:ext cx="7416800" cy="15113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Как называется профессия людей, которые придумывают, создают сладости своими руками?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26" descr="https://t2.ftcdn.net/jpg/00/57/59/67/500_F_57596755_cJ27pRlsRYRiCLOLDANUS4Ekt9y1y55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0263" y="2219325"/>
            <a:ext cx="245586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95350"/>
          </a:xfrm>
        </p:spPr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31788" y="1219200"/>
            <a:ext cx="3022600" cy="4879975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 </a:t>
            </a:r>
            <a:r>
              <a:rPr lang="en-US" sz="3429" b="1" dirty="0" err="1">
                <a:solidFill>
                  <a:srgbClr val="3366FF"/>
                </a:solidFill>
              </a:rPr>
              <a:t>Плюсы</a:t>
            </a:r>
            <a:r>
              <a:rPr lang="en-US" sz="3429" b="1" dirty="0">
                <a:solidFill>
                  <a:srgbClr val="3366FF"/>
                </a:solidFill>
              </a:rPr>
              <a:t>:</a:t>
            </a:r>
            <a:endParaRPr lang="ru-RU" sz="3429" b="1" dirty="0">
              <a:solidFill>
                <a:srgbClr val="3366FF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Учиться на повара-кондитера можно начать после окончания 9 классов в средней школе.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Профессия является весьма востребованной.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Хорошая средняя заработная плата по профессии.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/>
              <a:t>Очень</a:t>
            </a:r>
            <a:r>
              <a:rPr lang="en-US" dirty="0"/>
              <a:t> </a:t>
            </a:r>
            <a:r>
              <a:rPr lang="en-US" dirty="0" err="1"/>
              <a:t>интересная</a:t>
            </a:r>
            <a:r>
              <a:rPr lang="en-US" dirty="0"/>
              <a:t>, </a:t>
            </a:r>
            <a:r>
              <a:rPr lang="en-US" dirty="0" err="1"/>
              <a:t>творческая</a:t>
            </a:r>
            <a:r>
              <a:rPr lang="en-US" dirty="0"/>
              <a:t> </a:t>
            </a:r>
            <a:r>
              <a:rPr lang="en-US" dirty="0" err="1"/>
              <a:t>профессия</a:t>
            </a:r>
            <a:r>
              <a:rPr lang="en-US" dirty="0"/>
              <a:t>.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Кондитер, как и любой другой кулинар, никогда не бывает голодным.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37225" y="1204913"/>
            <a:ext cx="3095625" cy="518795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solidFill>
                <a:prstClr val="black"/>
              </a:solidFill>
              <a:latin typeface="Georgia"/>
              <a:cs typeface="+mn-cs"/>
            </a:endParaRP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429" b="1" dirty="0" err="1">
                <a:solidFill>
                  <a:srgbClr val="3366FF"/>
                </a:solidFill>
                <a:latin typeface="Georgia"/>
                <a:cs typeface="+mn-cs"/>
              </a:rPr>
              <a:t>Минусы:</a:t>
            </a:r>
            <a:endParaRPr lang="ru-RU" sz="3429" b="1" dirty="0" err="1">
              <a:solidFill>
                <a:srgbClr val="3366FF"/>
              </a:solidFill>
              <a:latin typeface="Georgia"/>
              <a:cs typeface="+mn-cs"/>
            </a:endParaRP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Georgia"/>
                <a:cs typeface="+mn-cs"/>
              </a:rPr>
              <a:t>Часто работать приходится в непростых условиях – закрытое помещение, высокие температуры; много времени кондитеры проводят у плиты, духовой печи и т.д.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Georgia"/>
                <a:cs typeface="+mn-cs"/>
              </a:rPr>
              <a:t>Физическое напряжение. Большую часть рабочего времени повар-кондитер проводит на ногах, трудясь руками.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prstClr val="black"/>
                </a:solidFill>
                <a:latin typeface="Georgia"/>
                <a:cs typeface="+mn-cs"/>
              </a:rPr>
              <a:t>Из-за постоянных дегустаций (а это неотъемлемая часть деятельности кулинаров), можно быстро располнеть.</a:t>
            </a: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i="1" dirty="0">
              <a:solidFill>
                <a:prstClr val="black"/>
              </a:solidFill>
              <a:latin typeface="Georgia"/>
              <a:cs typeface="+mn-cs"/>
            </a:endParaRP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solidFill>
                <a:prstClr val="black"/>
              </a:solidFill>
              <a:latin typeface="Georgia"/>
              <a:cs typeface="+mn-cs"/>
            </a:endParaRPr>
          </a:p>
          <a:p>
            <a:pPr marL="22860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solidFill>
                <a:prstClr val="black"/>
              </a:solidFill>
              <a:latin typeface="Georgi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обязательно помните: много сладкого есть нельзя- все хорошо в меру!</a:t>
            </a:r>
            <a:endParaRPr lang="ru-RU" sz="36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Содержимое 4" descr="зуб болит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" y="2276475"/>
            <a:ext cx="3500438" cy="23288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От большого количества сладкого у людей  портятся зубы, портится фигура- люди толстеют, появляется такое заболевание как аллергия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Поэтому питаться нужно полноценно и употреблять в пищу не только сладости, но и другие продукты, например</a:t>
            </a:r>
            <a:r>
              <a:rPr lang="ru-RU" smtClean="0">
                <a:solidFill>
                  <a:schemeClr val="bg1">
                    <a:lumMod val="10000"/>
                  </a:schemeClr>
                </a:solidFill>
              </a:rPr>
              <a:t>: овощи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, мясо, рыбу, молоко.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149080"/>
            <a:ext cx="7851648" cy="18288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ПРОФЕССИЯ </a:t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ПОВАР-КОНДИТЕР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981075"/>
            <a:ext cx="7854950" cy="1752600"/>
          </a:xfrm>
        </p:spPr>
        <p:txBody>
          <a:bodyPr/>
          <a:lstStyle/>
          <a:p>
            <a:pPr marR="0" algn="ctr">
              <a:defRPr/>
            </a:pPr>
            <a:r>
              <a:rPr lang="ru-RU" sz="6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МАСТЕРОВ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4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ШОКОЛАДНЫЙ ПИРОГ В ЧАШКЕ</a:t>
            </a:r>
          </a:p>
        </p:txBody>
      </p:sp>
      <p:pic>
        <p:nvPicPr>
          <p:cNvPr id="522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2205038"/>
            <a:ext cx="2986088" cy="2398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41900" y="1916113"/>
            <a:ext cx="3600450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столовых ложки муки;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столовых ложки сахара;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столовых ложки какао;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столовых ложки молока;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столовых ложки растительного масла;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яйцо;</a:t>
            </a:r>
          </a:p>
          <a:p>
            <a:pPr eaLnBrk="1" hangingPunct="1">
              <a:defRPr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сода на кончике ножа.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4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1.	Перемешать в чашке все сухие ингредиенты (мука, сахар, сода, какао).</a:t>
            </a:r>
          </a:p>
          <a:p>
            <a:pPr>
              <a:defRPr/>
            </a:pP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2.	Добавить яйцо, молоко, все хорошо перемешать, влить растительное масло.</a:t>
            </a:r>
          </a:p>
          <a:p>
            <a:pPr>
              <a:defRPr/>
            </a:pP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3.	Поставить в микроволновку на максимальную мощность на 3 минуты.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/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безопасности</a:t>
            </a:r>
          </a:p>
        </p:txBody>
      </p:sp>
      <p:sp>
        <p:nvSpPr>
          <p:cNvPr id="54275" name="Объект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8218488" cy="4725988"/>
          </a:xfrm>
        </p:spPr>
        <p:txBody>
          <a:bodyPr/>
          <a:lstStyle/>
          <a:p>
            <a:pPr marL="514350" indent="-514350" algn="just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lang="ru-RU" altLang="ru-RU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Надеть фартук либо халат, волосы убрать под косынку или колпак.</a:t>
            </a:r>
            <a:endParaRPr lang="ru-RU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lang="ru-RU" altLang="ru-RU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Вымыть руки с мылом.</a:t>
            </a:r>
            <a:endParaRPr lang="ru-RU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lang="ru-RU" altLang="ru-RU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Надеть перчатки.</a:t>
            </a:r>
          </a:p>
          <a:p>
            <a:pPr marL="514350" indent="-514350" algn="just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lang="ru-RU" altLang="ru-RU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электроприборами только под руководством педагога.</a:t>
            </a:r>
          </a:p>
          <a:p>
            <a:pPr marL="514350" indent="-514350" algn="just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lang="ru-RU" altLang="ru-RU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толкаться и не баловать во время работы.</a:t>
            </a:r>
          </a:p>
          <a:p>
            <a:pPr marL="514350" indent="-514350" algn="just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lang="ru-RU" altLang="ru-RU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слушать педагога.</a:t>
            </a:r>
            <a:endParaRPr lang="ru-RU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1747" name="Содержимое 4" descr="кондитер за работой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8538" y="1276350"/>
            <a:ext cx="4895850" cy="3530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00113" y="5013325"/>
            <a:ext cx="7632700" cy="16557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Профессия - 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повар-кондитер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А сладости ,созданные их руками- </a:t>
            </a:r>
            <a:r>
              <a:rPr lang="ru-RU" sz="3200" b="1" dirty="0" smtClean="0">
                <a:solidFill>
                  <a:schemeClr val="bg1">
                    <a:lumMod val="10000"/>
                  </a:schemeClr>
                </a:solidFill>
              </a:rPr>
              <a:t>кондитерские изделия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5" descr="Macintosh HD:Users:ANDERSONMAC:Downloads:IMG_7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052513"/>
            <a:ext cx="44577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140325"/>
            <a:ext cx="71294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032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0070C0"/>
                </a:solidFill>
              </a:rPr>
              <a:t>ОБЯЗАННОСТИ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20713" y="1306513"/>
            <a:ext cx="4976812" cy="5214937"/>
          </a:xfrm>
        </p:spPr>
        <p:txBody>
          <a:bodyPr>
            <a:normAutofit fontScale="4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Точное взвешивание сырья согласно рецептуре, соблюдение норм расхода ингредиентов.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Быстрое и качественное приготовление разнообразных видов теста.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Строгое соблюдение правил приготовления и санитарных норм, правил личной гигиены.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Проверка веса готовых изделий и блюд.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Содержание рабочего места в идеальной чистоте.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smtClean="0"/>
              <a:t>Каждые </a:t>
            </a:r>
            <a:r>
              <a:rPr lang="ru-RU" sz="3800" dirty="0"/>
              <a:t>полгода проходить медицинский осмотр.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Знать все о сроках и условиях хранения готовой продукции.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/>
              <a:t>Свободно владеть информацией о калорийности приготовляемых десертов, количестве в них белков, витаминов, углеводов и жиров.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3796" name="P 3" descr="http://sunveter.ru/uploads/posts/2014-07/1405715794_povar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2275" y="1973263"/>
            <a:ext cx="342265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4819" name="Содержимое 4" descr="конфеты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313" y="1412875"/>
            <a:ext cx="4319587" cy="32400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258888" y="5084763"/>
            <a:ext cx="7129462" cy="151288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Кондитерские изделия бывают самыми разными: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dirty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   от маленьких конфет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4663" y="1125538"/>
            <a:ext cx="4402137" cy="866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огромных тортов</a:t>
            </a: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10000"/>
                  </a:schemeClr>
                </a:solidFill>
              </a:rPr>
            </a:br>
            <a:endParaRPr lang="ru-RU" dirty="0" smtClean="0"/>
          </a:p>
        </p:txBody>
      </p:sp>
      <p:pic>
        <p:nvPicPr>
          <p:cNvPr id="35843" name="Содержимое 4" descr="торт 2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1992313"/>
            <a:ext cx="2663825" cy="40020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Кондитерские изделия: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печенье,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мармелад,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вафли,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конфеты,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шоколад,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сладкие пирожки,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пирожные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923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chemeClr val="tx1">
                    <a:lumMod val="10000"/>
                  </a:schemeClr>
                </a:solidFill>
              </a:rPr>
              <a:t>Специальная одежда</a:t>
            </a:r>
            <a:endParaRPr lang="ru-RU" sz="4800" dirty="0" smtClean="0"/>
          </a:p>
        </p:txBody>
      </p:sp>
      <p:pic>
        <p:nvPicPr>
          <p:cNvPr id="36867" name="Содержимое 4" descr="форма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557338"/>
            <a:ext cx="3000375" cy="500062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Специальный колпак, халат или куртка, а так же фартук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Для приготовления любого блюда необходимо приступать в полной чистоте.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Колпак- для того, что бы упавший с головы волос не попал в кондитерское изделие.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186737" cy="11334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Из каких продуктов кондитер готовит пирожные и торты?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37891" name="Содержимое 4" descr="мука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250" y="2286000"/>
            <a:ext cx="3914775" cy="3024188"/>
          </a:xfrm>
        </p:spPr>
      </p:pic>
      <p:pic>
        <p:nvPicPr>
          <p:cNvPr id="37892" name="Содержимое 5" descr="яйца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4850" y="2286000"/>
            <a:ext cx="4238625" cy="3024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оток">
  <a:themeElements>
    <a:clrScheme name="Другая 10">
      <a:dk1>
        <a:srgbClr val="D7CEE5"/>
      </a:dk1>
      <a:lt1>
        <a:srgbClr val="CCD8E6"/>
      </a:lt1>
      <a:dk2>
        <a:srgbClr val="C3B5D9"/>
      </a:dk2>
      <a:lt2>
        <a:srgbClr val="B2C4DA"/>
      </a:lt2>
      <a:accent1>
        <a:srgbClr val="E5EBF2"/>
      </a:accent1>
      <a:accent2>
        <a:srgbClr val="7153A0"/>
      </a:accent2>
      <a:accent3>
        <a:srgbClr val="E7BC29"/>
      </a:accent3>
      <a:accent4>
        <a:srgbClr val="B55475"/>
      </a:accent4>
      <a:accent5>
        <a:srgbClr val="9C85C0"/>
      </a:accent5>
      <a:accent6>
        <a:srgbClr val="809EC2"/>
      </a:accent6>
      <a:hlink>
        <a:srgbClr val="672C40"/>
      </a:hlink>
      <a:folHlink>
        <a:srgbClr val="C67C9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Другая 10">
    <a:dk1>
      <a:srgbClr val="D7CEE5"/>
    </a:dk1>
    <a:lt1>
      <a:srgbClr val="CCD8E6"/>
    </a:lt1>
    <a:dk2>
      <a:srgbClr val="C3B5D9"/>
    </a:dk2>
    <a:lt2>
      <a:srgbClr val="B2C4DA"/>
    </a:lt2>
    <a:accent1>
      <a:srgbClr val="E5EBF2"/>
    </a:accent1>
    <a:accent2>
      <a:srgbClr val="7153A0"/>
    </a:accent2>
    <a:accent3>
      <a:srgbClr val="E7BC29"/>
    </a:accent3>
    <a:accent4>
      <a:srgbClr val="B55475"/>
    </a:accent4>
    <a:accent5>
      <a:srgbClr val="9C85C0"/>
    </a:accent5>
    <a:accent6>
      <a:srgbClr val="809EC2"/>
    </a:accent6>
    <a:hlink>
      <a:srgbClr val="672C40"/>
    </a:hlink>
    <a:folHlink>
      <a:srgbClr val="C67C95"/>
    </a:folHlink>
  </a:clrScheme>
</a:themeOverride>
</file>

<file path=ppt/theme/themeOverride2.xml><?xml version="1.0" encoding="utf-8"?>
<a:themeOverride xmlns:a="http://schemas.openxmlformats.org/drawingml/2006/main">
  <a:clrScheme name="Другая 10">
    <a:dk1>
      <a:srgbClr val="D7CEE5"/>
    </a:dk1>
    <a:lt1>
      <a:srgbClr val="CCD8E6"/>
    </a:lt1>
    <a:dk2>
      <a:srgbClr val="C3B5D9"/>
    </a:dk2>
    <a:lt2>
      <a:srgbClr val="B2C4DA"/>
    </a:lt2>
    <a:accent1>
      <a:srgbClr val="E5EBF2"/>
    </a:accent1>
    <a:accent2>
      <a:srgbClr val="7153A0"/>
    </a:accent2>
    <a:accent3>
      <a:srgbClr val="E7BC29"/>
    </a:accent3>
    <a:accent4>
      <a:srgbClr val="B55475"/>
    </a:accent4>
    <a:accent5>
      <a:srgbClr val="9C85C0"/>
    </a:accent5>
    <a:accent6>
      <a:srgbClr val="809EC2"/>
    </a:accent6>
    <a:hlink>
      <a:srgbClr val="672C40"/>
    </a:hlink>
    <a:folHlink>
      <a:srgbClr val="C67C9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494</Words>
  <Application>Microsoft Office PowerPoint</Application>
  <PresentationFormat>Экран (4:3)</PresentationFormat>
  <Paragraphs>81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Calibri</vt:lpstr>
      <vt:lpstr>Constantia</vt:lpstr>
      <vt:lpstr>Wingdings 2</vt:lpstr>
      <vt:lpstr>Georgia</vt:lpstr>
      <vt:lpstr>Wingdings</vt:lpstr>
      <vt:lpstr>Times New Roman</vt:lpstr>
      <vt:lpstr>Поток</vt:lpstr>
      <vt:lpstr>Civic</vt:lpstr>
      <vt:lpstr>1_Civic</vt:lpstr>
      <vt:lpstr>МКУСДО ДДТ</vt:lpstr>
      <vt:lpstr>Презентация PowerPoint</vt:lpstr>
      <vt:lpstr>Презентация PowerPoint</vt:lpstr>
      <vt:lpstr>Презентация PowerPoint</vt:lpstr>
      <vt:lpstr>ОБЯЗАННОСТИ</vt:lpstr>
      <vt:lpstr>Презентация PowerPoint</vt:lpstr>
      <vt:lpstr>          До огромных тортов </vt:lpstr>
      <vt:lpstr>Специальная одежда</vt:lpstr>
      <vt:lpstr>Из каких продуктов кондитер готовит пирожные и торты?</vt:lpstr>
      <vt:lpstr>Презентация PowerPoint</vt:lpstr>
      <vt:lpstr>Что необходимо для приготовления сладкого блюда, десерта?</vt:lpstr>
      <vt:lpstr> Венчик для взбивания и кондитерский шприц</vt:lpstr>
      <vt:lpstr>Форма для выпекания или противень</vt:lpstr>
      <vt:lpstr>И, конечно плита или духовой шкаф</vt:lpstr>
      <vt:lpstr>Чем кондитер может украсить  свое изделие?</vt:lpstr>
      <vt:lpstr>   Орехами и шоколадом</vt:lpstr>
      <vt:lpstr>   Вафлями и фруктами</vt:lpstr>
      <vt:lpstr>Конечно сладким и красивым кремом</vt:lpstr>
      <vt:lpstr>Вот такая красота получается у настоящих профессионалов</vt:lpstr>
      <vt:lpstr>ПЛЮСЫ И МИНУСЫ</vt:lpstr>
      <vt:lpstr>Только обязательно помните: много сладкого есть нельзя- все хорошо в меру!</vt:lpstr>
      <vt:lpstr>ПРОФЕССИЯ  ПОВАР-КОНДИТЕР</vt:lpstr>
      <vt:lpstr>ШОКОЛАДНЫЙ ПИРОГ В ЧАШКЕ</vt:lpstr>
      <vt:lpstr>ПРИГОТОВЛЕНИЕ</vt:lpstr>
      <vt:lpstr>Требования безопасности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Катенька</dc:creator>
  <cp:lastModifiedBy>RePack by Diakov</cp:lastModifiedBy>
  <cp:revision>22</cp:revision>
  <dcterms:created xsi:type="dcterms:W3CDTF">2015-03-12T13:41:30Z</dcterms:created>
  <dcterms:modified xsi:type="dcterms:W3CDTF">2023-04-26T10:44:31Z</dcterms:modified>
</cp:coreProperties>
</file>