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62" r:id="rId5"/>
    <p:sldId id="266" r:id="rId6"/>
    <p:sldId id="259" r:id="rId7"/>
    <p:sldId id="260" r:id="rId8"/>
    <p:sldId id="261" r:id="rId9"/>
    <p:sldId id="264" r:id="rId10"/>
    <p:sldId id="267" r:id="rId11"/>
    <p:sldId id="263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сения Карабанова" userId="48187b71d6119b41" providerId="LiveId" clId="{31D99EE7-541B-4048-B668-393F7A840A46}"/>
    <pc:docChg chg="undo custSel modSld">
      <pc:chgData name="Ксения Карабанова" userId="48187b71d6119b41" providerId="LiveId" clId="{31D99EE7-541B-4048-B668-393F7A840A46}" dt="2023-04-26T15:39:33.402" v="122" actId="313"/>
      <pc:docMkLst>
        <pc:docMk/>
      </pc:docMkLst>
      <pc:sldChg chg="modSp mod modClrScheme chgLayout">
        <pc:chgData name="Ксения Карабанова" userId="48187b71d6119b41" providerId="LiveId" clId="{31D99EE7-541B-4048-B668-393F7A840A46}" dt="2023-04-26T15:39:33.402" v="122" actId="313"/>
        <pc:sldMkLst>
          <pc:docMk/>
          <pc:sldMk cId="3629058685" sldId="256"/>
        </pc:sldMkLst>
        <pc:spChg chg="mod ord">
          <ac:chgData name="Ксения Карабанова" userId="48187b71d6119b41" providerId="LiveId" clId="{31D99EE7-541B-4048-B668-393F7A840A46}" dt="2023-04-26T15:37:52.783" v="15" actId="700"/>
          <ac:spMkLst>
            <pc:docMk/>
            <pc:sldMk cId="3629058685" sldId="256"/>
            <ac:spMk id="2" creationId="{DEDA5015-C8F5-4E43-9116-247D8F68ED9A}"/>
          </ac:spMkLst>
        </pc:spChg>
        <pc:spChg chg="mod ord">
          <ac:chgData name="Ксения Карабанова" userId="48187b71d6119b41" providerId="LiveId" clId="{31D99EE7-541B-4048-B668-393F7A840A46}" dt="2023-04-26T15:39:33.402" v="122" actId="313"/>
          <ac:spMkLst>
            <pc:docMk/>
            <pc:sldMk cId="3629058685" sldId="256"/>
            <ac:spMk id="3" creationId="{34C9FEB2-2D70-49DB-B463-EB746A1B89A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C14F82-9F4C-4471-B03F-3D23DCEBF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0AD9E1-3C62-4A6E-9F1C-CFC9499F92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D54752-AE82-4E7F-BE3F-D3528BD61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BF7737-9848-4207-A6A8-793AF0B9A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65112A-A17F-47DE-A08C-D7C16F6E0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21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6328C-B29A-40C3-A66D-1F7472B6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D5ED98-CB40-482F-BEBA-BF2E4119E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E969BE-2A8D-4E43-B5FD-DDBE34C5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A03B3B-6B7D-4FBF-A69C-21F0C369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F4319A-7ED1-4444-BB3D-1CDEE81D4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DE06748-0ED4-4C0F-A1CF-A9E261E98F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122473-B537-4B58-966D-BA1E4FB653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9EC9CD-DF71-4815-9AE8-68B4D3C33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2929D7-3ACF-4A00-86E4-758D5BB26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E134F2-6012-467A-A02E-6B510FDF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7344E4-0E86-49C6-BC94-EE4943F30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D11D6B-E75F-4FB9-908E-B16FE2936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80AA4D-7DD5-4D26-8C38-A67608394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4BC124-9A99-4219-B76E-CDE3AF1EB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B9EF32-A34F-4A6B-B92E-8C2613AE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7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0B08F-21C2-4733-97E7-7F708FC09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1548A6-D687-4F9E-99C1-924259376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AA691F-192A-4C7C-A699-7F16BC14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152456-FDFD-48B6-863B-AC7D5457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C8558F-4A94-4E06-87B6-F7FACBA9B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83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D302F1-EBEC-4641-A2BB-DBFFDAF55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3AA49D-84EE-455C-A660-63D141D289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668697-6ACA-4B35-974D-22C7E1004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DEFB6-0103-4658-97C3-BE6165241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3910E2-CD6F-482D-8FCD-CC2637F52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233056-368F-4BD7-8898-8FBAFAB62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405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342FB0-26BE-478E-A002-A328A4190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4758C7-D853-44C8-ACDC-8CF37D1C8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B092DC-D2AA-44E6-8F5A-B94BD93A1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19F9BCF-F7AA-46FC-8C5E-2FE2F4C3D9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3348100-F0B2-4996-9E6A-7909BAB8A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855EEC0-DD94-4AB2-AFE2-4C34CA744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07F750-2ACD-46F1-9337-4EF024325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145C992-D293-4B67-BD06-C6247C9C6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21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A5B411-0D77-4DB8-AB37-E37EBD59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4AE9B53-395C-41FB-9F4D-E04D19C1E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856787-0DDA-444F-8BAC-2A65B8055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3411C5-61C8-450C-9BAD-4677EE75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89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9887024-4271-4C81-8A1B-FED8A0C91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F07B33D-4538-406B-8033-44FAE5B0C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05B8C3-07CD-4776-9848-53C3ACED0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013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67A6B9-65A3-4E3A-9D37-6B460A016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9FA7AF-2F9A-4080-82C2-495507AC8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A695BD-B823-4837-9470-BDEBBBDDD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EE83DC-7F96-4D34-811F-BF5B3A3B3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E8C1DC-6ECE-42DF-AEA8-12C6FCA6D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6CA5D1-1F2A-4577-9846-88C63C103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597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4211E-9465-4E29-97A2-3D8FB55E0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995F235-FD76-4BBD-A664-FFA0E5B528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F5892F-CAAE-407E-85D6-F65270F152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E0003A8-4A01-4ED6-8851-33536F003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ACFE9D-2AEE-4CB6-833D-9DC7DD475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33E921-0AFF-472C-8AD3-F1E9D7347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8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534819-0D79-4B06-B33F-D6F86C5EB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30A3C0-009D-4B6E-88FA-E7E814C09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A78CE8-0424-474E-BD0D-F0EE259AF5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49C0-2609-462F-B1A2-7A5D1154DFB6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B6BFD3-6DD5-4A10-895A-5EC75E01F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856CDE-E26B-4668-96C0-3B428FD15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6B91D-F24E-47AF-BEBC-7D9CD1446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40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DA5015-C8F5-4E43-9116-247D8F68E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Звенит звонок,</a:t>
            </a:r>
            <a:br>
              <a:rPr lang="ru-RU" sz="7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7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Начинается урок!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C9FEB2-2D70-49DB-B463-EB746A1B89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624" y="3844085"/>
            <a:ext cx="5791200" cy="1655762"/>
          </a:xfrm>
        </p:spPr>
        <p:txBody>
          <a:bodyPr>
            <a:normAutofit fontScale="32500" lnSpcReduction="20000"/>
          </a:bodyPr>
          <a:lstStyle/>
          <a:p>
            <a:endParaRPr lang="ru-RU" sz="6000" b="1" i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r"/>
            <a:r>
              <a:rPr lang="ru-RU" sz="60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русского языка и литературы</a:t>
            </a:r>
          </a:p>
          <a:p>
            <a:pPr algn="r"/>
            <a:r>
              <a:rPr lang="ru-RU" sz="60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Карабанова Ксения Олеговна</a:t>
            </a:r>
          </a:p>
          <a:p>
            <a:pPr algn="r"/>
            <a:r>
              <a:rPr lang="ru-RU" sz="60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МОАУ «СОШ № 86»</a:t>
            </a:r>
          </a:p>
          <a:p>
            <a:endParaRPr lang="ru-RU" sz="6000" b="1" i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9058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C8E61-1F54-43DC-9A51-A7E9A0E72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95" y="365126"/>
            <a:ext cx="11594237" cy="717950"/>
          </a:xfrm>
        </p:spPr>
        <p:txBody>
          <a:bodyPr>
            <a:noAutofit/>
          </a:bodyPr>
          <a:lstStyle/>
          <a:p>
            <a:r>
              <a:rPr lang="ru-RU" sz="2800" dirty="0"/>
              <a:t>Задание 4. Разыграйте речевую ситуацию и проиллюстрируйте ее, использовав бумагу, которую вы получили, так же определите роли тех, кто будет отвечать.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B009BB-0F40-44C9-9900-2C302FA1F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941" y="1464816"/>
            <a:ext cx="11683013" cy="526445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dirty="0"/>
              <a:t>1. Как обратиться к продавцу и узнать, поступил</a:t>
            </a:r>
          </a:p>
          <a:p>
            <a:pPr marL="0" indent="0">
              <a:buNone/>
            </a:pPr>
            <a:r>
              <a:rPr lang="ru-RU" sz="3600" dirty="0"/>
              <a:t>ли новый номер журнала «Теленеделя»?</a:t>
            </a:r>
          </a:p>
          <a:p>
            <a:pPr marL="0" indent="0">
              <a:buNone/>
            </a:pPr>
            <a:r>
              <a:rPr lang="ru-RU" sz="3600" dirty="0"/>
              <a:t>2. Обратитесь к прохожему и узнайте, как доехать до улицы </a:t>
            </a:r>
            <a:r>
              <a:rPr lang="ru-RU" sz="3600" dirty="0" err="1"/>
              <a:t>Салмышской</a:t>
            </a:r>
            <a:r>
              <a:rPr lang="ru-RU" sz="3600" dirty="0"/>
              <a:t>? </a:t>
            </a:r>
          </a:p>
          <a:p>
            <a:pPr marL="0" indent="0">
              <a:buNone/>
            </a:pPr>
            <a:r>
              <a:rPr lang="ru-RU" sz="3600" dirty="0"/>
              <a:t>3. Ты идешь по улице с другом. Он поздоровался с</a:t>
            </a:r>
          </a:p>
          <a:p>
            <a:pPr marL="0" indent="0">
              <a:buNone/>
            </a:pPr>
            <a:r>
              <a:rPr lang="ru-RU" sz="3600" dirty="0"/>
              <a:t>незнакомым тебе человеком, приостановился. Надо ли</a:t>
            </a:r>
          </a:p>
          <a:p>
            <a:pPr marL="0" indent="0">
              <a:buNone/>
            </a:pPr>
            <a:r>
              <a:rPr lang="ru-RU" sz="3600" dirty="0"/>
              <a:t>поздороваться и тебе?</a:t>
            </a:r>
          </a:p>
          <a:p>
            <a:pPr marL="0" indent="0">
              <a:buNone/>
            </a:pPr>
            <a:r>
              <a:rPr lang="ru-RU" sz="3600" dirty="0"/>
              <a:t>4. Вы вошли в автобус с задней площадки и увидели, что у</a:t>
            </a:r>
          </a:p>
          <a:p>
            <a:pPr marL="0" indent="0">
              <a:buNone/>
            </a:pPr>
            <a:r>
              <a:rPr lang="ru-RU" sz="3600" dirty="0"/>
              <a:t>передней двери стоят ваши друзья. Надо ли поздороваться с</a:t>
            </a:r>
          </a:p>
          <a:p>
            <a:pPr marL="0" indent="0">
              <a:buNone/>
            </a:pPr>
            <a:r>
              <a:rPr lang="ru-RU" sz="3600" dirty="0"/>
              <a:t>ними, а если надо, то, как это сделать?</a:t>
            </a:r>
          </a:p>
          <a:p>
            <a:pPr marL="0" indent="0">
              <a:buNone/>
            </a:pPr>
            <a:r>
              <a:rPr lang="ru-RU" sz="3600" dirty="0"/>
              <a:t>5. Ты опоздал на урок. Как нужно себя повести в этом случае?</a:t>
            </a:r>
          </a:p>
          <a:p>
            <a:pPr marL="0" indent="0">
              <a:buNone/>
            </a:pPr>
            <a:r>
              <a:rPr lang="ru-RU" sz="3600" dirty="0"/>
              <a:t>6. Представь, что ты встречаешь друга, которого не видел два года. Какие будешь употреблять слова?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343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1A89D2-B58E-4959-9E6A-90057EFC8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2A9F7A-FD58-4493-8180-E32BCB5E9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012" y="0"/>
            <a:ext cx="12385013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7D6758-1E29-4CA9-91B4-67C883B7B9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142" y="3024828"/>
            <a:ext cx="4523541" cy="346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44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9A74C-ECD6-4DBA-A874-349F4D834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F6416F-4340-4371-8770-8521D98D7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715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Составить и записать в тетрадь не менее 2 ситуации с использованием этикетных слов.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E95CC4-22F9-42B0-AE98-AE94741F0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513" y="3149572"/>
            <a:ext cx="5477522" cy="3561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065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453B84-8805-4F3A-B623-F0A882015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649505" cy="1561329"/>
          </a:xfrm>
        </p:spPr>
        <p:txBody>
          <a:bodyPr>
            <a:normAutofit/>
          </a:bodyPr>
          <a:lstStyle/>
          <a:p>
            <a:r>
              <a:rPr lang="ru-RU" b="1" i="1" dirty="0"/>
              <a:t>Задание 1. </a:t>
            </a:r>
            <a:r>
              <a:rPr lang="ru-RU" dirty="0"/>
              <a:t>Найдите вежливые слова в зашифрованной таблице. И запишите их.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D6D39E-88B2-4BEA-8A51-08829E577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707" y="2254927"/>
            <a:ext cx="11717046" cy="432342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5600" b="1" dirty="0">
                <a:solidFill>
                  <a:schemeClr val="tx1"/>
                </a:solidFill>
              </a:rPr>
              <a:t>ИЗВИНИТЕРРОААПЦГТЗДРАВСТВУЙТЕРО</a:t>
            </a:r>
          </a:p>
          <a:p>
            <a:pPr marL="0" indent="0">
              <a:buNone/>
            </a:pPr>
            <a:r>
              <a:rPr lang="ru-RU" sz="5600" b="1" dirty="0">
                <a:solidFill>
                  <a:schemeClr val="tx1"/>
                </a:solidFill>
              </a:rPr>
              <a:t>ЕАПКДОБРЫЙДЕНЬПКМУРЦОПРИВЕТШО</a:t>
            </a:r>
          </a:p>
          <a:p>
            <a:pPr marL="0" indent="0">
              <a:buNone/>
            </a:pPr>
            <a:r>
              <a:rPr lang="ru-RU" sz="5600" b="1" dirty="0">
                <a:solidFill>
                  <a:schemeClr val="tx1"/>
                </a:solidFill>
              </a:rPr>
              <a:t>ДОСВИДАНИЯАКЕУРВАМРМПОТКАИППА</a:t>
            </a:r>
          </a:p>
          <a:p>
            <a:pPr marL="0" indent="0">
              <a:buNone/>
            </a:pPr>
            <a:r>
              <a:rPr lang="ru-RU" sz="5600" b="1" dirty="0">
                <a:solidFill>
                  <a:schemeClr val="tx1"/>
                </a:solidFill>
              </a:rPr>
              <a:t>ПРОЩАЙПКИВАРУВИАРУИДОБРОЕУТРО</a:t>
            </a:r>
            <a:r>
              <a:rPr lang="ru-RU" sz="5600" b="1" dirty="0"/>
              <a:t>П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67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F800E-799D-4B82-B4A7-B81A8A5AA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8153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/>
              <a:t>Нужно ответить на вопросы, а для ответа понадобится только первая буква.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18A34F-C49F-4263-B927-BA590A3FC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983" y="1038687"/>
            <a:ext cx="11558727" cy="56639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chemeClr val="accent6">
                    <a:lumMod val="75000"/>
                  </a:schemeClr>
                </a:solidFill>
              </a:rPr>
              <a:t>1.  Эта буква роет ямы, Вторит окрику упрямо</a:t>
            </a:r>
          </a:p>
          <a:p>
            <a:pPr marL="0" indent="0">
              <a:buNone/>
            </a:pPr>
            <a:r>
              <a:rPr lang="ru-RU" sz="3500" b="1" dirty="0">
                <a:solidFill>
                  <a:schemeClr val="accent6">
                    <a:lumMod val="75000"/>
                  </a:schemeClr>
                </a:solidFill>
              </a:rPr>
              <a:t>И на палочке потом Шоколадным тает льдом.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FF0000"/>
                </a:solidFill>
              </a:rPr>
              <a:t>2.  Живет в нем вся Вселенная, а вещь обыкновенная. </a:t>
            </a:r>
          </a:p>
          <a:p>
            <a:pPr marL="0" indent="0">
              <a:buNone/>
            </a:pPr>
            <a:r>
              <a:rPr lang="ru-RU" sz="3500" b="1" dirty="0">
                <a:solidFill>
                  <a:schemeClr val="accent5">
                    <a:lumMod val="50000"/>
                  </a:schemeClr>
                </a:solidFill>
              </a:rPr>
              <a:t>3.  Тебе дано с рождения, а люди им пользуются. 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00B050"/>
                </a:solidFill>
              </a:rPr>
              <a:t>4.   Утка в море, хвост на заборе. 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C00000"/>
                </a:solidFill>
              </a:rPr>
              <a:t>5.   Енот жуёт, жуёт енот,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C00000"/>
                </a:solidFill>
              </a:rPr>
              <a:t>      Ежевику он жуёт,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C00000"/>
                </a:solidFill>
              </a:rPr>
              <a:t>      И на розовой стене 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C00000"/>
                </a:solidFill>
              </a:rPr>
              <a:t>      Он рисует букву ... 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0070C0"/>
                </a:solidFill>
              </a:rPr>
              <a:t>6.   Она на антенну похожа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0070C0"/>
                </a:solidFill>
              </a:rPr>
              <a:t>      И на зонт как будто тоже.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569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0A5FDFD-6C06-4664-A77F-10FAC6849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77" y="337351"/>
            <a:ext cx="11611992" cy="227473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16700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 «</a:t>
            </a:r>
            <a:r>
              <a:rPr lang="ru-RU" sz="8800" b="1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РЕЧЕВОЙ ЭТИКЕТ»</a:t>
            </a:r>
            <a:r>
              <a:rPr lang="ru-RU" sz="8800" b="1" dirty="0"/>
              <a:t> </a:t>
            </a:r>
            <a:endParaRPr lang="ru-RU" sz="72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FF8AA3-DDBE-4518-A43A-ACA321FB9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713" y="2281562"/>
            <a:ext cx="7418861" cy="423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24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8BFF409-29DB-4BD2-B455-D650EA9F6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091" y="386749"/>
            <a:ext cx="10554810" cy="60845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Цель:</a:t>
            </a:r>
          </a:p>
          <a:p>
            <a:pPr marL="0" indent="0">
              <a:buNone/>
            </a:pPr>
            <a:r>
              <a:rPr lang="ru-RU" sz="3600" dirty="0"/>
              <a:t>Познакомиться с этикетом речевого общения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Задачи:</a:t>
            </a:r>
          </a:p>
          <a:p>
            <a:pPr marL="742950" indent="-742950">
              <a:buAutoNum type="arabicPeriod"/>
            </a:pPr>
            <a:r>
              <a:rPr lang="ru-RU" sz="3600" dirty="0"/>
              <a:t>Раскрыть понятие «Этикетные слова»;</a:t>
            </a:r>
          </a:p>
          <a:p>
            <a:pPr marL="742950" indent="-742950">
              <a:buAutoNum type="arabicPeriod"/>
            </a:pPr>
            <a:r>
              <a:rPr lang="ru-RU" sz="3600" dirty="0"/>
              <a:t>Научится грамотно применять этикетные слова;</a:t>
            </a:r>
          </a:p>
          <a:p>
            <a:pPr marL="742950" indent="-742950">
              <a:buAutoNum type="arabicPeriod"/>
            </a:pPr>
            <a:r>
              <a:rPr lang="ru-RU" sz="3600" dirty="0"/>
              <a:t>Расширить словарный запас. </a:t>
            </a:r>
          </a:p>
          <a:p>
            <a:pPr marL="742950" indent="-742950">
              <a:buAutoNum type="arabicPeriod"/>
            </a:pPr>
            <a:endParaRPr lang="ru-RU" sz="4000" dirty="0"/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11F802-5307-4DE3-9253-46DDE56935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834" y="3428999"/>
            <a:ext cx="4438834" cy="3326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845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2A2DF38-044E-4B5F-B6F2-B9769106E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892"/>
          </a:xfrm>
        </p:spPr>
        <p:txBody>
          <a:bodyPr/>
          <a:lstStyle/>
          <a:p>
            <a:r>
              <a:rPr lang="ru-RU" b="1" dirty="0">
                <a:latin typeface="Bookman Old Style" panose="02050604050505020204" pitchFamily="18" charset="0"/>
              </a:rPr>
              <a:t>Словарная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B2A85A-3AD4-4762-8B2A-7539AC898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761" y="1305018"/>
            <a:ext cx="11212497" cy="53088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>ЭТИКЕТ</a:t>
            </a:r>
            <a:r>
              <a:rPr lang="ru-RU" sz="5400" b="1" dirty="0"/>
              <a:t> - </a:t>
            </a:r>
            <a:r>
              <a:rPr lang="ru-RU" sz="5400" dirty="0"/>
              <a:t> это установленный порядок поведения, форм обхождения.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C00000"/>
                </a:solidFill>
              </a:rPr>
              <a:t>Речевой этикет </a:t>
            </a:r>
            <a:r>
              <a:rPr lang="ru-RU" sz="5400" dirty="0"/>
              <a:t>– правила речевого поведения.</a:t>
            </a:r>
          </a:p>
          <a:p>
            <a:pPr marL="0" indent="0">
              <a:buNone/>
            </a:pPr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Этикетные слова </a:t>
            </a:r>
            <a:r>
              <a:rPr lang="ru-RU" sz="5400" dirty="0"/>
              <a:t>– группа слов, которые помогают устанавливать доброжелательный контакт с собеседником. </a:t>
            </a:r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10659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94128E-86F9-42DB-B775-5BD54D8B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718" y="365125"/>
            <a:ext cx="11043082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Задание 2. Правильно построить диалог в паре с рядом сидящим одноклассником по данной ситуации.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CAB95B-B2E0-4751-8E37-13529F571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6" y="1828800"/>
            <a:ext cx="9197265" cy="482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 «Мальчик собирается позвонить другу, чтобы спросить домашнее задание, а трубку берет, не друг, а его мама. Как правильно построить диалог с мамой друга?».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1A2F27-474C-43FD-85B1-ACC332DE2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932" y="3198181"/>
            <a:ext cx="2954859" cy="3365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8998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158A72-EF19-4A62-BFCB-05D980917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95A3138-7E20-4500-9C20-599A0ABD98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95" y="218766"/>
            <a:ext cx="11123720" cy="6510508"/>
          </a:xfrm>
        </p:spPr>
      </p:pic>
    </p:spTree>
    <p:extLst>
      <p:ext uri="{BB962C8B-B14F-4D97-AF65-F5344CB8AC3E}">
        <p14:creationId xmlns:p14="http://schemas.microsoft.com/office/powerpoint/2010/main" val="3150657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BAD0B-1B64-4D97-86A8-B69901C23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93" y="365126"/>
            <a:ext cx="10794507" cy="117959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Задание 3. Составить пословицы и записать их в тетрадь. 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1AF30955-B829-46BB-8BE7-9C8CA0409E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112266"/>
              </p:ext>
            </p:extLst>
          </p:nvPr>
        </p:nvGraphicFramePr>
        <p:xfrm>
          <a:off x="710214" y="1775535"/>
          <a:ext cx="10794507" cy="4791811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4423783">
                  <a:extLst>
                    <a:ext uri="{9D8B030D-6E8A-4147-A177-3AD203B41FA5}">
                      <a16:colId xmlns:a16="http://schemas.microsoft.com/office/drawing/2014/main" val="3721205552"/>
                    </a:ext>
                  </a:extLst>
                </a:gridCol>
                <a:gridCol w="6370724">
                  <a:extLst>
                    <a:ext uri="{9D8B030D-6E8A-4147-A177-3AD203B41FA5}">
                      <a16:colId xmlns:a16="http://schemas.microsoft.com/office/drawing/2014/main" val="2367396067"/>
                    </a:ext>
                  </a:extLst>
                </a:gridCol>
              </a:tblGrid>
              <a:tr h="85065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4000" dirty="0">
                          <a:effectLst/>
                        </a:rPr>
                        <a:t>Доброе слово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1615" indent="69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0" dirty="0">
                          <a:effectLst/>
                        </a:rPr>
                        <a:t>язык не усохнет.</a:t>
                      </a:r>
                      <a:endParaRPr lang="ru-RU" sz="4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9317714"/>
                  </a:ext>
                </a:extLst>
              </a:tr>
              <a:tr h="172703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4000" dirty="0">
                          <a:effectLst/>
                        </a:rPr>
                        <a:t>Ветры горы разрушают,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1615" indent="69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effectLst/>
                        </a:rPr>
                        <a:t>и кошке приятно.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4583243"/>
                  </a:ext>
                </a:extLst>
              </a:tr>
              <a:tr h="136345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4000">
                          <a:effectLst/>
                        </a:rPr>
                        <a:t>От доброго слова</a:t>
                      </a:r>
                      <a:endParaRPr lang="ru-RU" sz="4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1615" indent="69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effectLst/>
                        </a:rPr>
                        <a:t> железные ворота откроет.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6608588"/>
                  </a:ext>
                </a:extLst>
              </a:tr>
              <a:tr h="85065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4000" dirty="0">
                          <a:effectLst/>
                        </a:rPr>
                        <a:t>Доброе слово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1615" indent="69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effectLst/>
                        </a:rPr>
                        <a:t>слово народы подымает.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1397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3684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461</Words>
  <Application>Microsoft Office PowerPoint</Application>
  <PresentationFormat>Широкоэкранный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Bookman Old Style</vt:lpstr>
      <vt:lpstr>Calibri</vt:lpstr>
      <vt:lpstr>Calibri Light</vt:lpstr>
      <vt:lpstr>Times New Roman</vt:lpstr>
      <vt:lpstr>Тема Office</vt:lpstr>
      <vt:lpstr>Звенит звонок, Начинается урок!</vt:lpstr>
      <vt:lpstr>Задание 1. Найдите вежливые слова в зашифрованной таблице. И запишите их. </vt:lpstr>
      <vt:lpstr>Нужно ответить на вопросы, а для ответа понадобится только первая буква. </vt:lpstr>
      <vt:lpstr>Презентация PowerPoint</vt:lpstr>
      <vt:lpstr>Презентация PowerPoint</vt:lpstr>
      <vt:lpstr>Словарная работа</vt:lpstr>
      <vt:lpstr>Задание 2. Правильно построить диалог в паре с рядом сидящим одноклассником по данной ситуации. </vt:lpstr>
      <vt:lpstr>Презентация PowerPoint</vt:lpstr>
      <vt:lpstr>Задание 3. Составить пословицы и записать их в тетрадь. </vt:lpstr>
      <vt:lpstr>Задание 4. Разыграйте речевую ситуацию и проиллюстрируйте ее, использовав бумагу, которую вы получили, так же определите роли тех, кто будет отвечать. 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Звенит звонок</dc:title>
  <dc:creator>karabanova.k03@gmail.com</dc:creator>
  <cp:lastModifiedBy>Ксения Карабанова</cp:lastModifiedBy>
  <cp:revision>22</cp:revision>
  <dcterms:created xsi:type="dcterms:W3CDTF">2021-02-07T13:25:48Z</dcterms:created>
  <dcterms:modified xsi:type="dcterms:W3CDTF">2023-04-26T15:39:43Z</dcterms:modified>
</cp:coreProperties>
</file>