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5" r:id="rId6"/>
    <p:sldId id="266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9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3518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13598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83879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154062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92227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18480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72406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67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09761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030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6706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23711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7814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94446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5203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81835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540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B2145FF-9C88-42C6-AAF0-A6C3727C19D2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5C9E054-5480-46EB-AA47-CB0D9A6DEA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980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2387160" y="1561770"/>
            <a:ext cx="7431398" cy="371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ru-RU" sz="4000" b="1" dirty="0" smtClean="0">
                <a:solidFill>
                  <a:srgbClr val="FF0000"/>
                </a:solidFill>
              </a:rPr>
              <a:t>Родительское собрание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«</a:t>
            </a:r>
            <a:r>
              <a:rPr lang="ru-RU" sz="3200" b="1" dirty="0" smtClean="0">
                <a:solidFill>
                  <a:srgbClr val="FF0000"/>
                </a:solidFill>
              </a:rPr>
              <a:t>Использование Су-</a:t>
            </a:r>
            <a:r>
              <a:rPr lang="ru-RU" sz="3200" b="1" dirty="0" err="1" smtClean="0">
                <a:solidFill>
                  <a:srgbClr val="FF0000"/>
                </a:solidFill>
              </a:rPr>
              <a:t>Джок</a:t>
            </a:r>
            <a:r>
              <a:rPr lang="ru-RU" sz="3200" b="1" dirty="0" smtClean="0">
                <a:solidFill>
                  <a:srgbClr val="FF0000"/>
                </a:solidFill>
              </a:rPr>
              <a:t> терапии для сохранения и укрепления здоровья детей»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dirty="0" smtClean="0">
                <a:solidFill>
                  <a:srgbClr val="FF0000"/>
                </a:solidFill>
              </a:rPr>
              <a:t>  </a:t>
            </a:r>
            <a:endParaRPr lang="ru-RU" sz="3200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7674964" y="5831174"/>
            <a:ext cx="39424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Подготовила:</a:t>
            </a:r>
          </a:p>
          <a:p>
            <a:r>
              <a:rPr lang="ru-RU" b="1" dirty="0" smtClean="0"/>
              <a:t>Воспитатель </a:t>
            </a:r>
            <a:r>
              <a:rPr lang="ru-RU" b="1" dirty="0" err="1" smtClean="0"/>
              <a:t>гр</a:t>
            </a:r>
            <a:r>
              <a:rPr lang="ru-RU" b="1" dirty="0" smtClean="0"/>
              <a:t> №8 «Солнышко»</a:t>
            </a:r>
          </a:p>
          <a:p>
            <a:r>
              <a:rPr lang="ru-RU" b="1" dirty="0" smtClean="0"/>
              <a:t>Расторгуева О. А.</a:t>
            </a:r>
            <a:endParaRPr lang="ru-RU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1057656" y="210313"/>
            <a:ext cx="10326624" cy="868679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</a:t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учреждение города Новосибирска  «Детский сад № 174 «Сказка»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320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866277" y="134167"/>
            <a:ext cx="8229600" cy="36828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АКТУАЛЬНОСТЬ: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554638" y="637359"/>
            <a:ext cx="10852878" cy="5223796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Одним из приоритетных направлений современной социальной политики государства является сохранение и укрепление </a:t>
            </a:r>
            <a:r>
              <a:rPr lang="ru-RU" sz="1600" b="1" dirty="0" smtClean="0">
                <a:solidFill>
                  <a:srgbClr val="7030A0"/>
                </a:solidFill>
              </a:rPr>
              <a:t>здоровья детей</a:t>
            </a:r>
            <a:r>
              <a:rPr lang="ru-RU" sz="1600" dirty="0" smtClean="0">
                <a:solidFill>
                  <a:srgbClr val="7030A0"/>
                </a:solidFill>
              </a:rPr>
              <a:t>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Дети проводят в дошкольном учреждении значительную часть дня, и сохранение, укрепление их физического, психологического здоровья – дело не только семьи, но и педагогов. Здоровье человека – важный показатель его личного успеха.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На фоне экологической и социальной напряженности, на фоне небывалого роста болезней «цивилизации» чтобы быть здоровым, нужно овладеть искусством  его сохранения и укрепления.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В настоящее время нетрадиционные формы и методы работы с детьми привлекают все больше внимания. Су-Джок терапия одна из них.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Су-</a:t>
            </a:r>
            <a:r>
              <a:rPr lang="ru-RU" sz="1600" dirty="0" err="1" smtClean="0">
                <a:solidFill>
                  <a:srgbClr val="7030A0"/>
                </a:solidFill>
              </a:rPr>
              <a:t>Джок</a:t>
            </a:r>
            <a:r>
              <a:rPr lang="ru-RU" sz="1600" dirty="0" smtClean="0">
                <a:solidFill>
                  <a:srgbClr val="7030A0"/>
                </a:solidFill>
              </a:rPr>
              <a:t> терапия  -  методика оздоровления, основанная на представлении восточной философии о том, что на стопах и кистях расположены активные точки, соответствующие внутренним органам и частям тела человека. Автором данной методики является южно-корейский профессор Пак Чже-Ву.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Основанная на традиционной акупунктуре и восточной медицине, эта методика считается одной из лучших систем самооздоровления. Для лечебного воздействия здесь используются только те точки, которые находятся на кистях рук и стопах.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800" b="1" dirty="0" smtClean="0">
                <a:solidFill>
                  <a:srgbClr val="7030A0"/>
                </a:solidFill>
              </a:rPr>
              <a:t>«Су» по-корейски – кисть, «Джок» - стопа. 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sz="1600" dirty="0" smtClean="0">
                <a:solidFill>
                  <a:srgbClr val="7030A0"/>
                </a:solidFill>
              </a:rPr>
              <a:t>Великий немецкий философ И.Кант, живший в 18 веке,  так же писал, что рука является вышедшим наружу головным мозгом. На кистях рук имеются точки, которые взаимосвязаны с внутренними органами и различными зонами коры головного мозга.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06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956216" y="184697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ДОСТОИНСТВА  СУ-ДЖОК ТЕРАПИИ: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903157" y="617389"/>
            <a:ext cx="10335718" cy="5786478"/>
          </a:xfrm>
        </p:spPr>
        <p:txBody>
          <a:bodyPr/>
          <a:lstStyle/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Высокая эффективность – </a:t>
            </a:r>
            <a:r>
              <a:rPr lang="ru-RU" sz="1800" dirty="0" smtClean="0">
                <a:solidFill>
                  <a:srgbClr val="7030A0"/>
                </a:solidFill>
              </a:rPr>
              <a:t>при правильном применении наступает выраженный эффект.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Абсолютная безопасность – </a:t>
            </a:r>
            <a:r>
              <a:rPr lang="ru-RU" sz="1800" dirty="0" smtClean="0">
                <a:solidFill>
                  <a:srgbClr val="7030A0"/>
                </a:solidFill>
              </a:rPr>
              <a:t>неправильное применение никогда не наносит вред – оно просто неэффективно.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Универсальность – </a:t>
            </a:r>
            <a:r>
              <a:rPr lang="ru-RU" sz="1800" dirty="0" smtClean="0">
                <a:solidFill>
                  <a:srgbClr val="7030A0"/>
                </a:solidFill>
              </a:rPr>
              <a:t>Су-Джок терапию могут использовать в работе и педагоги, и родители</a:t>
            </a:r>
            <a:r>
              <a:rPr lang="ru-RU" sz="1800" b="1" dirty="0" smtClean="0">
                <a:solidFill>
                  <a:srgbClr val="7030A0"/>
                </a:solidFill>
              </a:rPr>
              <a:t> </a:t>
            </a:r>
            <a:r>
              <a:rPr lang="ru-RU" sz="1800" dirty="0" smtClean="0">
                <a:solidFill>
                  <a:srgbClr val="7030A0"/>
                </a:solidFill>
              </a:rPr>
              <a:t>в домашних условиях</a:t>
            </a:r>
            <a:r>
              <a:rPr lang="ru-RU" sz="1800" b="1" dirty="0" smtClean="0">
                <a:solidFill>
                  <a:srgbClr val="7030A0"/>
                </a:solidFill>
              </a:rPr>
              <a:t>.</a:t>
            </a:r>
            <a:endParaRPr lang="ru-RU" sz="1800" dirty="0" smtClean="0">
              <a:solidFill>
                <a:srgbClr val="7030A0"/>
              </a:solidFill>
            </a:endParaRP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Простота применения – </a:t>
            </a:r>
            <a:r>
              <a:rPr lang="ru-RU" sz="1800" dirty="0" smtClean="0">
                <a:solidFill>
                  <a:srgbClr val="7030A0"/>
                </a:solidFill>
              </a:rPr>
              <a:t>для получения результата проводить стимуляцию биологически активных точек с помощью Су-Джок шариков (они свободно продаются в аптеках и не требуют больших затрат).</a:t>
            </a:r>
          </a:p>
          <a:p>
            <a:pPr lvl="0"/>
            <a:endParaRPr lang="ru-RU" sz="1800" dirty="0" smtClean="0">
              <a:solidFill>
                <a:srgbClr val="7030A0"/>
              </a:solidFill>
            </a:endParaRPr>
          </a:p>
          <a:p>
            <a:pPr lvl="0"/>
            <a:r>
              <a:rPr lang="ru-RU" sz="2800" b="1" dirty="0" smtClean="0">
                <a:solidFill>
                  <a:srgbClr val="7030A0"/>
                </a:solidFill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</a:rPr>
              <a:t>СУ-ДЖОК ТЕРАПИЯ ПОЗВОЛЯЕТ: 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7030A0"/>
                </a:solidFill>
              </a:rPr>
              <a:t>Воздействовать на биологически активные точки по системе Су-Джок.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Нормализовать мышечный тонус (что особенно важно для детей с различными двигательными расстройствами).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Стимулировать речевые зоны головного мозга.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Повысить энергетический уровень ребенка, развить тактильную чувствительность.</a:t>
            </a:r>
          </a:p>
          <a:p>
            <a:pPr lvl="0"/>
            <a:r>
              <a:rPr lang="ru-RU" sz="1800" b="1" dirty="0" smtClean="0">
                <a:solidFill>
                  <a:srgbClr val="7030A0"/>
                </a:solidFill>
              </a:rPr>
              <a:t>Развить познавательную и эмоционально-волевую сферы ребенка.</a:t>
            </a:r>
          </a:p>
          <a:p>
            <a:endParaRPr lang="ru-RU" sz="2400" dirty="0" smtClean="0">
              <a:solidFill>
                <a:srgbClr val="7030A0"/>
              </a:solidFill>
            </a:endParaRPr>
          </a:p>
          <a:p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32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76334" y="199853"/>
            <a:ext cx="8229600" cy="511156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Формы и приемы Су-</a:t>
            </a:r>
            <a:r>
              <a:rPr lang="ru-RU" sz="2400" b="1" dirty="0" err="1" smtClean="0">
                <a:solidFill>
                  <a:srgbClr val="FF0000"/>
                </a:solidFill>
              </a:rPr>
              <a:t>Джок</a:t>
            </a:r>
            <a:r>
              <a:rPr lang="ru-RU" sz="2400" b="1" dirty="0" smtClean="0">
                <a:solidFill>
                  <a:srgbClr val="FF0000"/>
                </a:solidFill>
              </a:rPr>
              <a:t> терапии</a:t>
            </a:r>
            <a:r>
              <a:rPr lang="ru-RU" sz="2400" dirty="0" smtClean="0">
                <a:solidFill>
                  <a:srgbClr val="FF0000"/>
                </a:solidFill>
              </a:rPr>
              <a:t>: 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761891" y="576097"/>
            <a:ext cx="10900455" cy="5643602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Массаж специальным шариком, эластичным кольцом;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Ручной массаж кистей и пальцев рук;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Массаж стоп (массажные коврики, валики).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ru-RU" sz="2000" dirty="0" smtClean="0">
                <a:solidFill>
                  <a:srgbClr val="7030A0"/>
                </a:solidFill>
              </a:rPr>
              <a:t>Вся работа по данному методу проводится с помощью Су-Джок стимуляторов-массажеров.  Один из них представляет собой шарик – две соединенные полусферы, внутри которого, как в коробочке, находятся два специальных кольца, сделанных из металлической проволоки так, что можно их легко растягивать, свободно проходить ими по пальцу вниз и вверх, создавая приятное покалывание</a:t>
            </a:r>
            <a:r>
              <a:rPr lang="ru-RU" sz="2000" dirty="0" smtClean="0"/>
              <a:t>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Чтобы процесс массажа не показался детям скучным, используем стихотворный материал, потешки, песенки и одновременно с массажным эффектом происходит автоматизация звука в речи, развивается  память и внимание. 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Дети с удовольствием массируют ладошки, пальчики несколько раз в день (утром, во время режимных моментов, в Образовательной деятельности в виде физминуток, после сна).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Умелыми пальцы становятся не сразу. Главное помнить золотое правило: игры и упражнения, пальчиковые разминки должны проводиться систематически.</a:t>
            </a:r>
          </a:p>
          <a:p>
            <a:r>
              <a:rPr lang="ru-RU" sz="2000" dirty="0" smtClean="0">
                <a:solidFill>
                  <a:srgbClr val="7030A0"/>
                </a:solidFill>
              </a:rPr>
              <a:t>Упражнения выполняются в </a:t>
            </a:r>
            <a:r>
              <a:rPr lang="ru-RU" sz="2000" b="1" dirty="0" smtClean="0">
                <a:solidFill>
                  <a:srgbClr val="7030A0"/>
                </a:solidFill>
              </a:rPr>
              <a:t>течении 1-2 минут.</a:t>
            </a:r>
          </a:p>
          <a:p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093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704538" y="844264"/>
            <a:ext cx="10777927" cy="1368412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>
                <a:solidFill>
                  <a:srgbClr val="FF0000"/>
                </a:solidFill>
              </a:rPr>
              <a:t>Эта система настолько проста и доступна, что освоить ее может даже ребенок. Метод достаточно один раз понять, затем им можно пользоваться всю жизнь.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Су – </a:t>
            </a:r>
            <a:r>
              <a:rPr lang="ru-RU" sz="2400" dirty="0" err="1" smtClean="0">
                <a:solidFill>
                  <a:srgbClr val="FF0000"/>
                </a:solidFill>
              </a:rPr>
              <a:t>Джок</a:t>
            </a:r>
            <a:r>
              <a:rPr lang="ru-RU" sz="2400" dirty="0" smtClean="0">
                <a:solidFill>
                  <a:srgbClr val="FF0000"/>
                </a:solidFill>
              </a:rPr>
              <a:t> с виду - симпатичный шарик с острыми шипами, но, удивительно, сколько пользы он может принести.</a:t>
            </a: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342" y="2368030"/>
            <a:ext cx="2771619" cy="36954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7391" y="2368030"/>
            <a:ext cx="2816589" cy="3755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586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61344" y="128605"/>
            <a:ext cx="8229600" cy="582594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i="1" dirty="0" smtClean="0">
                <a:solidFill>
                  <a:srgbClr val="FF0000"/>
                </a:solidFill>
              </a:rPr>
              <a:t>Ручной массаж кистей и пальцев рук.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312188" y="567959"/>
            <a:ext cx="11485072" cy="1792514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Очень полезен и эффективен массаж пальцев и ногтевых пластин кистей. Эти участки соответствуют головному мозгу. Кроме того на них проецируется все тело человека в виде мини-систем соответствия. Поэтому кончики пальцев необходимо массажировать до стойкого ощущения тепла. Это оказывает оздоравливающее воздействие на весь организм. Особенно важно воздействовать на большой палец, отвечающий за голову человека</a:t>
            </a:r>
          </a:p>
          <a:p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093" y="2499963"/>
            <a:ext cx="2804462" cy="37392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9478" y="2499963"/>
            <a:ext cx="2804463" cy="3739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2931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07100" y="1263988"/>
            <a:ext cx="11130197" cy="229710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Но есть и другое применение массажным шарикам. Их используем не только для </a:t>
            </a:r>
            <a:r>
              <a:rPr lang="ru-RU" sz="2400" b="1" dirty="0" smtClean="0">
                <a:solidFill>
                  <a:srgbClr val="7030A0"/>
                </a:solidFill>
              </a:rPr>
              <a:t>развития мелкой моторики</a:t>
            </a:r>
            <a:r>
              <a:rPr lang="ru-RU" sz="2400" dirty="0" smtClean="0">
                <a:solidFill>
                  <a:srgbClr val="7030A0"/>
                </a:solidFill>
              </a:rPr>
              <a:t>, но и для </a:t>
            </a:r>
            <a:r>
              <a:rPr lang="ru-RU" sz="2400" b="1" dirty="0" smtClean="0">
                <a:solidFill>
                  <a:srgbClr val="7030A0"/>
                </a:solidFill>
              </a:rPr>
              <a:t>развития цветовосприятия</a:t>
            </a:r>
            <a:r>
              <a:rPr lang="ru-RU" sz="2400" dirty="0" smtClean="0">
                <a:solidFill>
                  <a:srgbClr val="7030A0"/>
                </a:solidFill>
              </a:rPr>
              <a:t>, при обучении счету и т. д.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В работе с детьми мы используем следующие </a:t>
            </a:r>
            <a:r>
              <a:rPr lang="ru-RU" sz="2400" u="sng" dirty="0" smtClean="0">
                <a:solidFill>
                  <a:srgbClr val="7030A0"/>
                </a:solidFill>
              </a:rPr>
              <a:t>игры</a:t>
            </a:r>
            <a:r>
              <a:rPr lang="ru-RU" sz="2400" dirty="0" smtClean="0">
                <a:solidFill>
                  <a:srgbClr val="7030A0"/>
                </a:solidFill>
              </a:rPr>
              <a:t>: 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"Разложи шарики по цвету",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"Найди все синие, </a:t>
            </a:r>
            <a:r>
              <a:rPr lang="ru-RU" sz="2400" i="1" dirty="0" smtClean="0">
                <a:solidFill>
                  <a:srgbClr val="FF0000"/>
                </a:solidFill>
              </a:rPr>
              <a:t>красные, желтые, зеленые</a:t>
            </a:r>
            <a:r>
              <a:rPr lang="ru-RU" sz="2400" dirty="0" smtClean="0">
                <a:solidFill>
                  <a:srgbClr val="FF0000"/>
                </a:solidFill>
              </a:rPr>
              <a:t>", 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"Сделай разноцветные шарики» (</a:t>
            </a:r>
            <a:r>
              <a:rPr lang="ru-RU" sz="2400" i="1" dirty="0" smtClean="0">
                <a:solidFill>
                  <a:srgbClr val="FF0000"/>
                </a:solidFill>
              </a:rPr>
              <a:t>сине-красный, зелено-желтый и др.)</a:t>
            </a:r>
            <a:r>
              <a:rPr lang="ru-RU" sz="2400" dirty="0" smtClean="0">
                <a:solidFill>
                  <a:srgbClr val="FF0000"/>
                </a:solidFill>
              </a:rPr>
              <a:t>.</a:t>
            </a:r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07101" y="3695954"/>
            <a:ext cx="1113019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Упражнение «Один-много».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7030A0"/>
                </a:solidFill>
              </a:rPr>
              <a:t>Взрослый катит «чудо-шарик» по столу ребенку, называя предмет в единственном числе. Ребенок, поймав ладонью шарик, откатывает его назад, называя существительные во множественном числе.</a:t>
            </a:r>
          </a:p>
          <a:p>
            <a:r>
              <a:rPr lang="ru-RU" dirty="0">
                <a:solidFill>
                  <a:srgbClr val="7030A0"/>
                </a:solidFill>
              </a:rPr>
              <a:t>Аналогично выполняются упражнения: «Съедобное-не съедобное», «Назови ласково», «Летает – не летает», «Скажи наоборот»,  «Я знаю 5 предметов», «Назови детенышей» и т. д.</a:t>
            </a:r>
          </a:p>
          <a:p>
            <a:r>
              <a:rPr lang="ru-RU" b="1" dirty="0">
                <a:solidFill>
                  <a:srgbClr val="FF0000"/>
                </a:solidFill>
              </a:rPr>
              <a:t>Упражнения для развития памяти и внимания: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dirty="0">
                <a:solidFill>
                  <a:srgbClr val="7030A0"/>
                </a:solidFill>
              </a:rPr>
              <a:t>Дети выполняют инструкцию: надень колечко на мизинец правой руки, возьми шарик в правую руку и спрячь за спину и т.д.; ребенок закрывает глаза, взрослый надевает колечко на любой его палец, а тот должен назвать, на какой палец какой руки надето кольцо.</a:t>
            </a:r>
          </a:p>
        </p:txBody>
      </p:sp>
    </p:spTree>
    <p:extLst>
      <p:ext uri="{BB962C8B-B14F-4D97-AF65-F5344CB8AC3E}">
        <p14:creationId xmlns:p14="http://schemas.microsoft.com/office/powerpoint/2010/main" val="38109755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81199" y="121196"/>
            <a:ext cx="8229600" cy="72547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b="1" dirty="0" smtClean="0">
                <a:solidFill>
                  <a:srgbClr val="FF0000"/>
                </a:solidFill>
              </a:rPr>
              <a:t>Формы и приемы Су-</a:t>
            </a:r>
            <a:r>
              <a:rPr lang="ru-RU" sz="2400" b="1" dirty="0" err="1" smtClean="0">
                <a:solidFill>
                  <a:srgbClr val="FF0000"/>
                </a:solidFill>
              </a:rPr>
              <a:t>Джок</a:t>
            </a:r>
            <a:r>
              <a:rPr lang="ru-RU" sz="2400" b="1" dirty="0" smtClean="0">
                <a:solidFill>
                  <a:srgbClr val="FF0000"/>
                </a:solidFill>
              </a:rPr>
              <a:t> терапии</a:t>
            </a:r>
            <a:r>
              <a:rPr lang="ru-RU" sz="2400" dirty="0" smtClean="0">
                <a:solidFill>
                  <a:srgbClr val="FF0000"/>
                </a:solidFill>
              </a:rPr>
              <a:t>:  </a:t>
            </a:r>
            <a:br>
              <a:rPr lang="ru-RU" sz="2400" dirty="0" smtClean="0">
                <a:solidFill>
                  <a:srgbClr val="FF0000"/>
                </a:solidFill>
              </a:rPr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727022" y="846666"/>
            <a:ext cx="11145187" cy="519749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Упражнение на  совершенствование навыков употребления предлогов: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7030A0"/>
                </a:solidFill>
              </a:rPr>
              <a:t>На столе коробка, по инструкции педагога ребенок кладет шарики </a:t>
            </a:r>
            <a:r>
              <a:rPr lang="ru-RU" u="sng" dirty="0" smtClean="0">
                <a:solidFill>
                  <a:srgbClr val="7030A0"/>
                </a:solidFill>
              </a:rPr>
              <a:t>соответственно</a:t>
            </a:r>
            <a:r>
              <a:rPr lang="ru-RU" dirty="0" smtClean="0">
                <a:solidFill>
                  <a:srgbClr val="7030A0"/>
                </a:solidFill>
              </a:rPr>
              <a:t>: красный шарик - в коробку; синий – под коробку; зеленый – около коробки; Затем наоборот, ребенок должен описать действие взрослого.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 Использование шариков для слогового анализа слов: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Упражнение </a:t>
            </a:r>
            <a:r>
              <a:rPr lang="ru-RU" b="1" i="1" dirty="0" smtClean="0">
                <a:solidFill>
                  <a:srgbClr val="FF0000"/>
                </a:solidFill>
              </a:rPr>
              <a:t>«Раздели слова на слоги»</a:t>
            </a:r>
            <a:r>
              <a:rPr lang="ru-RU" b="1" dirty="0" smtClean="0">
                <a:solidFill>
                  <a:srgbClr val="FF0000"/>
                </a:solidFill>
              </a:rPr>
              <a:t>: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Ребенок называет слог и берет по одному шарику из коробки, затем считает количество слогов.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 Кроме того, Вы можете делать малышу массаж и одновременно рассказывать, или сочинять вместе занимательную сказку о </a:t>
            </a:r>
            <a:r>
              <a:rPr lang="ru-RU" i="1" dirty="0" smtClean="0">
                <a:solidFill>
                  <a:srgbClr val="7030A0"/>
                </a:solidFill>
              </a:rPr>
              <a:t>«Колобке»</a:t>
            </a:r>
            <a:r>
              <a:rPr lang="ru-RU" dirty="0" smtClean="0">
                <a:solidFill>
                  <a:srgbClr val="7030A0"/>
                </a:solidFill>
              </a:rPr>
              <a:t>, </a:t>
            </a:r>
            <a:r>
              <a:rPr lang="ru-RU" i="1" dirty="0" smtClean="0">
                <a:solidFill>
                  <a:srgbClr val="7030A0"/>
                </a:solidFill>
              </a:rPr>
              <a:t>«Рукавичке», «Ежике», «Солнышке»</a:t>
            </a:r>
            <a:r>
              <a:rPr lang="ru-RU" dirty="0" smtClean="0">
                <a:solidFill>
                  <a:srgbClr val="7030A0"/>
                </a:solidFill>
              </a:rPr>
              <a:t> и т. д.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А можно рассказывать сказку во время утренней гимнастики.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80858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584617" y="754324"/>
            <a:ext cx="10942819" cy="796908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 cap="none">
                <a:ln w="3175" cmpd="sng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400" dirty="0" smtClean="0">
                <a:solidFill>
                  <a:srgbClr val="FF0000"/>
                </a:solidFill>
              </a:rPr>
              <a:t>Нами были изучены, отобраны, и систематизированы игры и творческие задания для детей. В группе имеется: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idx="1"/>
          </p:nvPr>
        </p:nvSpPr>
        <p:spPr>
          <a:xfrm>
            <a:off x="430967" y="1262906"/>
            <a:ext cx="11250118" cy="1330393"/>
          </a:xfrm>
        </p:spPr>
        <p:txBody>
          <a:bodyPr>
            <a:normAutofit/>
          </a:bodyPr>
          <a:lstStyle/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Картотека пальчиковых игр с шариками Су-Джок и массажными кольцами.</a:t>
            </a:r>
          </a:p>
          <a:p>
            <a:pPr lvl="0"/>
            <a:r>
              <a:rPr lang="ru-RU" sz="2000" b="1" dirty="0" smtClean="0">
                <a:solidFill>
                  <a:srgbClr val="7030A0"/>
                </a:solidFill>
              </a:rPr>
              <a:t>Картотека упражнений с массажными шариками Су-Джок и массажными кольцами по темам недели.</a:t>
            </a:r>
          </a:p>
          <a:p>
            <a:endParaRPr lang="ru-RU" sz="20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20434" y="2443397"/>
            <a:ext cx="1080700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</a:rPr>
              <a:t>Систематически выполняя пальчиками различные упражнения, дети достигают хорошего развития мелкой моторики рук, которая оказывает благоприятное влияние на здоровье и развитие речи.</a:t>
            </a:r>
          </a:p>
          <a:p>
            <a:r>
              <a:rPr lang="ru-RU" sz="2400" dirty="0" smtClean="0">
                <a:solidFill>
                  <a:srgbClr val="7030A0"/>
                </a:solidFill>
              </a:rPr>
              <a:t> Поэтому мы рекомендуем шире использовать разнообразные игры и упражнения, направленные на формирование тонких движений пальцев рук.</a:t>
            </a:r>
            <a:br>
              <a:rPr lang="ru-RU" sz="2400" dirty="0" smtClean="0">
                <a:solidFill>
                  <a:srgbClr val="7030A0"/>
                </a:solidFill>
              </a:rPr>
            </a:br>
            <a:r>
              <a:rPr lang="ru-RU" sz="2400" dirty="0" smtClean="0">
                <a:solidFill>
                  <a:srgbClr val="7030A0"/>
                </a:solidFill>
              </a:rPr>
              <a:t>Благодарим участников мастер – класса, надеемся, что вы узнали для себя много интересного.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 ещё один важный совет: определите в семейном вечере небольшое время для игры, например, после ужина.  Пусть игры с волшебным шариком  станут семейным ритуалом!</a:t>
            </a:r>
          </a:p>
          <a:p>
            <a:pPr algn="ctr"/>
            <a:endParaRPr lang="ru-RU" sz="16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Будьте здоровы!</a:t>
            </a:r>
          </a:p>
        </p:txBody>
      </p:sp>
    </p:spTree>
    <p:extLst>
      <p:ext uri="{BB962C8B-B14F-4D97-AF65-F5344CB8AC3E}">
        <p14:creationId xmlns:p14="http://schemas.microsoft.com/office/powerpoint/2010/main" val="8981584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TM02900743[[fn=Натуральные материалы]]</Template>
  <TotalTime>63</TotalTime>
  <Words>1175</Words>
  <Application>Microsoft Office PowerPoint</Application>
  <PresentationFormat>Широкоэкранный</PresentationFormat>
  <Paragraphs>58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Garamond</vt:lpstr>
      <vt:lpstr>Times New Roman</vt:lpstr>
      <vt:lpstr>Натуральные материалы</vt:lpstr>
      <vt:lpstr>муниципальное казенное дошкольное образовательное учреждение города Новосибирска  «Детский сад № 174 «Сказка»</vt:lpstr>
      <vt:lpstr>Презентация PowerPoint</vt:lpstr>
      <vt:lpstr>ДОСТОИНСТВА  СУ-ДЖОК ТЕРАПИИ: </vt:lpstr>
      <vt:lpstr>Презентация PowerPoint</vt:lpstr>
      <vt:lpstr>Презентация PowerPoint</vt:lpstr>
      <vt:lpstr>Презентация PowerPoint</vt:lpstr>
      <vt:lpstr>Но есть и другое применение массажным шарикам. Их используем не только для развития мелкой моторики, но и для развития цветовосприятия, при обучении счету и т. д. В работе с детьми мы используем следующие игры:  "Разложи шарики по цвету",  "Найди все синие, красные, желтые, зеленые",  "Сделай разноцветные шарики» (сине-красный, зелено-желтый и др.). 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Админ</cp:lastModifiedBy>
  <cp:revision>13</cp:revision>
  <dcterms:created xsi:type="dcterms:W3CDTF">2023-04-14T08:29:33Z</dcterms:created>
  <dcterms:modified xsi:type="dcterms:W3CDTF">2023-04-26T16:16:00Z</dcterms:modified>
</cp:coreProperties>
</file>