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гостиницы т общественное питание</c:v>
                </c:pt>
                <c:pt idx="1">
                  <c:v>информация и коммуникация</c:v>
                </c:pt>
                <c:pt idx="2">
                  <c:v>сельское, лесное и рыбное хозяйство</c:v>
                </c:pt>
                <c:pt idx="3">
                  <c:v>производство</c:v>
                </c:pt>
                <c:pt idx="4">
                  <c:v>личные/бытовые услуги</c:v>
                </c:pt>
                <c:pt idx="5">
                  <c:v>недвижимость</c:v>
                </c:pt>
                <c:pt idx="6">
                  <c:v>строительство</c:v>
                </c:pt>
                <c:pt idx="7">
                  <c:v>консультационная и научно-техническая деятельность</c:v>
                </c:pt>
                <c:pt idx="8">
                  <c:v>транспортировка и хранение</c:v>
                </c:pt>
                <c:pt idx="9">
                  <c:v>торговля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3.2800000000000051E-2</c:v>
                </c:pt>
                <c:pt idx="1">
                  <c:v>3.6800000000000034E-2</c:v>
                </c:pt>
                <c:pt idx="2">
                  <c:v>4.6199999999999998E-2</c:v>
                </c:pt>
                <c:pt idx="3">
                  <c:v>5.1800000000000013E-2</c:v>
                </c:pt>
                <c:pt idx="4">
                  <c:v>5.62E-2</c:v>
                </c:pt>
                <c:pt idx="5">
                  <c:v>5.9900000000000057E-2</c:v>
                </c:pt>
                <c:pt idx="6">
                  <c:v>6.3900000000000012E-2</c:v>
                </c:pt>
                <c:pt idx="7">
                  <c:v>7.8100000000000044E-2</c:v>
                </c:pt>
                <c:pt idx="8">
                  <c:v>0.12509999999999999</c:v>
                </c:pt>
                <c:pt idx="9">
                  <c:v>0.36930000000000041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гостиницы т общественное питание</c:v>
                </c:pt>
                <c:pt idx="1">
                  <c:v>информация и коммуникация</c:v>
                </c:pt>
                <c:pt idx="2">
                  <c:v>сельское, лесное и рыбное хозяйство</c:v>
                </c:pt>
                <c:pt idx="3">
                  <c:v>производство</c:v>
                </c:pt>
                <c:pt idx="4">
                  <c:v>личные/бытовые услуги</c:v>
                </c:pt>
                <c:pt idx="5">
                  <c:v>недвижимость</c:v>
                </c:pt>
                <c:pt idx="6">
                  <c:v>строительство</c:v>
                </c:pt>
                <c:pt idx="7">
                  <c:v>консультационная и научно-техническая деятельность</c:v>
                </c:pt>
                <c:pt idx="8">
                  <c:v>транспортировка и хранение</c:v>
                </c:pt>
                <c:pt idx="9">
                  <c:v>торговля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гостиницы т общественное питание</c:v>
                </c:pt>
                <c:pt idx="1">
                  <c:v>информация и коммуникация</c:v>
                </c:pt>
                <c:pt idx="2">
                  <c:v>сельское, лесное и рыбное хозяйство</c:v>
                </c:pt>
                <c:pt idx="3">
                  <c:v>производство</c:v>
                </c:pt>
                <c:pt idx="4">
                  <c:v>личные/бытовые услуги</c:v>
                </c:pt>
                <c:pt idx="5">
                  <c:v>недвижимость</c:v>
                </c:pt>
                <c:pt idx="6">
                  <c:v>строительство</c:v>
                </c:pt>
                <c:pt idx="7">
                  <c:v>консультационная и научно-техническая деятельность</c:v>
                </c:pt>
                <c:pt idx="8">
                  <c:v>транспортировка и хранение</c:v>
                </c:pt>
                <c:pt idx="9">
                  <c:v>торговля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</c:numCache>
            </c:numRef>
          </c:val>
        </c:ser>
        <c:axId val="67131264"/>
        <c:axId val="67132800"/>
      </c:barChart>
      <c:catAx>
        <c:axId val="67131264"/>
        <c:scaling>
          <c:orientation val="minMax"/>
        </c:scaling>
        <c:axPos val="l"/>
        <c:tickLblPos val="nextTo"/>
        <c:crossAx val="67132800"/>
        <c:crosses val="autoZero"/>
        <c:auto val="1"/>
        <c:lblAlgn val="ctr"/>
        <c:lblOffset val="100"/>
      </c:catAx>
      <c:valAx>
        <c:axId val="67132800"/>
        <c:scaling>
          <c:orientation val="minMax"/>
        </c:scaling>
        <c:axPos val="b"/>
        <c:majorGridlines/>
        <c:numFmt formatCode="0.00%" sourceLinked="1"/>
        <c:tickLblPos val="nextTo"/>
        <c:crossAx val="67131264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0"/>
        <c:delete val="1"/>
      </c:legendEntry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3.65</c:v>
                </c:pt>
                <c:pt idx="1">
                  <c:v>3.74</c:v>
                </c:pt>
                <c:pt idx="2">
                  <c:v>3.86</c:v>
                </c:pt>
                <c:pt idx="3">
                  <c:v>3.9899999999999998</c:v>
                </c:pt>
                <c:pt idx="4">
                  <c:v>4.07</c:v>
                </c:pt>
                <c:pt idx="5">
                  <c:v>3.72</c:v>
                </c:pt>
                <c:pt idx="6">
                  <c:v>3.55</c:v>
                </c:pt>
              </c:numCache>
            </c:numRef>
          </c:val>
        </c:ser>
        <c:shape val="cylinder"/>
        <c:axId val="67170688"/>
        <c:axId val="67172224"/>
        <c:axId val="0"/>
      </c:bar3DChart>
      <c:catAx>
        <c:axId val="67170688"/>
        <c:scaling>
          <c:orientation val="minMax"/>
        </c:scaling>
        <c:axPos val="b"/>
        <c:numFmt formatCode="General" sourceLinked="1"/>
        <c:tickLblPos val="nextTo"/>
        <c:crossAx val="67172224"/>
        <c:crosses val="autoZero"/>
        <c:auto val="1"/>
        <c:lblAlgn val="ctr"/>
        <c:lblOffset val="100"/>
      </c:catAx>
      <c:valAx>
        <c:axId val="67172224"/>
        <c:scaling>
          <c:orientation val="minMax"/>
        </c:scaling>
        <c:axPos val="l"/>
        <c:majorGridlines/>
        <c:numFmt formatCode="General" sourceLinked="1"/>
        <c:tickLblPos val="nextTo"/>
        <c:crossAx val="671706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8892480" cy="158417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Значение малого бизнеса для экономики страны, меры господдержки малому бизнесу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utterstock_10148880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060848"/>
            <a:ext cx="7380312" cy="45478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Законом установлено, что малые предприятия представляют статистическую и бухгалтерскую отчетность в упрощенном порядке.</a:t>
            </a:r>
          </a:p>
          <a:p>
            <a:r>
              <a:rPr lang="ru-RU" sz="3200" dirty="0" smtClean="0"/>
              <a:t>Статья 10 данного Закона предусматривает возможность применения ускоренной амортизации. </a:t>
            </a:r>
          </a:p>
          <a:p>
            <a:r>
              <a:rPr lang="ru-RU" sz="3200" dirty="0" smtClean="0"/>
              <a:t>Кроме того, малые предприятия могут списывать дополнительно амортизационные отчисления до 50% (ранее до 20%) первоначальной стоимости основных фондов со сроком службы более трех лет.</a:t>
            </a:r>
          </a:p>
          <a:p>
            <a:r>
              <a:rPr lang="ru-RU" sz="3200" dirty="0" smtClean="0"/>
              <a:t>В качестве мер государственной поддержки малого бизнеса закон предусматривает также льготные условия при кредитовании и страховании субъектов малого предпринимательства, резервирование для них доли госзаказов (не менее 15%), участие в реализации программ и проектов в области внешнеэкономической деятельности, льготные условия при предоставлении информационной и производственно-технологической поддержки, переподготовке кадров.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Субъекты малых и средних предприятий РФ</a:t>
            </a:r>
            <a:endParaRPr lang="ru-RU" sz="2800" dirty="0"/>
          </a:p>
        </p:txBody>
      </p:sp>
      <p:pic>
        <p:nvPicPr>
          <p:cNvPr id="4" name="Содержимое 3" descr="subekt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8496944" cy="540059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Распределение малого и среднего предпринимательства по федеральным округам в процентном соотношении</a:t>
            </a:r>
            <a:endParaRPr lang="ru-RU" sz="3200" dirty="0"/>
          </a:p>
        </p:txBody>
      </p:sp>
      <p:pic>
        <p:nvPicPr>
          <p:cNvPr id="4" name="Содержимое 3" descr="kv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5"/>
            <a:ext cx="8001056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Численность предпринимателей в различных экономических отраслях на территории Российской Федерации на 2021 год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35163"/>
          <a:ext cx="9144000" cy="492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Численности предпринимателей на территории Российской Федерации в период с 2015 по 2021 год (в миллионах)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35163"/>
          <a:ext cx="9144000" cy="4922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Значение малого бизнеса для экономики страны.</a:t>
            </a:r>
          </a:p>
          <a:p>
            <a:pPr lvl="0"/>
            <a:r>
              <a:rPr lang="ru-RU" dirty="0" smtClean="0"/>
              <a:t>Меры господдержки малому бизнесу.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Значение малого бизнеса для экономики страны.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Федеральным законом от 24 июля 2007 г. № 209-ФЗ «О развитии малого и среднего предпринимательства в Российской Федерации» установлены следующие условия отнесения предприятий к субъектам малого и среднего предпринимательства. Так, средняя численность их работников за предшествующий календарный год не должна превышать следующие предельные значения:</a:t>
            </a:r>
          </a:p>
          <a:p>
            <a:r>
              <a:rPr lang="ru-RU" dirty="0" smtClean="0"/>
              <a:t>1) для средних предприятий — от 101 до 250 человек;</a:t>
            </a:r>
          </a:p>
          <a:p>
            <a:r>
              <a:rPr lang="ru-RU" dirty="0" smtClean="0"/>
              <a:t>2) малых предприятий — до 100 человек включительно.</a:t>
            </a:r>
          </a:p>
          <a:p>
            <a:r>
              <a:rPr lang="ru-RU" dirty="0" smtClean="0"/>
              <a:t>При этом среди малых предприятий выделяются так называемые </a:t>
            </a:r>
            <a:r>
              <a:rPr lang="ru-RU" dirty="0" err="1" smtClean="0"/>
              <a:t>микропредприятия</a:t>
            </a:r>
            <a:r>
              <a:rPr lang="ru-RU" dirty="0" smtClean="0"/>
              <a:t> со средней численностью работников до 15 человек включительно.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r>
              <a:rPr lang="ru-RU" dirty="0" smtClean="0"/>
              <a:t>Под субъектами малого предпринимательства понимают также физические лица, занимающиеся предпринимательской деятельностью без образования юридического лица.</a:t>
            </a:r>
          </a:p>
          <a:p>
            <a:endParaRPr lang="ru-RU" dirty="0"/>
          </a:p>
        </p:txBody>
      </p:sp>
      <p:pic>
        <p:nvPicPr>
          <p:cNvPr id="4" name="Рисунок 3" descr="1-3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395180"/>
            <a:ext cx="6579096" cy="44628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Постановлением Правительства РФ от 4 апреля 2016 г. № 265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установлены следующие предельные выручки от реализации товаров (выполнения работ, оказания услуг) за предшествующий год без учета НДС для каждой категории субъектов малого и среднего предпринимательства:</a:t>
            </a:r>
          </a:p>
          <a:p>
            <a:pPr lvl="0"/>
            <a:r>
              <a:rPr lang="ru-RU" dirty="0" err="1" smtClean="0"/>
              <a:t>микропредприятия</a:t>
            </a:r>
            <a:r>
              <a:rPr lang="ru-RU" dirty="0" smtClean="0"/>
              <a:t> — 120 </a:t>
            </a:r>
            <a:r>
              <a:rPr lang="ru-RU" dirty="0" err="1" smtClean="0"/>
              <a:t>млн</a:t>
            </a:r>
            <a:r>
              <a:rPr lang="ru-RU" dirty="0" smtClean="0"/>
              <a:t> руб.;</a:t>
            </a:r>
          </a:p>
          <a:p>
            <a:pPr lvl="0"/>
            <a:r>
              <a:rPr lang="ru-RU" dirty="0" smtClean="0"/>
              <a:t>малые предприятия — 800 </a:t>
            </a:r>
            <a:r>
              <a:rPr lang="ru-RU" dirty="0" err="1" smtClean="0"/>
              <a:t>млн</a:t>
            </a:r>
            <a:r>
              <a:rPr lang="ru-RU" dirty="0" smtClean="0"/>
              <a:t> руб.;</a:t>
            </a:r>
          </a:p>
          <a:p>
            <a:pPr lvl="0"/>
            <a:r>
              <a:rPr lang="ru-RU" dirty="0" smtClean="0"/>
              <a:t>средние предприятия — 2 </a:t>
            </a:r>
            <a:r>
              <a:rPr lang="ru-RU" dirty="0" err="1" smtClean="0"/>
              <a:t>млрд</a:t>
            </a:r>
            <a:r>
              <a:rPr lang="ru-RU" dirty="0" smtClean="0"/>
              <a:t> руб.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малого бизнеса</a:t>
            </a:r>
            <a:endParaRPr lang="ru-RU" dirty="0"/>
          </a:p>
        </p:txBody>
      </p:sp>
      <p:pic>
        <p:nvPicPr>
          <p:cNvPr id="4" name="Содержимое 3" descr="9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8568952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68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Конкретно роль малого бизнеса проявляется в том, что его развитие способствует: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2800" dirty="0" smtClean="0"/>
              <a:t>) созданию новых рабочих мест и росту занятости населения;</a:t>
            </a:r>
          </a:p>
          <a:p>
            <a:pPr>
              <a:buNone/>
            </a:pPr>
            <a:r>
              <a:rPr lang="ru-RU" sz="2800" dirty="0" smtClean="0"/>
              <a:t>2) внедрению новых товаров и услуг, расширению их ассортимента;</a:t>
            </a:r>
          </a:p>
          <a:p>
            <a:pPr>
              <a:buNone/>
            </a:pPr>
            <a:r>
              <a:rPr lang="ru-RU" sz="2800" dirty="0" smtClean="0"/>
              <a:t>3) удовлетворению нужд крупных предприятий;</a:t>
            </a:r>
          </a:p>
          <a:p>
            <a:pPr>
              <a:buNone/>
            </a:pPr>
            <a:r>
              <a:rPr lang="ru-RU" sz="2800" dirty="0" smtClean="0"/>
              <a:t>4) обеспечению специализированными товарами и услугами.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 июне 1995 г. был принят Закон РФ «О государственной поддержке малого предпринимательства в Российской Федерации» 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79512" y="1920084"/>
            <a:ext cx="3888432" cy="4677267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Законом определены главные направления государственной поддержки и развития малых предприятий, установлены основные формы и методы государственного стимулирования и регулирования деятельности субъектов малого бизнеса.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23928" y="1920084"/>
            <a:ext cx="4762872" cy="4937915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В соответствии с принятым законом правительство обязано ежегодно разрабатывать Федеральную программу государственной поддержки малого предпринимательства и представлять ее на рассмотрение в Госдуму. В регионах органами исполнительной власти и местного самоуправления разрабатываются, соответственно, региональные, отраслевые и муниципальные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72819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Меры господдержки малому бизнесу.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целях финансирования программ и проектов развития малого бизнеса созданы Федеральный, государственные и муниципальные фонды поддержки малого предпринимательства. </a:t>
            </a:r>
          </a:p>
          <a:p>
            <a:r>
              <a:rPr lang="ru-RU" dirty="0" smtClean="0"/>
              <a:t>Государственные и муниципальные фонды имеют право на предоставление субъектам малого предпринимательства льготных кредитов беспроцентных ссуд, краткосрочных займов.</a:t>
            </a:r>
          </a:p>
          <a:p>
            <a:r>
              <a:rPr lang="ru-RU" dirty="0" smtClean="0"/>
              <a:t>Законом о поддержке малого предпринимательства даны некоторые налоговые гарантии: в течение первых четырех лет с момента создания малого предприятия условия его налогообложения не могут ухудшаться.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561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Значение малого бизнеса для экономики страны, меры господдержки малому бизнесу</vt:lpstr>
      <vt:lpstr>План.</vt:lpstr>
      <vt:lpstr>Значение малого бизнеса для экономики страны. </vt:lpstr>
      <vt:lpstr>Слайд 4</vt:lpstr>
      <vt:lpstr>Постановлением Правительства РФ от 4 апреля 2016 г. № 265</vt:lpstr>
      <vt:lpstr>Преимущества малого бизнеса</vt:lpstr>
      <vt:lpstr>Конкретно роль малого бизнеса проявляется в том, что его развитие способствует: </vt:lpstr>
      <vt:lpstr>В июне 1995 г. был принят Закон РФ «О государственной поддержке малого предпринимательства в Российской Федерации» </vt:lpstr>
      <vt:lpstr>   Меры господдержки малому бизнесу. </vt:lpstr>
      <vt:lpstr>Слайд 10</vt:lpstr>
      <vt:lpstr>Субъекты малых и средних предприятий РФ</vt:lpstr>
      <vt:lpstr>Распределение малого и среднего предпринимательства по федеральным округам в процентном соотношении</vt:lpstr>
      <vt:lpstr>Численность предпринимателей в различных экономических отраслях на территории Российской Федерации на 2021 год</vt:lpstr>
      <vt:lpstr>Численности предпринимателей на территории Российской Федерации в период с 2015 по 2021 год (в миллионах)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малого бизнеса для экономики страны, меры господдержки малому бизнесу</dc:title>
  <dc:creator>оксана</dc:creator>
  <cp:lastModifiedBy>№8</cp:lastModifiedBy>
  <cp:revision>4</cp:revision>
  <dcterms:created xsi:type="dcterms:W3CDTF">2022-05-25T09:02:06Z</dcterms:created>
  <dcterms:modified xsi:type="dcterms:W3CDTF">2022-12-07T12:31:38Z</dcterms:modified>
</cp:coreProperties>
</file>