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6A3E514-891D-4A50-971D-108662C7E41A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CA38F41-696A-45E8-AF68-EA916557E94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600" dirty="0" smtClean="0"/>
              <a:t>Доклад 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72816"/>
            <a:ext cx="7406640" cy="4608512"/>
          </a:xfrm>
        </p:spPr>
        <p:txBody>
          <a:bodyPr/>
          <a:lstStyle/>
          <a:p>
            <a:pPr algn="ctr"/>
            <a:r>
              <a:rPr lang="ru-RU" b="1" dirty="0"/>
              <a:t>МОДЕЛЬ ОРГАНИЗАЦИИ РАБОТЫ ПО НРАВСТВЕННО-ПАТРИОТИЧЕСКОМУ ВОСПИТАНИЮ В КОНТЕКСТЕ ЛИЧНОСТНО-ОРИЕНИРОВАННОГО </a:t>
            </a:r>
            <a:r>
              <a:rPr lang="ru-RU" b="1" dirty="0" smtClean="0"/>
              <a:t>ПОДХОДА </a:t>
            </a:r>
          </a:p>
          <a:p>
            <a:pPr algn="just"/>
            <a:endParaRPr lang="ru-RU" sz="1600" b="1" dirty="0" smtClean="0"/>
          </a:p>
          <a:p>
            <a:pPr algn="just"/>
            <a:r>
              <a:rPr lang="ru-RU" sz="1600" b="1" dirty="0" smtClean="0"/>
              <a:t>                                                            </a:t>
            </a:r>
          </a:p>
          <a:p>
            <a:pPr algn="just"/>
            <a:endParaRPr lang="ru-RU" sz="1600" b="1" dirty="0"/>
          </a:p>
          <a:p>
            <a:pPr algn="just"/>
            <a:endParaRPr lang="ru-RU" sz="1600" b="1" dirty="0" smtClean="0"/>
          </a:p>
          <a:p>
            <a:pPr algn="just"/>
            <a:endParaRPr lang="ru-RU" sz="1600" b="1" dirty="0"/>
          </a:p>
          <a:p>
            <a:pPr algn="just"/>
            <a:r>
              <a:rPr lang="ru-RU" sz="1600" b="1" dirty="0" smtClean="0"/>
              <a:t>                                                             Подготовила учитель-логопед Мельникова Ю.Н.</a:t>
            </a:r>
            <a:endParaRPr lang="ru-RU" sz="1600" b="1" dirty="0"/>
          </a:p>
          <a:p>
            <a:pPr algn="just"/>
            <a:endParaRPr lang="ru-RU" sz="1400" b="1" dirty="0"/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7481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328528"/>
              </p:ext>
            </p:extLst>
          </p:nvPr>
        </p:nvGraphicFramePr>
        <p:xfrm>
          <a:off x="1475656" y="512748"/>
          <a:ext cx="7416823" cy="89730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416823"/>
              </a:tblGrid>
              <a:tr h="89730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ФОРМЫ ОРГАНИЗАЦИИ РАБОТЫ ( ПО ТЕМЕ БЛОКА ОДНОГО МЕСЯЦА,</a:t>
                      </a:r>
                      <a:r>
                        <a:rPr lang="ru-RU" b="1" baseline="0" dirty="0" smtClean="0"/>
                        <a:t> С ЦЕЛЬЮ ДЛЯ КАЖДОЙ ФОРМЫ ДЕЯТЕЛЬНОСТИ)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621738"/>
              </p:ext>
            </p:extLst>
          </p:nvPr>
        </p:nvGraphicFramePr>
        <p:xfrm>
          <a:off x="1444239" y="1435693"/>
          <a:ext cx="7494662" cy="415354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06610"/>
                <a:gridCol w="2068082"/>
                <a:gridCol w="1909985"/>
                <a:gridCol w="1909985"/>
              </a:tblGrid>
              <a:tr h="415354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Общение  </a:t>
                      </a:r>
                    </a:p>
                    <a:p>
                      <a:endParaRPr lang="ru-RU" b="1" dirty="0" smtClean="0"/>
                    </a:p>
                    <a:p>
                      <a:r>
                        <a:rPr lang="ru-RU" dirty="0" smtClean="0"/>
                        <a:t>Личностно-ориентированное общение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Занятия 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l"/>
                      <a:r>
                        <a:rPr lang="ru-RU" b="0" dirty="0" smtClean="0"/>
                        <a:t>Тематические, познавательно-игровые </a:t>
                      </a:r>
                    </a:p>
                    <a:p>
                      <a:pPr algn="l"/>
                      <a:r>
                        <a:rPr lang="ru-RU" b="1" dirty="0" smtClean="0"/>
                        <a:t>Цели: </a:t>
                      </a:r>
                      <a:r>
                        <a:rPr lang="ru-RU" b="0" dirty="0" smtClean="0"/>
                        <a:t>развитие представления о человеке в истории и культуре России, экология, предметное окружение.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Совместная деятельность </a:t>
                      </a:r>
                    </a:p>
                    <a:p>
                      <a:endParaRPr lang="ru-RU" b="1" dirty="0" smtClean="0"/>
                    </a:p>
                    <a:p>
                      <a:r>
                        <a:rPr lang="ru-RU" b="0" dirty="0" smtClean="0"/>
                        <a:t>Утренний сбор</a:t>
                      </a:r>
                    </a:p>
                    <a:p>
                      <a:r>
                        <a:rPr lang="ru-RU" b="0" dirty="0" smtClean="0"/>
                        <a:t>Исследования</a:t>
                      </a:r>
                      <a:br>
                        <a:rPr lang="ru-RU" b="0" dirty="0" smtClean="0"/>
                      </a:br>
                      <a:r>
                        <a:rPr lang="ru-RU" b="0" dirty="0" smtClean="0"/>
                        <a:t>Работа</a:t>
                      </a:r>
                      <a:r>
                        <a:rPr lang="ru-RU" b="0" baseline="0" dirty="0" smtClean="0"/>
                        <a:t> в центрах</a:t>
                      </a:r>
                    </a:p>
                    <a:p>
                      <a:r>
                        <a:rPr lang="ru-RU" b="0" dirty="0" smtClean="0"/>
                        <a:t>Игры, труд </a:t>
                      </a:r>
                    </a:p>
                    <a:p>
                      <a:r>
                        <a:rPr lang="ru-RU" b="0" dirty="0" smtClean="0"/>
                        <a:t>Предметная</a:t>
                      </a:r>
                      <a:r>
                        <a:rPr lang="ru-RU" b="0" baseline="0" dirty="0" smtClean="0"/>
                        <a:t> деятельность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/>
                        <a:t>Самостоятельная деятельность </a:t>
                      </a:r>
                    </a:p>
                    <a:p>
                      <a:endParaRPr lang="ru-RU" sz="1700" b="1" dirty="0" smtClean="0"/>
                    </a:p>
                    <a:p>
                      <a:r>
                        <a:rPr lang="ru-RU" sz="1700" b="0" dirty="0" smtClean="0"/>
                        <a:t>Коллекционирование  </a:t>
                      </a:r>
                    </a:p>
                    <a:p>
                      <a:r>
                        <a:rPr lang="ru-RU" sz="1700" b="0" dirty="0" smtClean="0"/>
                        <a:t>Работа в центрах активности(игровые зоны)</a:t>
                      </a:r>
                    </a:p>
                    <a:p>
                      <a:endParaRPr lang="ru-RU" sz="17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218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Каждому человеку нужно знать, кто он и откуда. Память о своих корнях, любовь к своему народу, к родной земле делает человека достойнее и сильнее. Чтобы наши дети росли успешными, деятельными, уверенными в себе людьми, нужно с самого раннего возраста прививать им чувство сопричастности к великой стране и великому народу.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мы хотим, чтобы дети полюбили свою малую и большую Родину, нам надо дать им в доступной и занимательной форме знания о её прошлом и настоящем. И, конечно, показать всё то лучшее, чем по праву может гордиться любой житель России. Чтобы найти отклик в отзывчивой детской душе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41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/>
              <a:t>В содержании ФГОС отмечается острая необходимость активизации процесса воспитания патриотизма дошкольника. Дети в этом возрасте очень любознательны, отзывчивы, восприимчивы. Они легко откликаются на все инициативы, умеют искренне сочувствовать и сопереживать. Для воспитателя это время благодатной почвы. Ведь в этом возрасте возникают большие возможности для систематического и последовательного нравственного воспитания детей. Происходит формирование духовной основы ребенка, эмоций, чувств, мышления, процессов социальной адаптации в обществе, начинается процесс осознания себя в окружающем мире. Именно этот отрезок жизни человека является наиболее благоприятным для эмоционально - психологического воздействия на ребенка, так как его образы очень ярки и сильны, и поэтому они остаются в памяти надолго, а иногда и на всю жизнь, что очень важно в воспитании патриотизма.</a:t>
            </a:r>
          </a:p>
        </p:txBody>
      </p:sp>
    </p:spTree>
    <p:extLst>
      <p:ext uri="{BB962C8B-B14F-4D97-AF65-F5344CB8AC3E}">
        <p14:creationId xmlns:p14="http://schemas.microsoft.com/office/powerpoint/2010/main" val="74318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/>
              <a:t>  В понимании патриотизма мы исходим из традиционной русской философской идеи, которая рассматривает патриотизм как категорию нравственную.</a:t>
            </a:r>
          </a:p>
          <a:p>
            <a:pPr>
              <a:lnSpc>
                <a:spcPct val="120000"/>
              </a:lnSpc>
            </a:pPr>
            <a:r>
              <a:rPr lang="ru-RU" dirty="0"/>
              <a:t>        Под патриотическим воспитанием мы понимаем взаимодействие взрослого и детей в совместной деятельности и общении, которое направлено на раскрытие и формирование в ребенке общечеловеческих нравственных качеств личности, приобщение к истокам национальной региональной культуры, природе родного края, воспитание эмоционально-действенного отношения, чувства сопричастности, привязанности к окружающим.</a:t>
            </a:r>
          </a:p>
          <a:p>
            <a:pPr>
              <a:lnSpc>
                <a:spcPct val="120000"/>
              </a:lnSpc>
            </a:pPr>
            <a:r>
              <a:rPr lang="ru-RU" dirty="0"/>
              <a:t>На каждом возрастном этапе проявления патриотизма и патриотическое воспитание имеют свои особенности. Патриотизм применительно к ребенку дошкольного возраста определяется нами как его потребность участвовать во всех делах на благо окружающих людей, представителей живой природы, наличие у него таких качеств, как сострадание, сочувствие, чувство собственного достоинства; осознание себя частью окружающего мира.</a:t>
            </a:r>
          </a:p>
        </p:txBody>
      </p:sp>
    </p:spTree>
    <p:extLst>
      <p:ext uri="{BB962C8B-B14F-4D97-AF65-F5344CB8AC3E}">
        <p14:creationId xmlns:p14="http://schemas.microsoft.com/office/powerpoint/2010/main" val="249289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476672"/>
            <a:ext cx="7498080" cy="591574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u="sng" dirty="0"/>
              <a:t>Модель </a:t>
            </a:r>
            <a:r>
              <a:rPr lang="ru-RU" b="1" u="sng" dirty="0" smtClean="0"/>
              <a:t>нравственно-патриотического </a:t>
            </a:r>
            <a:r>
              <a:rPr lang="ru-RU" b="1" u="sng" dirty="0"/>
              <a:t>воспитания детей включает в себя </a:t>
            </a:r>
            <a:r>
              <a:rPr lang="ru-RU" b="1" u="sng" dirty="0" smtClean="0"/>
              <a:t>: </a:t>
            </a:r>
          </a:p>
          <a:p>
            <a:r>
              <a:rPr lang="ru-RU" sz="1600" b="1" dirty="0"/>
              <a:t>Первое: Я и моя семья</a:t>
            </a:r>
          </a:p>
          <a:p>
            <a:pPr marL="82296" indent="0">
              <a:buNone/>
            </a:pPr>
            <a:r>
              <a:rPr lang="ru-RU" sz="1600" dirty="0" smtClean="0"/>
              <a:t>Формирование </a:t>
            </a:r>
            <a:r>
              <a:rPr lang="ru-RU" sz="1600" dirty="0"/>
              <a:t>духовно-нравственного отношения и чувства сопричастности к родному дому, семье, прежде всего к матери и детскому саду. Воспитывать у ребенка любовь к самому близкому – к родному дому и семье – это основа </a:t>
            </a:r>
            <a:r>
              <a:rPr lang="ru-RU" sz="1600" dirty="0" smtClean="0"/>
              <a:t>патриотического </a:t>
            </a:r>
            <a:r>
              <a:rPr lang="ru-RU" sz="1600" dirty="0"/>
              <a:t>воспитания, его первая и самая важная ступень</a:t>
            </a:r>
            <a:r>
              <a:rPr lang="ru-RU" sz="1600" dirty="0" smtClean="0"/>
              <a:t>. </a:t>
            </a:r>
          </a:p>
          <a:p>
            <a:pPr marL="82296" indent="0">
              <a:buNone/>
            </a:pPr>
            <a:r>
              <a:rPr lang="ru-RU" sz="1600" b="1" dirty="0"/>
              <a:t>Второе: Мир </a:t>
            </a:r>
            <a:r>
              <a:rPr lang="ru-RU" sz="1600" b="1" dirty="0" smtClean="0"/>
              <a:t>людей </a:t>
            </a:r>
          </a:p>
          <a:p>
            <a:pPr marL="82296" indent="0">
              <a:buNone/>
            </a:pPr>
            <a:r>
              <a:rPr lang="ru-RU" sz="1600" dirty="0"/>
              <a:t>Для развития интереса к «миру людей» и обогащения их представлений о социальной </a:t>
            </a:r>
            <a:r>
              <a:rPr lang="ru-RU" sz="1600" dirty="0" smtClean="0"/>
              <a:t>действительности в нашем саду проводятся:</a:t>
            </a:r>
            <a:endParaRPr lang="ru-RU" sz="1600" dirty="0"/>
          </a:p>
          <a:p>
            <a:pPr marL="82296" indent="0">
              <a:buNone/>
            </a:pPr>
            <a:r>
              <a:rPr lang="ru-RU" sz="1600" dirty="0" smtClean="0"/>
              <a:t>посещение музеев, </a:t>
            </a:r>
            <a:r>
              <a:rPr lang="ru-RU" sz="1600" dirty="0"/>
              <a:t>выставок, проведение экскурсий и прогулок, демонстрация </a:t>
            </a:r>
            <a:r>
              <a:rPr lang="ru-RU" sz="1600" dirty="0" smtClean="0"/>
              <a:t>фильмов. Создан музей народно-прикладного творчества, в группах созданы национальные и патриотические уголки. </a:t>
            </a:r>
          </a:p>
          <a:p>
            <a:pPr marL="82296" indent="0">
              <a:buNone/>
            </a:pPr>
            <a:r>
              <a:rPr lang="ru-RU" sz="1600" b="1" dirty="0"/>
              <a:t>Третье: Человек-труженик</a:t>
            </a:r>
          </a:p>
          <a:p>
            <a:pPr marL="82296" indent="0">
              <a:buNone/>
            </a:pPr>
            <a:r>
              <a:rPr lang="ru-RU" sz="1600" dirty="0" smtClean="0"/>
              <a:t>В </a:t>
            </a:r>
            <a:r>
              <a:rPr lang="ru-RU" sz="1600" dirty="0"/>
              <a:t>процессе работы по патриотическому воспитанию должны решаться, на наш взгляд, более широкий круг задач.</a:t>
            </a:r>
          </a:p>
          <a:p>
            <a:pPr marL="82296" indent="0">
              <a:buNone/>
            </a:pPr>
            <a:r>
              <a:rPr lang="ru-RU" sz="1600" dirty="0" smtClean="0"/>
              <a:t>В </a:t>
            </a:r>
            <a:r>
              <a:rPr lang="ru-RU" sz="1600" dirty="0"/>
              <a:t>первую очередь нужно знакомить с трудом людей своего края, города, своей страны. Воспитывать гордость за результаты их труда.</a:t>
            </a:r>
          </a:p>
          <a:p>
            <a:pPr marL="82296" indent="0">
              <a:buNone/>
            </a:pPr>
            <a:r>
              <a:rPr lang="ru-RU" sz="1600" dirty="0" smtClean="0"/>
              <a:t> </a:t>
            </a:r>
            <a:r>
              <a:rPr lang="ru-RU" sz="1600" dirty="0"/>
              <a:t>Необходимо также приобщение дошкольников к трудовой деятельности</a:t>
            </a:r>
            <a:r>
              <a:rPr lang="ru-RU" sz="1600" dirty="0" smtClean="0"/>
              <a:t>. Труд необходим </a:t>
            </a:r>
            <a:r>
              <a:rPr lang="ru-RU" sz="1600" dirty="0"/>
              <a:t>для формирования его личности. Нужно способствовать трудовой деятельности детей, в основе которой лежит желание сделать что-то для друга, для воспитателя, для группы, для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235206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rmAutofit/>
          </a:bodyPr>
          <a:lstStyle/>
          <a:p>
            <a:r>
              <a:rPr lang="ru-RU" sz="1700" b="1" dirty="0" smtClean="0"/>
              <a:t>Четвертое: </a:t>
            </a:r>
            <a:r>
              <a:rPr lang="ru-RU" sz="1700" b="1" dirty="0"/>
              <a:t>Родина моя – бескрайняя Россия</a:t>
            </a:r>
          </a:p>
          <a:p>
            <a:pPr marL="82296" indent="0">
              <a:buNone/>
            </a:pPr>
            <a:r>
              <a:rPr lang="ru-RU" sz="1600" dirty="0" smtClean="0"/>
              <a:t>Одно </a:t>
            </a:r>
            <a:r>
              <a:rPr lang="ru-RU" sz="1600" dirty="0"/>
              <a:t>из направлений работы по патриотическому воспитанию – это воспитание любви к своей Родине. Дошкольник, прежде всего, должен осознать себя неотъемлемой частью своей малой Родины, потом гражданином России, жителем планеты Земля.</a:t>
            </a:r>
          </a:p>
          <a:p>
            <a:pPr marL="82296" indent="0">
              <a:buNone/>
            </a:pPr>
            <a:r>
              <a:rPr lang="ru-RU" sz="1600" dirty="0" smtClean="0"/>
              <a:t>Нужно </a:t>
            </a:r>
            <a:r>
              <a:rPr lang="ru-RU" sz="1600" dirty="0"/>
              <a:t>постепенно подвести ребенка к пониманию того, что у каждого россиянина есть своя малая родина – местечко (село, город, привязанность к которому он испытывает с детства и вместе с ним – большая Родина – Россия, Российская Федерация. На сегодня существует проблема – Россия не знает Россию и </a:t>
            </a:r>
            <a:r>
              <a:rPr lang="ru-RU" sz="1600" dirty="0" smtClean="0"/>
              <a:t>каждое </a:t>
            </a:r>
            <a:r>
              <a:rPr lang="ru-RU" sz="1600" dirty="0"/>
              <a:t>новое поколение в массе своей знает еще меньше</a:t>
            </a:r>
            <a:r>
              <a:rPr lang="ru-RU" sz="1600" dirty="0" smtClean="0"/>
              <a:t>.  </a:t>
            </a:r>
          </a:p>
          <a:p>
            <a:pPr marL="82296" indent="0">
              <a:buNone/>
            </a:pPr>
            <a:r>
              <a:rPr lang="ru-RU" sz="1600" b="1" dirty="0" smtClean="0"/>
              <a:t>Пятое: </a:t>
            </a:r>
            <a:r>
              <a:rPr lang="ru-RU" sz="1600" b="1" dirty="0"/>
              <a:t>Культура</a:t>
            </a:r>
          </a:p>
          <a:p>
            <a:pPr marL="82296" indent="0">
              <a:buNone/>
            </a:pPr>
            <a:r>
              <a:rPr lang="ru-RU" sz="1600" dirty="0" smtClean="0"/>
              <a:t>Патриотическое </a:t>
            </a:r>
            <a:r>
              <a:rPr lang="ru-RU" sz="1600" dirty="0"/>
              <a:t>воспитание в детском саду – это процесс освоения, наследования традиционной отечественной культуры.</a:t>
            </a:r>
          </a:p>
          <a:p>
            <a:pPr marL="82296" indent="0">
              <a:buNone/>
            </a:pPr>
            <a:r>
              <a:rPr lang="ru-RU" sz="1600" dirty="0" smtClean="0"/>
              <a:t>Сохранение </a:t>
            </a:r>
            <a:r>
              <a:rPr lang="ru-RU" sz="1600" dirty="0"/>
              <a:t>Российской культуры во всем многообразии ее проявлений, национального колорита оказывает непосредственное влияние на развитие личности ребенка. Раздел «Культура» - одно из направлений нашей работы</a:t>
            </a:r>
            <a:r>
              <a:rPr lang="ru-RU" sz="1600" dirty="0" smtClean="0"/>
              <a:t>. Реализуется в виде праздников: </a:t>
            </a:r>
            <a:r>
              <a:rPr lang="ru-RU" sz="1600" dirty="0"/>
              <a:t>народные, обрядовые, посвященные памятным </a:t>
            </a:r>
            <a:r>
              <a:rPr lang="ru-RU" sz="1600" dirty="0" smtClean="0"/>
              <a:t>датам, развлечений.</a:t>
            </a:r>
          </a:p>
        </p:txBody>
      </p:sp>
    </p:spTree>
    <p:extLst>
      <p:ext uri="{BB962C8B-B14F-4D97-AF65-F5344CB8AC3E}">
        <p14:creationId xmlns:p14="http://schemas.microsoft.com/office/powerpoint/2010/main" val="19115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562771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Шестое: </a:t>
            </a:r>
            <a:r>
              <a:rPr lang="ru-RU" sz="2000" b="1" dirty="0"/>
              <a:t>История</a:t>
            </a:r>
          </a:p>
          <a:p>
            <a:pPr marL="82296" indent="0">
              <a:buNone/>
            </a:pPr>
            <a:r>
              <a:rPr lang="ru-RU" sz="2000" dirty="0" smtClean="0"/>
              <a:t>Следующее </a:t>
            </a:r>
            <a:r>
              <a:rPr lang="ru-RU" sz="2000" dirty="0"/>
              <a:t>направление, которое мы закладываем в свою модель патриотического воспитания – история страны.</a:t>
            </a:r>
          </a:p>
          <a:p>
            <a:pPr marL="82296" indent="0">
              <a:buNone/>
            </a:pPr>
            <a:r>
              <a:rPr lang="ru-RU" sz="2000" dirty="0" smtClean="0"/>
              <a:t>Как </a:t>
            </a:r>
            <a:r>
              <a:rPr lang="ru-RU" sz="2000" dirty="0"/>
              <a:t>научить детей любить не придуманную нами Родину, а такую какая она есть. Любить и беречь можно только то, что чувствуешь, знаешь, понимаешь. Это наша многовековая история. Мы проводим мероприятия, позволяющие формировать у них уважительное отношение к истории страны, ее традициям.</a:t>
            </a:r>
          </a:p>
          <a:p>
            <a:pPr marL="82296" indent="0">
              <a:buNone/>
            </a:pPr>
            <a:r>
              <a:rPr lang="ru-RU" sz="2000" dirty="0" smtClean="0"/>
              <a:t>Чем </a:t>
            </a:r>
            <a:r>
              <a:rPr lang="ru-RU" sz="2000" dirty="0"/>
              <a:t>мы можем гордиться так это нашей историей. Нам хочется пробудить в детях чувство гордости за наш народ, давший миру великих полководцев и мыслителей, первопроходцев космоса и освободителей мира от фашизма.</a:t>
            </a:r>
          </a:p>
        </p:txBody>
      </p:sp>
    </p:spTree>
    <p:extLst>
      <p:ext uri="{BB962C8B-B14F-4D97-AF65-F5344CB8AC3E}">
        <p14:creationId xmlns:p14="http://schemas.microsoft.com/office/powerpoint/2010/main" val="147632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/>
              <a:t>МОДЕЛЬ НРАВСТВЕННО-ПАТРИОТИЧЕСКОГО ВОСПИТАНИЯ  В КОНТЕКСТЕ </a:t>
            </a:r>
            <a:r>
              <a:rPr lang="ru-RU" sz="1600" b="1" dirty="0" smtClean="0">
                <a:effectLst/>
              </a:rPr>
              <a:t>ЛИЧНОСТНО-ОРИЕНТИРОВАННОГО</a:t>
            </a:r>
            <a:r>
              <a:rPr lang="ru-RU" sz="1600" b="1" dirty="0" smtClean="0"/>
              <a:t> ПОДХОДА</a:t>
            </a:r>
            <a:endParaRPr lang="ru-RU" sz="1600" b="1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960323"/>
              </p:ext>
            </p:extLst>
          </p:nvPr>
        </p:nvGraphicFramePr>
        <p:xfrm>
          <a:off x="1700613" y="1922804"/>
          <a:ext cx="7016097" cy="470018"/>
        </p:xfrm>
        <a:graphic>
          <a:graphicData uri="http://schemas.openxmlformats.org/drawingml/2006/table">
            <a:tbl>
              <a:tblPr/>
              <a:tblGrid>
                <a:gridCol w="7016097"/>
              </a:tblGrid>
              <a:tr h="470018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05459"/>
              </p:ext>
            </p:extLst>
          </p:nvPr>
        </p:nvGraphicFramePr>
        <p:xfrm>
          <a:off x="1691680" y="2348880"/>
          <a:ext cx="7007551" cy="273222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007551"/>
              </a:tblGrid>
              <a:tr h="27322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394748"/>
              </p:ext>
            </p:extLst>
          </p:nvPr>
        </p:nvGraphicFramePr>
        <p:xfrm>
          <a:off x="1700613" y="2708920"/>
          <a:ext cx="6999006" cy="304240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333002"/>
                <a:gridCol w="2333002"/>
                <a:gridCol w="2333002"/>
              </a:tblGrid>
              <a:tr h="304240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Цель</a:t>
                      </a:r>
                      <a:r>
                        <a:rPr lang="ru-RU" dirty="0" smtClean="0"/>
                        <a:t>: </a:t>
                      </a:r>
                      <a:r>
                        <a:rPr lang="ru-RU" sz="1600" dirty="0" smtClean="0"/>
                        <a:t>развивать духовно-нравственную, гармоничную развитую,</a:t>
                      </a:r>
                      <a:r>
                        <a:rPr lang="ru-RU" sz="1600" baseline="0" dirty="0" smtClean="0"/>
                        <a:t> творческую личность ребенка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Задачи: </a:t>
                      </a:r>
                      <a:r>
                        <a:rPr lang="ru-RU" sz="1400" b="1" dirty="0" smtClean="0"/>
                        <a:t>р</a:t>
                      </a:r>
                      <a:r>
                        <a:rPr lang="ru-RU" sz="1400" b="0" dirty="0" smtClean="0"/>
                        <a:t>азвивать нравственные чувства,</a:t>
                      </a:r>
                      <a:r>
                        <a:rPr lang="ru-RU" sz="1400" b="0" baseline="0" dirty="0" smtClean="0"/>
                        <a:t> познавательные способности, творческое воображение и мышление. Формировать активную жизненную позицию по отношению  к окружающему миру.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Принципы работы: </a:t>
                      </a:r>
                    </a:p>
                    <a:p>
                      <a:r>
                        <a:rPr lang="ru-RU" sz="1400" b="0" dirty="0" smtClean="0"/>
                        <a:t>Обеспечить эмоциональный комфорт и полноправность</a:t>
                      </a:r>
                      <a:r>
                        <a:rPr lang="ru-RU" sz="1400" b="0" baseline="0" dirty="0" smtClean="0"/>
                        <a:t> партнерских отношений в условиях сотрудничества. Осуществлять познание через дифференцируемый подход к каждому ребенку, учитывать  его психологи-</a:t>
                      </a:r>
                      <a:r>
                        <a:rPr lang="ru-RU" sz="1400" b="0" baseline="0" dirty="0" err="1" smtClean="0"/>
                        <a:t>ческие</a:t>
                      </a:r>
                      <a:r>
                        <a:rPr lang="ru-RU" sz="1400" b="0" baseline="0" dirty="0" smtClean="0"/>
                        <a:t>  особенности и интересы.</a:t>
                      </a:r>
                      <a:endParaRPr lang="ru-RU" sz="1400" b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738626"/>
              </p:ext>
            </p:extLst>
          </p:nvPr>
        </p:nvGraphicFramePr>
        <p:xfrm>
          <a:off x="1717705" y="1948441"/>
          <a:ext cx="6981914" cy="40165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981914"/>
              </a:tblGrid>
              <a:tr h="40165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СОДЕРЖАНИЕ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61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801260"/>
              </p:ext>
            </p:extLst>
          </p:nvPr>
        </p:nvGraphicFramePr>
        <p:xfrm>
          <a:off x="1452785" y="290557"/>
          <a:ext cx="7477570" cy="47856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477570"/>
              </a:tblGrid>
              <a:tr h="47856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МЕТОДЫ РАБОТЫ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218319"/>
              </p:ext>
            </p:extLst>
          </p:nvPr>
        </p:nvGraphicFramePr>
        <p:xfrm>
          <a:off x="1403648" y="1124744"/>
          <a:ext cx="7494662" cy="256032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559809"/>
                <a:gridCol w="3934853"/>
              </a:tblGrid>
              <a:tr h="2023994">
                <a:tc>
                  <a:txBody>
                    <a:bodyPr/>
                    <a:lstStyle/>
                    <a:p>
                      <a:r>
                        <a:rPr lang="ru-RU" dirty="0" smtClean="0"/>
                        <a:t>Чувственное познание через погружение в историю своей страны, своего народа, культуру, традиции. Под руководством педагога.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Самостоятельная познавательная и исследовательская деятельность через наблюдение,</a:t>
                      </a:r>
                      <a:r>
                        <a:rPr lang="ru-RU" baseline="0" dirty="0" smtClean="0"/>
                        <a:t> целевые прогулки, экскурсии,  оформление результатов в продуктах детской деятельности ( рисунки, поделки, декоративно-прикладное  рисование и лепка, поделки народной игрушки, коллективные работы и пр.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969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134</TotalTime>
  <Words>1048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Доклад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МОДЕЛЬ НРАВСТВЕННО-ПАТРИОТИЧЕСКОГО ВОСПИТАНИЯ  В КОНТЕКСТЕ ЛИЧНОСТНО-ОРИЕНТИРОВАННОГО ПОДХОДА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</dc:title>
  <dc:creator>User</dc:creator>
  <cp:lastModifiedBy>User</cp:lastModifiedBy>
  <cp:revision>11</cp:revision>
  <dcterms:created xsi:type="dcterms:W3CDTF">2023-04-23T12:28:18Z</dcterms:created>
  <dcterms:modified xsi:type="dcterms:W3CDTF">2023-04-23T14:43:08Z</dcterms:modified>
</cp:coreProperties>
</file>