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34"/>
  </p:notesMasterIdLst>
  <p:sldIdLst>
    <p:sldId id="267" r:id="rId2"/>
    <p:sldId id="256" r:id="rId3"/>
    <p:sldId id="257" r:id="rId4"/>
    <p:sldId id="274" r:id="rId5"/>
    <p:sldId id="275" r:id="rId6"/>
    <p:sldId id="276" r:id="rId7"/>
    <p:sldId id="258" r:id="rId8"/>
    <p:sldId id="259" r:id="rId9"/>
    <p:sldId id="260" r:id="rId10"/>
    <p:sldId id="268" r:id="rId11"/>
    <p:sldId id="261" r:id="rId12"/>
    <p:sldId id="262" r:id="rId13"/>
    <p:sldId id="263" r:id="rId14"/>
    <p:sldId id="264" r:id="rId15"/>
    <p:sldId id="265" r:id="rId16"/>
    <p:sldId id="269" r:id="rId17"/>
    <p:sldId id="270" r:id="rId18"/>
    <p:sldId id="290" r:id="rId19"/>
    <p:sldId id="271" r:id="rId20"/>
    <p:sldId id="272" r:id="rId21"/>
    <p:sldId id="278" r:id="rId22"/>
    <p:sldId id="279" r:id="rId23"/>
    <p:sldId id="280" r:id="rId24"/>
    <p:sldId id="273" r:id="rId25"/>
    <p:sldId id="281" r:id="rId26"/>
    <p:sldId id="282" r:id="rId27"/>
    <p:sldId id="283" r:id="rId28"/>
    <p:sldId id="286" r:id="rId29"/>
    <p:sldId id="284" r:id="rId30"/>
    <p:sldId id="294" r:id="rId31"/>
    <p:sldId id="292" r:id="rId32"/>
    <p:sldId id="293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0000FF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588" autoAdjust="0"/>
    <p:restoredTop sz="94624" autoAdjust="0"/>
  </p:normalViewPr>
  <p:slideViewPr>
    <p:cSldViewPr>
      <p:cViewPr varScale="1">
        <p:scale>
          <a:sx n="73" d="100"/>
          <a:sy n="73" d="100"/>
        </p:scale>
        <p:origin x="169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4470161-9113-45C6-A4DF-61D8B3F438E8}" type="datetimeFigureOut">
              <a:rPr lang="ru-RU"/>
              <a:pPr>
                <a:defRPr/>
              </a:pPr>
              <a:t>27.04.2023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38AED74-A9E9-4BAC-BAAC-3102E90330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9226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37B6E8D-1BC2-432E-B263-392E93A1410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514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6451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51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51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51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51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452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452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4522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4523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4524" name="Rectangle 1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5C269E56-4687-43EC-8F8F-93824AF54E16}" type="datetimeFigureOut">
              <a:rPr lang="ru-RU"/>
              <a:pPr/>
              <a:t>27.04.2023</a:t>
            </a:fld>
            <a:endParaRPr lang="ru-RU"/>
          </a:p>
        </p:txBody>
      </p:sp>
      <p:sp>
        <p:nvSpPr>
          <p:cNvPr id="64525" name="Rectangle 1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4526" name="Rectangle 1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D147843-BB5C-4AD4-BCA2-F79333ED0F8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E7FDCE5-04E8-497A-AC52-D7D564B3C829}" type="datetimeFigureOut">
              <a:rPr lang="ru-RU"/>
              <a:pPr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5229EA-1731-47D9-A170-5BD27F3438C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B697FF-B607-4049-B7F6-395DD0E7E786}" type="datetimeFigureOut">
              <a:rPr lang="ru-RU"/>
              <a:pPr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18562F-3916-4DF1-BBD5-22A28A7110E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374881-2747-4A65-956F-C5F9029507BD}" type="datetimeFigureOut">
              <a:rPr lang="ru-RU"/>
              <a:pPr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A800CD-43D3-4239-88A4-E8C09D39617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D69701-7931-4442-B832-A922681C571A}" type="datetimeFigureOut">
              <a:rPr lang="ru-RU"/>
              <a:pPr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4D205B-D3E5-4829-A15B-E3DC2027DC6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0F3F53-D60A-4ED6-8613-B431F2F4681D}" type="datetimeFigureOut">
              <a:rPr lang="ru-RU"/>
              <a:pPr/>
              <a:t>27.04.2023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DD900D-0BD0-4F87-B084-919A4485942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C595FE-1D87-4171-8B2F-5C2558BA7E17}" type="datetimeFigureOut">
              <a:rPr lang="ru-RU"/>
              <a:pPr/>
              <a:t>27.04.2023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711E2A-2708-4D0E-BF19-FFA6A6A6C74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0CC1876-1CA0-4B06-A56C-9DA853F14E97}" type="datetimeFigureOut">
              <a:rPr lang="ru-RU"/>
              <a:pPr/>
              <a:t>27.04.2023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3FE6A8-D516-488D-9E77-BAC1237BCC3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C94331-5732-4431-9031-7964B7016BC3}" type="datetimeFigureOut">
              <a:rPr lang="ru-RU"/>
              <a:pPr/>
              <a:t>27.04.2023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C3C003-110D-40AB-9BC6-88DF3436D73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144741E-A165-4506-8CF6-C9C2C0FE3F23}" type="datetimeFigureOut">
              <a:rPr lang="ru-RU"/>
              <a:pPr/>
              <a:t>27.04.2023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288D33-3D38-4F28-8CD6-AF0E9F8E23D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C78B755-3BFB-4B49-AB88-30C71A61551C}" type="datetimeFigureOut">
              <a:rPr lang="ru-RU"/>
              <a:pPr/>
              <a:t>27.04.2023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0A9371-C104-4B4C-A3F0-0AF6F6FA880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490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63491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492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493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494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495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3496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3497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3498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3499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3500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43812C07-DDF2-4762-80BB-C05A023D7560}" type="datetimeFigureOut">
              <a:rPr lang="ru-RU"/>
              <a:pPr/>
              <a:t>27.04.2023</a:t>
            </a:fld>
            <a:endParaRPr lang="ru-RU"/>
          </a:p>
        </p:txBody>
      </p:sp>
      <p:sp>
        <p:nvSpPr>
          <p:cNvPr id="63501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3502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CCADDB23-BAF1-43BB-B25C-4845E5711659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8.gi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115616" y="836712"/>
            <a:ext cx="6913563" cy="1276225"/>
          </a:xfrm>
        </p:spPr>
        <p:txBody>
          <a:bodyPr anchorCtr="0"/>
          <a:lstStyle/>
          <a:p>
            <a:r>
              <a:rPr lang="ru-RU" sz="6000" dirty="0" smtClean="0"/>
              <a:t>Презентация </a:t>
            </a:r>
            <a:r>
              <a:rPr lang="ru-RU" sz="6000" dirty="0" smtClean="0"/>
              <a:t> </a:t>
            </a:r>
            <a:r>
              <a:rPr lang="ru-RU" sz="6000" dirty="0" smtClean="0"/>
              <a:t>«Космос»</a:t>
            </a:r>
            <a:endParaRPr lang="ru-RU" sz="6000" dirty="0"/>
          </a:p>
        </p:txBody>
      </p:sp>
      <p:pic>
        <p:nvPicPr>
          <p:cNvPr id="14338" name="Picture 3" descr="C:\Users\Инна\Pictures\космонавт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2813531"/>
            <a:ext cx="3547492" cy="4027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948578"/>
            <a:ext cx="3968750" cy="406213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 dirty="0" smtClean="0">
              <a:effectLst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Инна\Pictures\untitl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4893" y="743302"/>
            <a:ext cx="7949107" cy="6114698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7813"/>
            <a:ext cx="7931224" cy="414883"/>
          </a:xfrm>
        </p:spPr>
        <p:txBody>
          <a:bodyPr/>
          <a:lstStyle/>
          <a:p>
            <a:r>
              <a:rPr lang="ru-RU" sz="1400" dirty="0" smtClean="0">
                <a:effectLst/>
              </a:rPr>
              <a:t>9. Большая часть Земли покрыта водой.</a:t>
            </a:r>
            <a:endParaRPr lang="ru-RU" sz="140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Текст 5"/>
          <p:cNvSpPr>
            <a:spLocks noGrp="1"/>
          </p:cNvSpPr>
          <p:nvPr>
            <p:ph type="body" sz="half" idx="4294967295"/>
          </p:nvPr>
        </p:nvSpPr>
        <p:spPr>
          <a:xfrm>
            <a:off x="900113" y="5949280"/>
            <a:ext cx="7920359" cy="908720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/>
              <a:t>10. Планета Земля – лишь пылинка в огромном черном космосе. </a:t>
            </a:r>
          </a:p>
          <a:p>
            <a:pPr marL="0" indent="0"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/>
              <a:t>Планета не стоит на месте - она вращается вокруг своей оси и одновременно </a:t>
            </a:r>
            <a:r>
              <a:rPr lang="ru-RU" sz="1400" dirty="0" smtClean="0"/>
              <a:t>осуществляет</a:t>
            </a:r>
          </a:p>
          <a:p>
            <a:pPr marL="0" indent="0"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 smtClean="0"/>
              <a:t> </a:t>
            </a:r>
            <a:r>
              <a:rPr lang="ru-RU" sz="1400" dirty="0"/>
              <a:t>движение вокруг Солнца.</a:t>
            </a:r>
          </a:p>
        </p:txBody>
      </p:sp>
      <p:pic>
        <p:nvPicPr>
          <p:cNvPr id="1028" name="Picture 4" descr="C:\Users\Инна\Pictures\Новая папка\Рисунок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88640"/>
            <a:ext cx="7588008" cy="56886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1619672" y="5949280"/>
            <a:ext cx="6264696" cy="720080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ru-RU" sz="1400" dirty="0"/>
              <a:t>11. Благодаря  вращению планеты вокруг своей оси – происходит </a:t>
            </a:r>
            <a:r>
              <a:rPr lang="ru-RU" sz="1400" dirty="0" smtClean="0"/>
              <a:t>смена</a:t>
            </a:r>
          </a:p>
          <a:p>
            <a:pPr marL="0" indent="0" algn="ctr">
              <a:buFont typeface="Wingdings" pitchFamily="2" charset="2"/>
              <a:buNone/>
            </a:pPr>
            <a:r>
              <a:rPr lang="ru-RU" sz="1400" dirty="0" smtClean="0"/>
              <a:t> </a:t>
            </a:r>
            <a:r>
              <a:rPr lang="ru-RU" sz="1400" dirty="0"/>
              <a:t>суток (утро, день, вечер, ночь).</a:t>
            </a:r>
          </a:p>
        </p:txBody>
      </p:sp>
      <p:pic>
        <p:nvPicPr>
          <p:cNvPr id="1027" name="Picture 3" descr="F:\img0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260648"/>
            <a:ext cx="6050515" cy="5472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1258888" y="5589240"/>
            <a:ext cx="6841504" cy="126876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/>
              <a:t>12. Благодаря  движению Земли вокруг Солнца меняются времена </a:t>
            </a:r>
            <a:r>
              <a:rPr lang="ru-RU" sz="1400" dirty="0" smtClean="0"/>
              <a:t>года.</a:t>
            </a:r>
          </a:p>
          <a:p>
            <a:pPr marL="0" indent="0"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 smtClean="0"/>
              <a:t> </a:t>
            </a:r>
            <a:r>
              <a:rPr lang="ru-RU" sz="1400" dirty="0"/>
              <a:t>Путешествие вокруг Солнца занимает у Земли один год. </a:t>
            </a:r>
          </a:p>
          <a:p>
            <a:pPr marL="0" indent="0"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/>
              <a:t>Так начинается и заканчивается год. </a:t>
            </a:r>
          </a:p>
          <a:p>
            <a:pPr marL="0" indent="0"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/>
              <a:t>Сколько месяцев в году?</a:t>
            </a:r>
          </a:p>
        </p:txBody>
      </p:sp>
      <p:pic>
        <p:nvPicPr>
          <p:cNvPr id="2050" name="Picture 2" descr="F:\img01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9181528" cy="41580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683568" y="5589240"/>
            <a:ext cx="7993062" cy="1700808"/>
          </a:xfrm>
        </p:spPr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/>
              <a:t>13. Обернулась  Земля вокруг  Солнца один раз - прошел один год, потом второй </a:t>
            </a:r>
            <a:r>
              <a:rPr lang="ru-RU" sz="1400" dirty="0" smtClean="0"/>
              <a:t>раз обернулась </a:t>
            </a:r>
            <a:r>
              <a:rPr lang="ru-RU" sz="1400" dirty="0"/>
              <a:t>– второй год прошел, третий,  т.д. седьмой…   А вы за эти </a:t>
            </a:r>
            <a:r>
              <a:rPr lang="ru-RU" sz="1400" dirty="0" smtClean="0"/>
              <a:t>годы – выросли.</a:t>
            </a:r>
            <a:endParaRPr lang="ru-RU" sz="1400" dirty="0"/>
          </a:p>
          <a:p>
            <a:pPr marL="0" indent="0"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/>
              <a:t>Скоро вы пойдете в школу… </a:t>
            </a:r>
            <a:r>
              <a:rPr lang="ru-RU" sz="1400" dirty="0" smtClean="0"/>
              <a:t>Благодаря </a:t>
            </a:r>
            <a:r>
              <a:rPr lang="ru-RU" sz="1400" dirty="0"/>
              <a:t>тому, </a:t>
            </a:r>
            <a:r>
              <a:rPr lang="ru-RU" sz="1400" dirty="0" smtClean="0"/>
              <a:t>что вы </a:t>
            </a:r>
            <a:r>
              <a:rPr lang="ru-RU" sz="1400" dirty="0"/>
              <a:t>живете на планете </a:t>
            </a:r>
            <a:r>
              <a:rPr lang="ru-RU" sz="1400" dirty="0" smtClean="0"/>
              <a:t>Земля, вам предстоит пройти весь свой жизненный путь: от рождения до старости.</a:t>
            </a:r>
          </a:p>
          <a:p>
            <a:pPr marL="0" indent="0" algn="ctr">
              <a:lnSpc>
                <a:spcPct val="80000"/>
              </a:lnSpc>
              <a:buFont typeface="Wingdings" pitchFamily="2" charset="2"/>
              <a:buNone/>
            </a:pPr>
            <a:endParaRPr lang="ru-RU" sz="1400" dirty="0" smtClean="0"/>
          </a:p>
          <a:p>
            <a:pPr marL="0" indent="0" algn="ctr">
              <a:lnSpc>
                <a:spcPct val="80000"/>
              </a:lnSpc>
              <a:buFont typeface="Wingdings" pitchFamily="2" charset="2"/>
              <a:buNone/>
            </a:pPr>
            <a:endParaRPr lang="ru-RU" sz="1400" dirty="0"/>
          </a:p>
        </p:txBody>
      </p:sp>
      <p:pic>
        <p:nvPicPr>
          <p:cNvPr id="2050" name="Picture 2" descr="C:\Users\Инна\Pictures\IMG_1307-cropped_jpg_scaled10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448272" cy="2493467"/>
          </a:xfrm>
          <a:prstGeom prst="rect">
            <a:avLst/>
          </a:prstGeom>
          <a:noFill/>
        </p:spPr>
      </p:pic>
      <p:pic>
        <p:nvPicPr>
          <p:cNvPr id="2052" name="Picture 4" descr="C:\Users\Инна\Pictures\старость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2564904"/>
            <a:ext cx="2699792" cy="2699792"/>
          </a:xfrm>
          <a:prstGeom prst="rect">
            <a:avLst/>
          </a:prstGeom>
          <a:noFill/>
        </p:spPr>
      </p:pic>
      <p:pic>
        <p:nvPicPr>
          <p:cNvPr id="2053" name="Picture 5" descr="C:\Users\Инна\Pictures\1308897226_1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2708920"/>
            <a:ext cx="2376264" cy="2376264"/>
          </a:xfrm>
          <a:prstGeom prst="rect">
            <a:avLst/>
          </a:prstGeom>
          <a:noFill/>
        </p:spPr>
      </p:pic>
      <p:pic>
        <p:nvPicPr>
          <p:cNvPr id="2054" name="Picture 6" descr="C:\Users\Инна\Pictures\15076023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2" y="332656"/>
            <a:ext cx="3672408" cy="2072706"/>
          </a:xfrm>
          <a:prstGeom prst="rect">
            <a:avLst/>
          </a:prstGeom>
          <a:noFill/>
        </p:spPr>
      </p:pic>
      <p:pic>
        <p:nvPicPr>
          <p:cNvPr id="2055" name="Picture 7" descr="C:\Users\Инна\Pictures\12_lushik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86240" y="188640"/>
            <a:ext cx="2157760" cy="2157761"/>
          </a:xfrm>
          <a:prstGeom prst="rect">
            <a:avLst/>
          </a:prstGeom>
          <a:noFill/>
        </p:spPr>
      </p:pic>
      <p:pic>
        <p:nvPicPr>
          <p:cNvPr id="2056" name="Picture 8" descr="C:\Users\Инна\Pictures\jennifer-lopez-0601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2564904"/>
            <a:ext cx="1985392" cy="26471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4320480" cy="1152128"/>
          </a:xfrm>
        </p:spPr>
        <p:txBody>
          <a:bodyPr/>
          <a:lstStyle/>
          <a:p>
            <a:r>
              <a:rPr lang="ru-RU" sz="2400" dirty="0" smtClean="0">
                <a:effectLst/>
              </a:rPr>
              <a:t>«</a:t>
            </a:r>
            <a:r>
              <a:rPr lang="ru-RU" sz="3200" dirty="0" smtClean="0">
                <a:effectLst/>
              </a:rPr>
              <a:t>Посчитай</a:t>
            </a:r>
            <a:r>
              <a:rPr lang="ru-RU" sz="2400" dirty="0" smtClean="0">
                <a:effectLst/>
              </a:rPr>
              <a:t> </a:t>
            </a:r>
            <a:r>
              <a:rPr lang="ru-RU" sz="3200" dirty="0" smtClean="0">
                <a:effectLst/>
              </a:rPr>
              <a:t>скорей</a:t>
            </a:r>
            <a:r>
              <a:rPr lang="ru-RU" sz="2400" dirty="0" smtClean="0">
                <a:effectLst/>
              </a:rPr>
              <a:t>»</a:t>
            </a:r>
            <a:endParaRPr lang="ru-RU" sz="2400" dirty="0">
              <a:effectLst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0" y="620688"/>
            <a:ext cx="3744416" cy="6237312"/>
          </a:xfrm>
        </p:spPr>
        <p:txBody>
          <a:bodyPr/>
          <a:lstStyle/>
          <a:p>
            <a:pPr>
              <a:buNone/>
            </a:pPr>
            <a:r>
              <a:rPr lang="ru-RU" sz="6000" dirty="0" smtClean="0"/>
              <a:t>  5 лет?       </a:t>
            </a:r>
          </a:p>
          <a:p>
            <a:pPr>
              <a:buNone/>
            </a:pPr>
            <a:r>
              <a:rPr lang="ru-RU" sz="6000" dirty="0" smtClean="0"/>
              <a:t>                      6 лет?</a:t>
            </a:r>
          </a:p>
          <a:p>
            <a:endParaRPr lang="ru-RU" sz="6000" dirty="0" smtClean="0"/>
          </a:p>
          <a:p>
            <a:pPr>
              <a:buNone/>
            </a:pPr>
            <a:r>
              <a:rPr lang="ru-RU" sz="6000" dirty="0" smtClean="0"/>
              <a:t>  7лет?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-14-</a:t>
            </a:r>
          </a:p>
          <a:p>
            <a:pPr>
              <a:buNone/>
            </a:pPr>
            <a:r>
              <a:rPr lang="ru-RU" sz="6000" dirty="0" smtClean="0"/>
              <a:t>          </a:t>
            </a:r>
          </a:p>
          <a:p>
            <a:pPr>
              <a:buNone/>
            </a:pPr>
            <a:r>
              <a:rPr lang="ru-RU" sz="6000" dirty="0" smtClean="0"/>
              <a:t>      </a:t>
            </a:r>
          </a:p>
          <a:p>
            <a:endParaRPr lang="ru-RU" sz="6000" dirty="0" smtClean="0"/>
          </a:p>
          <a:p>
            <a:endParaRPr lang="ru-RU" sz="6000" dirty="0" smtClean="0"/>
          </a:p>
          <a:p>
            <a:endParaRPr lang="ru-RU" sz="6000" dirty="0" smtClean="0"/>
          </a:p>
          <a:p>
            <a:pPr>
              <a:buNone/>
            </a:pPr>
            <a:endParaRPr lang="ru-RU" sz="6000" dirty="0"/>
          </a:p>
        </p:txBody>
      </p:sp>
      <p:sp>
        <p:nvSpPr>
          <p:cNvPr id="31747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420888"/>
            <a:ext cx="4114800" cy="3705275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ru-RU" sz="1400" dirty="0" smtClean="0"/>
              <a:t> </a:t>
            </a:r>
            <a:r>
              <a:rPr lang="ru-RU" sz="1400" dirty="0"/>
              <a:t>Если вам сейчас по семь лет – то сколько раз успела Земля обернуться вокруг Солнца ? /отсчет идет с вашего рождения/.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Текст 4"/>
          <p:cNvSpPr>
            <a:spLocks noGrp="1"/>
          </p:cNvSpPr>
          <p:nvPr>
            <p:ph type="body" sz="half" idx="4294967295"/>
          </p:nvPr>
        </p:nvSpPr>
        <p:spPr>
          <a:xfrm>
            <a:off x="1691680" y="6093296"/>
            <a:ext cx="6912768" cy="764704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/>
              <a:t> </a:t>
            </a:r>
            <a:r>
              <a:rPr lang="ru-RU" sz="1400" dirty="0" smtClean="0"/>
              <a:t>15. </a:t>
            </a:r>
            <a:r>
              <a:rPr lang="ru-RU" sz="1400" dirty="0"/>
              <a:t>Во  Вселенной планета Земля не одна (Солнце - это огромная огненная </a:t>
            </a:r>
            <a:endParaRPr lang="ru-RU" sz="1400" dirty="0" smtClean="0"/>
          </a:p>
          <a:p>
            <a:pPr marL="0" indent="0"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 smtClean="0"/>
              <a:t>звезда </a:t>
            </a:r>
            <a:r>
              <a:rPr lang="ru-RU" sz="1400" dirty="0"/>
              <a:t>и 9 планет: Меркурий, Венера, Земля, Марс, Юпитер, Сатурн, Уран, Нептун, Плутон).</a:t>
            </a:r>
          </a:p>
        </p:txBody>
      </p:sp>
      <p:pic>
        <p:nvPicPr>
          <p:cNvPr id="33796" name="Picture 2" descr="C:\Users\Инна\Pictures\Новая папка\Рисунок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926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2123728" y="6309320"/>
            <a:ext cx="5472608" cy="548680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ru-RU" sz="1400" dirty="0" smtClean="0"/>
              <a:t>16.  У Земли есть спутник Луна</a:t>
            </a:r>
            <a:r>
              <a:rPr lang="ru-RU" sz="1400" dirty="0"/>
              <a:t>.</a:t>
            </a:r>
          </a:p>
        </p:txBody>
      </p:sp>
      <p:pic>
        <p:nvPicPr>
          <p:cNvPr id="34820" name="Picture 2" descr="C:\Users\Инна\Pictures\Новая папка\Рисунок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5088" y="0"/>
            <a:ext cx="8208912" cy="6180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Инна\Pictures\космонавт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3" y="0"/>
            <a:ext cx="6924201" cy="6093296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6021288"/>
            <a:ext cx="8208912" cy="836712"/>
          </a:xfrm>
        </p:spPr>
        <p:txBody>
          <a:bodyPr/>
          <a:lstStyle/>
          <a:p>
            <a:r>
              <a:rPr lang="ru-RU" sz="1400" dirty="0" smtClean="0">
                <a:effectLst/>
              </a:rPr>
              <a:t>17. Для того чтобы исследовать космос - первыми отправили в полет собак: Белку и Стрелку. После полета они благополучно  вернулись на Землю.</a:t>
            </a:r>
            <a:endParaRPr lang="ru-RU" sz="140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1792288" y="5367338"/>
            <a:ext cx="6667500" cy="804862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ru-RU" sz="1400" dirty="0" smtClean="0"/>
              <a:t>18. </a:t>
            </a:r>
            <a:r>
              <a:rPr lang="ru-RU" sz="1400" dirty="0"/>
              <a:t>Юрий Алексеевич Гагарин. </a:t>
            </a:r>
            <a:endParaRPr lang="ru-RU" sz="1400" dirty="0" smtClean="0"/>
          </a:p>
          <a:p>
            <a:pPr marL="0" indent="0" algn="ctr">
              <a:buFont typeface="Wingdings" pitchFamily="2" charset="2"/>
              <a:buNone/>
            </a:pPr>
            <a:r>
              <a:rPr lang="ru-RU" sz="1400" dirty="0" smtClean="0"/>
              <a:t>Он был  первым космонавтом, который   </a:t>
            </a:r>
            <a:r>
              <a:rPr lang="ru-RU" sz="1400" dirty="0"/>
              <a:t>совершил полет вокруг Земли на  космическом корабле (ракете </a:t>
            </a:r>
            <a:r>
              <a:rPr lang="ru-RU" sz="1400" dirty="0" smtClean="0"/>
              <a:t>).</a:t>
            </a:r>
            <a:endParaRPr lang="ru-RU" sz="1400" dirty="0"/>
          </a:p>
        </p:txBody>
      </p:sp>
      <p:pic>
        <p:nvPicPr>
          <p:cNvPr id="35844" name="Picture 2" descr="C:\Users\Инна\Pictures\Новая папка\Рисунок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844824"/>
            <a:ext cx="1833563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4" descr="C:\Users\Инна\Pictures\Новая папка\Рисунок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1556792"/>
            <a:ext cx="1760537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C:\Users\Инна\Pictures\гагарин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188640"/>
            <a:ext cx="3744416" cy="51095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547664" y="5877272"/>
            <a:ext cx="6840760" cy="648072"/>
          </a:xfrm>
        </p:spPr>
        <p:txBody>
          <a:bodyPr anchorCtr="0"/>
          <a:lstStyle/>
          <a:p>
            <a:pPr marL="914400" indent="-914400"/>
            <a:r>
              <a:rPr lang="ru-RU" sz="1600" dirty="0" smtClean="0">
                <a:effectLst/>
              </a:rPr>
              <a:t>1. Мы </a:t>
            </a:r>
            <a:r>
              <a:rPr lang="ru-RU" sz="1600" dirty="0">
                <a:effectLst/>
              </a:rPr>
              <a:t>живем на планете Земля. Земля – это наш </a:t>
            </a:r>
            <a:r>
              <a:rPr lang="ru-RU" sz="1600" dirty="0" smtClean="0">
                <a:effectLst/>
              </a:rPr>
              <a:t>дом. Земля напоминает  форму шара.</a:t>
            </a:r>
            <a:endParaRPr lang="ru-RU" sz="4800" dirty="0">
              <a:effectLst/>
            </a:endParaRPr>
          </a:p>
        </p:txBody>
      </p:sp>
      <p:pic>
        <p:nvPicPr>
          <p:cNvPr id="17410" name="Picture 2" descr="C:\Users\Инна\Pictures\земля 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713" y="188913"/>
            <a:ext cx="6048375" cy="554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ru-RU" dirty="0" smtClean="0"/>
              <a:t>19</a:t>
            </a:r>
            <a:r>
              <a:rPr lang="ru-RU" sz="1400" dirty="0" smtClean="0"/>
              <a:t>. </a:t>
            </a:r>
            <a:r>
              <a:rPr lang="ru-RU" dirty="0" smtClean="0"/>
              <a:t>Главный конструктор </a:t>
            </a:r>
            <a:r>
              <a:rPr lang="ru-RU" sz="1400" dirty="0" smtClean="0"/>
              <a:t> космического корабля (ракеты)  </a:t>
            </a:r>
            <a:r>
              <a:rPr lang="ru-RU" sz="1400" dirty="0"/>
              <a:t>Сергей Павлович </a:t>
            </a:r>
            <a:r>
              <a:rPr lang="ru-RU" sz="1400" dirty="0" smtClean="0"/>
              <a:t>Королев. </a:t>
            </a:r>
            <a:endParaRPr lang="ru-RU" sz="1400" dirty="0"/>
          </a:p>
        </p:txBody>
      </p:sp>
      <p:pic>
        <p:nvPicPr>
          <p:cNvPr id="36868" name="Picture 2" descr="C:\Users\Инна\Pictures\Новая папка\Рисунок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0"/>
            <a:ext cx="4644008" cy="3438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Инна\Pictures\сп королев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446487"/>
            <a:ext cx="5900996" cy="3411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179512" y="188640"/>
            <a:ext cx="3744416" cy="1800200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endParaRPr lang="ru-RU" sz="1400" dirty="0" smtClean="0"/>
          </a:p>
          <a:p>
            <a:pPr marL="0" indent="0" algn="ctr">
              <a:buFont typeface="Wingdings" pitchFamily="2" charset="2"/>
              <a:buNone/>
            </a:pPr>
            <a:endParaRPr lang="ru-RU" sz="1400" dirty="0" smtClean="0"/>
          </a:p>
          <a:p>
            <a:pPr marL="0" indent="0" algn="ctr">
              <a:buFont typeface="Wingdings" pitchFamily="2" charset="2"/>
              <a:buNone/>
            </a:pPr>
            <a:r>
              <a:rPr lang="ru-RU" sz="1400" dirty="0" smtClean="0"/>
              <a:t>20. </a:t>
            </a:r>
            <a:r>
              <a:rPr lang="ru-RU" sz="1400" dirty="0"/>
              <a:t>Чтобы стать космонавтом  необходимо хорошо учиться, быть </a:t>
            </a:r>
            <a:r>
              <a:rPr lang="ru-RU" sz="1400" dirty="0" smtClean="0"/>
              <a:t>грамотным, </a:t>
            </a:r>
            <a:r>
              <a:rPr lang="ru-RU" sz="1400" dirty="0"/>
              <a:t>заниматься спортом и иметь хорошее здоровье. </a:t>
            </a:r>
            <a:endParaRPr lang="ru-RU" sz="1400" dirty="0" smtClean="0"/>
          </a:p>
          <a:p>
            <a:pPr marL="0" indent="0" algn="ctr">
              <a:buFont typeface="Wingdings" pitchFamily="2" charset="2"/>
              <a:buNone/>
            </a:pPr>
            <a:endParaRPr lang="ru-RU" sz="1400" dirty="0" smtClean="0"/>
          </a:p>
          <a:p>
            <a:pPr marL="0" indent="0" algn="ctr">
              <a:buFont typeface="Wingdings" pitchFamily="2" charset="2"/>
              <a:buNone/>
            </a:pPr>
            <a:endParaRPr lang="ru-RU" sz="1400" dirty="0" smtClean="0"/>
          </a:p>
          <a:p>
            <a:pPr marL="0" indent="0" algn="ctr">
              <a:buFont typeface="Wingdings" pitchFamily="2" charset="2"/>
              <a:buNone/>
            </a:pPr>
            <a:endParaRPr lang="ru-RU" sz="1400" dirty="0" smtClean="0"/>
          </a:p>
          <a:p>
            <a:pPr marL="0" indent="0" algn="ctr">
              <a:buFont typeface="Wingdings" pitchFamily="2" charset="2"/>
              <a:buNone/>
            </a:pPr>
            <a:endParaRPr lang="ru-RU" sz="1400" dirty="0" smtClean="0"/>
          </a:p>
          <a:p>
            <a:pPr marL="0" indent="0" algn="ctr">
              <a:buFont typeface="Wingdings" pitchFamily="2" charset="2"/>
              <a:buNone/>
            </a:pPr>
            <a:endParaRPr lang="ru-RU" sz="1400" dirty="0" smtClean="0"/>
          </a:p>
          <a:p>
            <a:pPr marL="0" indent="0" algn="ctr">
              <a:buFont typeface="Wingdings" pitchFamily="2" charset="2"/>
              <a:buNone/>
            </a:pPr>
            <a:endParaRPr lang="ru-RU" sz="1400" dirty="0" smtClean="0"/>
          </a:p>
          <a:p>
            <a:pPr marL="0" indent="0" algn="ctr">
              <a:buFont typeface="Wingdings" pitchFamily="2" charset="2"/>
              <a:buNone/>
            </a:pPr>
            <a:endParaRPr lang="ru-RU" sz="1400" dirty="0" smtClean="0"/>
          </a:p>
          <a:p>
            <a:pPr marL="0" indent="0" algn="ctr">
              <a:buFont typeface="Wingdings" pitchFamily="2" charset="2"/>
              <a:buNone/>
            </a:pPr>
            <a:endParaRPr lang="ru-RU" sz="1400" dirty="0" smtClean="0"/>
          </a:p>
          <a:p>
            <a:pPr marL="0" indent="0" algn="ctr">
              <a:buFont typeface="Wingdings" pitchFamily="2" charset="2"/>
              <a:buNone/>
            </a:pPr>
            <a:endParaRPr lang="ru-RU" sz="1400" dirty="0" smtClean="0"/>
          </a:p>
          <a:p>
            <a:pPr marL="0" indent="0" algn="ctr">
              <a:buFont typeface="Wingdings" pitchFamily="2" charset="2"/>
              <a:buNone/>
            </a:pPr>
            <a:endParaRPr lang="ru-RU" sz="1400" dirty="0" smtClean="0"/>
          </a:p>
          <a:p>
            <a:pPr marL="0" indent="0" algn="ctr">
              <a:buFont typeface="Wingdings" pitchFamily="2" charset="2"/>
              <a:buNone/>
            </a:pPr>
            <a:endParaRPr lang="ru-RU" sz="1400" dirty="0" smtClean="0"/>
          </a:p>
          <a:p>
            <a:pPr marL="0" indent="0" algn="ctr">
              <a:buFont typeface="Wingdings" pitchFamily="2" charset="2"/>
              <a:buNone/>
            </a:pPr>
            <a:endParaRPr lang="ru-RU" sz="1400" dirty="0" smtClean="0"/>
          </a:p>
          <a:p>
            <a:pPr marL="0" indent="0" algn="ctr">
              <a:buFont typeface="Wingdings" pitchFamily="2" charset="2"/>
              <a:buNone/>
            </a:pPr>
            <a:endParaRPr lang="ru-RU" sz="1400" dirty="0" smtClean="0"/>
          </a:p>
          <a:p>
            <a:pPr marL="0" indent="0" algn="ctr">
              <a:buFont typeface="Wingdings" pitchFamily="2" charset="2"/>
              <a:buNone/>
            </a:pPr>
            <a:endParaRPr lang="ru-RU" sz="1400" dirty="0" smtClean="0"/>
          </a:p>
          <a:p>
            <a:pPr marL="0" indent="0" algn="ctr">
              <a:buFont typeface="Wingdings" pitchFamily="2" charset="2"/>
              <a:buNone/>
            </a:pPr>
            <a:endParaRPr lang="ru-RU" sz="1400" dirty="0" smtClean="0"/>
          </a:p>
          <a:p>
            <a:pPr marL="0" indent="0" algn="ctr">
              <a:buFont typeface="Wingdings" pitchFamily="2" charset="2"/>
              <a:buNone/>
            </a:pPr>
            <a:endParaRPr lang="ru-RU" sz="1400" dirty="0" smtClean="0"/>
          </a:p>
          <a:p>
            <a:pPr marL="0" indent="0" algn="ctr">
              <a:buFont typeface="Wingdings" pitchFamily="2" charset="2"/>
              <a:buNone/>
            </a:pPr>
            <a:endParaRPr lang="ru-RU" sz="1400" dirty="0" smtClean="0"/>
          </a:p>
          <a:p>
            <a:pPr marL="0" indent="0" algn="ctr">
              <a:buFont typeface="Wingdings" pitchFamily="2" charset="2"/>
              <a:buNone/>
            </a:pPr>
            <a:r>
              <a:rPr lang="ru-RU" sz="1400" dirty="0" smtClean="0"/>
              <a:t>Так проходит медицинское обследование перед полетом в космос.</a:t>
            </a:r>
            <a:endParaRPr lang="ru-RU" sz="1400" dirty="0"/>
          </a:p>
        </p:txBody>
      </p:sp>
      <p:pic>
        <p:nvPicPr>
          <p:cNvPr id="37892" name="Picture 2" descr="C:\Users\Инна\Pictures\Новая папка\Рисунок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404664"/>
            <a:ext cx="4717032" cy="3784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C:\Users\Инна\Pictures\осмотр враче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916832"/>
            <a:ext cx="3810001" cy="3781426"/>
          </a:xfrm>
          <a:prstGeom prst="rect">
            <a:avLst/>
          </a:prstGeom>
          <a:noFill/>
        </p:spPr>
      </p:pic>
      <p:pic>
        <p:nvPicPr>
          <p:cNvPr id="6147" name="Picture 3" descr="C:\Users\Инна\Pictures\работа 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4437112"/>
            <a:ext cx="4296077" cy="22048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6" name="Picture 2" descr="C:\Users\Инна\Pictures\Новая папка\Рисунок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88640"/>
            <a:ext cx="3528392" cy="5487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 descr="C:\Users\Инна\Pictures\12983684596412trenirovkakosmonavtov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88640"/>
            <a:ext cx="3816911" cy="54006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5718175"/>
            <a:ext cx="8229600" cy="1139825"/>
          </a:xfrm>
        </p:spPr>
        <p:txBody>
          <a:bodyPr/>
          <a:lstStyle/>
          <a:p>
            <a:r>
              <a:rPr lang="ru-RU" sz="1400" dirty="0" smtClean="0">
                <a:effectLst/>
              </a:rPr>
              <a:t>21. Так проходят тренировки космонавтов и идет отбор тех, кто полетит в космос ( умный,  сильный, физически выносливый, волевой, трудолюбивый,  находчивый). </a:t>
            </a:r>
            <a:endParaRPr lang="ru-RU" sz="140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71600" y="5301208"/>
            <a:ext cx="3168352" cy="824954"/>
          </a:xfrm>
        </p:spPr>
        <p:txBody>
          <a:bodyPr/>
          <a:lstStyle/>
          <a:p>
            <a:pPr>
              <a:buNone/>
            </a:pPr>
            <a:r>
              <a:rPr lang="ru-RU" sz="1400" dirty="0" smtClean="0"/>
              <a:t>Первая женщина – космонавт </a:t>
            </a:r>
          </a:p>
          <a:p>
            <a:pPr>
              <a:buNone/>
            </a:pPr>
            <a:r>
              <a:rPr lang="ru-RU" sz="1400" dirty="0" smtClean="0"/>
              <a:t>Валентина Терешкова</a:t>
            </a:r>
            <a:endParaRPr lang="ru-RU" sz="14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860032" y="5301208"/>
            <a:ext cx="4283968" cy="1556791"/>
          </a:xfrm>
        </p:spPr>
        <p:txBody>
          <a:bodyPr/>
          <a:lstStyle/>
          <a:p>
            <a:pPr>
              <a:buNone/>
            </a:pPr>
            <a:r>
              <a:rPr lang="ru-RU" sz="1400" dirty="0" smtClean="0"/>
              <a:t>Валентина Терешкова тренируется, готовится к полету.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-22-</a:t>
            </a:r>
            <a:endParaRPr lang="ru-RU" sz="1400" dirty="0"/>
          </a:p>
        </p:txBody>
      </p:sp>
      <p:pic>
        <p:nvPicPr>
          <p:cNvPr id="1026" name="Picture 2" descr="C:\Users\Инна\Pictures\космонав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4176464" cy="4813874"/>
          </a:xfrm>
          <a:prstGeom prst="rect">
            <a:avLst/>
          </a:prstGeom>
          <a:noFill/>
        </p:spPr>
      </p:pic>
      <p:pic>
        <p:nvPicPr>
          <p:cNvPr id="1027" name="Picture 3" descr="C:\Users\Инна\Pictures\Новая папка\Рисунок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404664"/>
            <a:ext cx="4032448" cy="46710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788024" y="5445224"/>
            <a:ext cx="3600400" cy="504056"/>
          </a:xfrm>
        </p:spPr>
        <p:txBody>
          <a:bodyPr/>
          <a:lstStyle/>
          <a:p>
            <a:r>
              <a:rPr lang="ru-RU" dirty="0" smtClean="0">
                <a:effectLst/>
              </a:rPr>
              <a:t>Космонавт на Луне.</a:t>
            </a:r>
            <a:endParaRPr lang="ru-RU" dirty="0">
              <a:effectLst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 smtClean="0"/>
              <a:t>23. </a:t>
            </a:r>
            <a:r>
              <a:rPr lang="ru-RU" sz="1400" dirty="0"/>
              <a:t>Для работы в космосе необходимо иметь специальный костюм (скафандр, комбинезон, обувь, т.д.) Одежда должна быть удобной и практичной, со специальным оборудованием (рацией</a:t>
            </a:r>
            <a:r>
              <a:rPr lang="ru-RU" sz="1400" dirty="0" smtClean="0"/>
              <a:t>, с системой  жизнеобеспечения, </a:t>
            </a:r>
            <a:r>
              <a:rPr lang="ru-RU" sz="1400" dirty="0"/>
              <a:t>т.д</a:t>
            </a:r>
            <a:r>
              <a:rPr lang="ru-RU" sz="1400" dirty="0" smtClean="0"/>
              <a:t>.)</a:t>
            </a:r>
            <a:endParaRPr lang="ru-RU" sz="1400" dirty="0"/>
          </a:p>
        </p:txBody>
      </p:sp>
      <p:pic>
        <p:nvPicPr>
          <p:cNvPr id="40964" name="Picture 2" descr="C:\Users\Инна\Pictures\Новая папка\Рисунок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404664"/>
            <a:ext cx="4329744" cy="4983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2700339" y="6165304"/>
            <a:ext cx="5904109" cy="692695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ru-RU" sz="1400" dirty="0" smtClean="0"/>
              <a:t>24. В </a:t>
            </a:r>
            <a:r>
              <a:rPr lang="ru-RU" sz="1400" dirty="0"/>
              <a:t>космосе космонавт должен быть готов к невесомости.</a:t>
            </a:r>
          </a:p>
        </p:txBody>
      </p:sp>
      <p:pic>
        <p:nvPicPr>
          <p:cNvPr id="41988" name="Picture 2" descr="C:\Users\Инна\Pictures\Новая папка\Рисунок1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0"/>
            <a:ext cx="8388424" cy="6038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4211960" y="1052736"/>
            <a:ext cx="4932040" cy="792088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ru-RU" sz="1400" dirty="0" smtClean="0"/>
              <a:t>25. Вот </a:t>
            </a:r>
            <a:r>
              <a:rPr lang="ru-RU" sz="1400" dirty="0"/>
              <a:t>так работают космонавты в открытом космосе (изучают планету, берут пробы грунта, пыли; фотографируют, т.д.).</a:t>
            </a:r>
          </a:p>
        </p:txBody>
      </p:sp>
      <p:pic>
        <p:nvPicPr>
          <p:cNvPr id="43012" name="Picture 2" descr="C:\Users\Инна\Pictures\Новая папка\Рисунок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2708920"/>
            <a:ext cx="5004048" cy="378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Users\Инна\Pictures\работа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3510390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1792288" y="6021288"/>
            <a:ext cx="6884168" cy="836712"/>
          </a:xfrm>
        </p:spPr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 smtClean="0"/>
              <a:t>26. Космонавты должны уметь </a:t>
            </a:r>
            <a:r>
              <a:rPr lang="ru-RU" sz="1400" dirty="0"/>
              <a:t>работать на специальных установках. Работа космонавтов </a:t>
            </a:r>
            <a:r>
              <a:rPr lang="ru-RU" sz="1400" dirty="0" smtClean="0"/>
              <a:t>трудная, ответственная и опасная. </a:t>
            </a:r>
            <a:r>
              <a:rPr lang="ru-RU" sz="1400" dirty="0"/>
              <a:t>В космосе космонавты </a:t>
            </a:r>
            <a:r>
              <a:rPr lang="ru-RU" sz="1400" dirty="0" smtClean="0"/>
              <a:t> проводят </a:t>
            </a:r>
            <a:r>
              <a:rPr lang="ru-RU" sz="1400" dirty="0"/>
              <a:t>эксперименты: выращивают грибы, </a:t>
            </a:r>
            <a:r>
              <a:rPr lang="ru-RU" sz="1400" dirty="0" smtClean="0"/>
              <a:t>пшеницу; Ими  был приобретен опыт по выращиванию цыплят в инкубаторе.  </a:t>
            </a:r>
            <a:endParaRPr lang="ru-RU" sz="1400" dirty="0"/>
          </a:p>
        </p:txBody>
      </p:sp>
      <p:pic>
        <p:nvPicPr>
          <p:cNvPr id="44036" name="Picture 2" descr="C:\Users\Инна\Pictures\Новая папка\Рисунок1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260648"/>
            <a:ext cx="4248472" cy="5576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716016" y="188641"/>
            <a:ext cx="4427984" cy="1368151"/>
          </a:xfrm>
        </p:spPr>
        <p:txBody>
          <a:bodyPr anchor="b" anchorCtr="0">
            <a:normAutofit/>
          </a:bodyPr>
          <a:lstStyle/>
          <a:p>
            <a:pPr algn="l"/>
            <a:r>
              <a:rPr lang="ru-RU" sz="1400" b="1" dirty="0" smtClean="0">
                <a:effectLst/>
              </a:rPr>
              <a:t>27. Еда </a:t>
            </a:r>
            <a:r>
              <a:rPr lang="ru-RU" sz="1400" b="1" dirty="0">
                <a:effectLst/>
              </a:rPr>
              <a:t>космонавтов находится в </a:t>
            </a:r>
            <a:r>
              <a:rPr lang="ru-RU" sz="1400" b="1" dirty="0" smtClean="0">
                <a:effectLst/>
              </a:rPr>
              <a:t>тюбиках и вакуумных упаковках - </a:t>
            </a:r>
            <a:r>
              <a:rPr lang="ru-RU" sz="1400" b="1" dirty="0">
                <a:effectLst/>
              </a:rPr>
              <a:t>в жидком состоянии</a:t>
            </a:r>
            <a:r>
              <a:rPr lang="ru-RU" sz="1400" b="1" dirty="0" smtClean="0">
                <a:effectLst/>
              </a:rPr>
              <a:t>..</a:t>
            </a:r>
            <a:endParaRPr lang="ru-RU" sz="1400" b="1" dirty="0">
              <a:effectLst/>
            </a:endParaRPr>
          </a:p>
        </p:txBody>
      </p:sp>
      <p:pic>
        <p:nvPicPr>
          <p:cNvPr id="1026" name="Picture 2" descr="C:\Users\Инна\Pictures\еда 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402460" cy="3301845"/>
          </a:xfrm>
          <a:prstGeom prst="rect">
            <a:avLst/>
          </a:prstGeom>
          <a:noFill/>
        </p:spPr>
      </p:pic>
      <p:pic>
        <p:nvPicPr>
          <p:cNvPr id="1027" name="Picture 3" descr="C:\Users\Инна\Pictures\еда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140968"/>
            <a:ext cx="4644008" cy="3485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683568" y="6237312"/>
            <a:ext cx="7920880" cy="620688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ru-RU" sz="1400" dirty="0" smtClean="0"/>
              <a:t>28. Так </a:t>
            </a:r>
            <a:r>
              <a:rPr lang="ru-RU" sz="1400" dirty="0"/>
              <a:t>космонавты </a:t>
            </a:r>
            <a:r>
              <a:rPr lang="ru-RU" sz="1400" dirty="0" smtClean="0"/>
              <a:t>отдыхают и радуются тому, что их полет прошел успешно. Что они вернулись на землю  здоровыми и невредимыми.</a:t>
            </a:r>
            <a:endParaRPr lang="ru-RU" sz="1400" dirty="0"/>
          </a:p>
        </p:txBody>
      </p:sp>
      <p:pic>
        <p:nvPicPr>
          <p:cNvPr id="46084" name="Picture 2" descr="C:\Users\Инна\Pictures\Новая папка\Рисунок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0"/>
            <a:ext cx="7843242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9750" y="6093296"/>
            <a:ext cx="7992690" cy="576064"/>
          </a:xfrm>
        </p:spPr>
        <p:txBody>
          <a:bodyPr anchorCtr="0"/>
          <a:lstStyle/>
          <a:p>
            <a:r>
              <a:rPr lang="ru-RU" sz="1400" dirty="0">
                <a:effectLst/>
              </a:rPr>
              <a:t>2. Земля единственная </a:t>
            </a:r>
            <a:r>
              <a:rPr lang="ru-RU" sz="1400" dirty="0" smtClean="0">
                <a:effectLst/>
              </a:rPr>
              <a:t>планета, на </a:t>
            </a:r>
            <a:r>
              <a:rPr lang="ru-RU" sz="1400" dirty="0">
                <a:effectLst/>
              </a:rPr>
              <a:t>которой есть жизнь (солнце, воздух и вода).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marL="1250950" indent="0">
              <a:lnSpc>
                <a:spcPct val="80000"/>
              </a:lnSpc>
              <a:buFont typeface="Wingdings" pitchFamily="2" charset="2"/>
              <a:buNone/>
            </a:pPr>
            <a:endParaRPr lang="ru-RU" sz="1500" b="1" dirty="0">
              <a:effectLst/>
            </a:endParaRPr>
          </a:p>
          <a:p>
            <a:pPr marL="1250950" indent="0">
              <a:lnSpc>
                <a:spcPct val="80000"/>
              </a:lnSpc>
              <a:buFont typeface="Wingdings" pitchFamily="2" charset="2"/>
              <a:buNone/>
            </a:pPr>
            <a:endParaRPr lang="ru-RU" sz="1500" b="1" dirty="0">
              <a:effectLst/>
            </a:endParaRPr>
          </a:p>
          <a:p>
            <a:pPr marL="1250950" indent="0">
              <a:lnSpc>
                <a:spcPct val="80000"/>
              </a:lnSpc>
              <a:buFont typeface="Wingdings" pitchFamily="2" charset="2"/>
              <a:buNone/>
            </a:pPr>
            <a:endParaRPr lang="ru-RU" sz="1500" b="1" dirty="0">
              <a:effectLst/>
            </a:endParaRPr>
          </a:p>
          <a:p>
            <a:pPr marL="1250950" indent="0">
              <a:lnSpc>
                <a:spcPct val="80000"/>
              </a:lnSpc>
              <a:buFont typeface="Wingdings" pitchFamily="2" charset="2"/>
              <a:buNone/>
            </a:pPr>
            <a:endParaRPr lang="ru-RU" sz="1500" b="1" dirty="0">
              <a:effectLst/>
            </a:endParaRPr>
          </a:p>
          <a:p>
            <a:pPr marL="1250950" indent="0">
              <a:lnSpc>
                <a:spcPct val="80000"/>
              </a:lnSpc>
              <a:buFont typeface="Wingdings" pitchFamily="2" charset="2"/>
              <a:buNone/>
            </a:pPr>
            <a:endParaRPr lang="ru-RU" sz="1500" b="1" dirty="0">
              <a:effectLst/>
            </a:endParaRPr>
          </a:p>
          <a:p>
            <a:pPr marL="1250950" indent="0">
              <a:lnSpc>
                <a:spcPct val="80000"/>
              </a:lnSpc>
              <a:buFont typeface="Wingdings" pitchFamily="2" charset="2"/>
              <a:buNone/>
            </a:pPr>
            <a:endParaRPr lang="ru-RU" sz="1500" b="1" dirty="0">
              <a:effectLst/>
            </a:endParaRPr>
          </a:p>
          <a:p>
            <a:pPr marL="1250950" indent="0">
              <a:lnSpc>
                <a:spcPct val="80000"/>
              </a:lnSpc>
              <a:buFont typeface="Wingdings" pitchFamily="2" charset="2"/>
              <a:buNone/>
            </a:pPr>
            <a:endParaRPr lang="ru-RU" sz="1500" b="1" dirty="0">
              <a:effectLst/>
            </a:endParaRPr>
          </a:p>
          <a:p>
            <a:pPr marL="1250950" indent="0">
              <a:lnSpc>
                <a:spcPct val="80000"/>
              </a:lnSpc>
              <a:buFont typeface="Wingdings" pitchFamily="2" charset="2"/>
              <a:buNone/>
            </a:pPr>
            <a:endParaRPr lang="ru-RU" sz="1500" b="1" dirty="0">
              <a:effectLst/>
            </a:endParaRPr>
          </a:p>
          <a:p>
            <a:pPr marL="1250950" indent="0">
              <a:lnSpc>
                <a:spcPct val="80000"/>
              </a:lnSpc>
              <a:buFont typeface="Wingdings" pitchFamily="2" charset="2"/>
              <a:buNone/>
            </a:pPr>
            <a:endParaRPr lang="ru-RU" sz="1500" dirty="0">
              <a:effectLst/>
            </a:endParaRPr>
          </a:p>
          <a:p>
            <a:pPr marL="125095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500" dirty="0">
                <a:effectLst/>
              </a:rPr>
              <a:t>Все нужней, как никогда</a:t>
            </a:r>
            <a:br>
              <a:rPr lang="ru-RU" sz="1500" dirty="0">
                <a:effectLst/>
              </a:rPr>
            </a:br>
            <a:r>
              <a:rPr lang="ru-RU" sz="1500" dirty="0">
                <a:effectLst/>
              </a:rPr>
              <a:t>Солнце, воздух и вода.</a:t>
            </a:r>
            <a:br>
              <a:rPr lang="ru-RU" sz="1500" dirty="0">
                <a:effectLst/>
              </a:rPr>
            </a:br>
            <a:r>
              <a:rPr lang="ru-RU" sz="1500" dirty="0">
                <a:effectLst/>
              </a:rPr>
              <a:t>Без воды дряхлеет тело</a:t>
            </a:r>
            <a:br>
              <a:rPr lang="ru-RU" sz="1500" dirty="0">
                <a:effectLst/>
              </a:rPr>
            </a:br>
            <a:r>
              <a:rPr lang="ru-RU" sz="1500" dirty="0">
                <a:effectLst/>
              </a:rPr>
              <a:t>Солнце силу нам дает.</a:t>
            </a:r>
            <a:br>
              <a:rPr lang="ru-RU" sz="1500" dirty="0">
                <a:effectLst/>
              </a:rPr>
            </a:br>
            <a:r>
              <a:rPr lang="ru-RU" sz="1500" dirty="0">
                <a:effectLst/>
              </a:rPr>
              <a:t>Ну, а воздух, где б ты не был,</a:t>
            </a:r>
            <a:br>
              <a:rPr lang="ru-RU" sz="1500" dirty="0">
                <a:effectLst/>
              </a:rPr>
            </a:br>
            <a:r>
              <a:rPr lang="ru-RU" sz="1500" dirty="0">
                <a:effectLst/>
              </a:rPr>
              <a:t>Пищу мозгу подает.</a:t>
            </a:r>
            <a:br>
              <a:rPr lang="ru-RU" sz="1500" dirty="0">
                <a:effectLst/>
              </a:rPr>
            </a:br>
            <a:r>
              <a:rPr lang="ru-RU" sz="1500" dirty="0">
                <a:effectLst/>
              </a:rPr>
              <a:t>Вот и тянет нас из дома</a:t>
            </a:r>
            <a:br>
              <a:rPr lang="ru-RU" sz="1500" dirty="0">
                <a:effectLst/>
              </a:rPr>
            </a:br>
            <a:r>
              <a:rPr lang="ru-RU" sz="1500" dirty="0">
                <a:effectLst/>
              </a:rPr>
              <a:t>Той тропой, что нам знакома.</a:t>
            </a:r>
            <a:br>
              <a:rPr lang="ru-RU" sz="1500" dirty="0">
                <a:effectLst/>
              </a:rPr>
            </a:br>
            <a:r>
              <a:rPr lang="ru-RU" sz="1500" dirty="0">
                <a:effectLst/>
              </a:rPr>
              <a:t>Перелески, лес, поля.</a:t>
            </a:r>
            <a:br>
              <a:rPr lang="ru-RU" sz="1500" dirty="0">
                <a:effectLst/>
              </a:rPr>
            </a:br>
            <a:r>
              <a:rPr lang="ru-RU" sz="1500" dirty="0">
                <a:effectLst/>
              </a:rPr>
              <a:t>Живем, крутится земля! </a:t>
            </a:r>
          </a:p>
        </p:txBody>
      </p:sp>
      <p:pic>
        <p:nvPicPr>
          <p:cNvPr id="19459" name="Picture 3" descr="C:\Users\Инна\Pictures\sun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740" t="15147" r="10963" b="14296"/>
          <a:stretch>
            <a:fillRect/>
          </a:stretch>
        </p:blipFill>
        <p:spPr bwMode="auto">
          <a:xfrm>
            <a:off x="1187450" y="346075"/>
            <a:ext cx="3455988" cy="315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 descr="C:\Users\Инна\Pictures\вода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1500" y="3357563"/>
            <a:ext cx="2365375" cy="222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5" descr="C:\Users\Инна\Pictures\воздух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063" y="908050"/>
            <a:ext cx="2447925" cy="183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692696"/>
            <a:ext cx="4176464" cy="1656184"/>
          </a:xfrm>
        </p:spPr>
        <p:txBody>
          <a:bodyPr/>
          <a:lstStyle/>
          <a:p>
            <a:r>
              <a:rPr lang="ru-RU" sz="2800" dirty="0" smtClean="0"/>
              <a:t>Освоение      космоса космонавтами - дает возможность людям на Земле:</a:t>
            </a:r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19872" y="0"/>
            <a:ext cx="5112568" cy="2780928"/>
          </a:xfrm>
        </p:spPr>
        <p:txBody>
          <a:bodyPr/>
          <a:lstStyle/>
          <a:p>
            <a:pPr>
              <a:buFontTx/>
              <a:buChar char="-"/>
            </a:pPr>
            <a:endParaRPr lang="ru-RU" sz="1400" dirty="0" smtClean="0"/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                                                                                                          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3. Использовать навигаторы,  для того, чтобы  можно легко ориентироваться на дорогах, т.д.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                       -29-</a:t>
            </a:r>
          </a:p>
          <a:p>
            <a:pPr>
              <a:buNone/>
            </a:pPr>
            <a:endParaRPr lang="ru-RU" sz="1400" dirty="0" smtClean="0"/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 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              </a:t>
            </a:r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260648"/>
            <a:ext cx="3168352" cy="1068363"/>
          </a:xfrm>
        </p:spPr>
        <p:txBody>
          <a:bodyPr/>
          <a:lstStyle/>
          <a:p>
            <a:pPr marL="342900" indent="-342900"/>
            <a:r>
              <a:rPr lang="ru-RU" dirty="0" smtClean="0"/>
              <a:t>1. Знать о состоянии погоды </a:t>
            </a:r>
          </a:p>
          <a:p>
            <a:pPr marL="342900" indent="-342900"/>
            <a:r>
              <a:rPr lang="ru-RU" dirty="0" smtClean="0"/>
              <a:t>( на длительный период времени).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6453337"/>
            <a:ext cx="32403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1400" dirty="0" smtClean="0"/>
              <a:t>2. Пользоваться сотовой связью.</a:t>
            </a:r>
          </a:p>
        </p:txBody>
      </p:sp>
      <p:pic>
        <p:nvPicPr>
          <p:cNvPr id="1026" name="Picture 2" descr="C:\Users\Инна\Pictures\4bdec23121030b05bb8ba62e564dc6f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933056"/>
            <a:ext cx="2765153" cy="2443075"/>
          </a:xfrm>
          <a:prstGeom prst="rect">
            <a:avLst/>
          </a:prstGeom>
          <a:noFill/>
        </p:spPr>
      </p:pic>
      <p:pic>
        <p:nvPicPr>
          <p:cNvPr id="1027" name="Picture 3" descr="C:\Users\Инна\Pictures\Garmin_Dakota_20_bi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2564904"/>
            <a:ext cx="1687266" cy="2682752"/>
          </a:xfrm>
          <a:prstGeom prst="rect">
            <a:avLst/>
          </a:prstGeom>
          <a:noFill/>
        </p:spPr>
      </p:pic>
      <p:pic>
        <p:nvPicPr>
          <p:cNvPr id="1028" name="Picture 4" descr="C:\Users\Инна\Pictures\pc_capture20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836712"/>
            <a:ext cx="2185820" cy="29144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568952" cy="2708920"/>
          </a:xfrm>
        </p:spPr>
        <p:txBody>
          <a:bodyPr/>
          <a:lstStyle/>
          <a:p>
            <a:r>
              <a:rPr lang="ru-RU" dirty="0" smtClean="0">
                <a:effectLst/>
              </a:rPr>
              <a:t>Поздравляем</a:t>
            </a:r>
            <a:r>
              <a:rPr lang="en-US" dirty="0" smtClean="0">
                <a:effectLst/>
              </a:rPr>
              <a:t>!</a:t>
            </a:r>
            <a:br>
              <a:rPr lang="en-US" dirty="0" smtClean="0">
                <a:effectLst/>
              </a:rPr>
            </a:br>
            <a:r>
              <a:rPr lang="ru-RU" dirty="0" smtClean="0">
                <a:effectLst/>
              </a:rPr>
              <a:t>Вы награждаетесь дипломом за освоение курса</a:t>
            </a:r>
            <a:r>
              <a:rPr lang="en-US" dirty="0" smtClean="0">
                <a:effectLst/>
              </a:rPr>
              <a:t>:</a:t>
            </a: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 </a:t>
            </a:r>
            <a:r>
              <a:rPr lang="en-US" dirty="0" smtClean="0">
                <a:effectLst/>
              </a:rPr>
              <a:t>“</a:t>
            </a:r>
            <a:r>
              <a:rPr lang="ru-RU" i="1" dirty="0" smtClean="0">
                <a:effectLst/>
              </a:rPr>
              <a:t>Космос детям</a:t>
            </a:r>
            <a:r>
              <a:rPr lang="en-US" i="1" dirty="0" smtClean="0">
                <a:effectLst/>
              </a:rPr>
              <a:t>”</a:t>
            </a:r>
            <a:endParaRPr lang="ru-RU" i="1" dirty="0">
              <a:effectLst/>
            </a:endParaRPr>
          </a:p>
        </p:txBody>
      </p:sp>
      <p:pic>
        <p:nvPicPr>
          <p:cNvPr id="11266" name="Picture 2" descr="C:\Users\Инна\Pictures\диплом 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2708920"/>
            <a:ext cx="2808312" cy="39686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433048" cy="2132856"/>
          </a:xfrm>
        </p:spPr>
        <p:txBody>
          <a:bodyPr/>
          <a:lstStyle/>
          <a:p>
            <a:r>
              <a:rPr lang="ru-RU" dirty="0" smtClean="0">
                <a:effectLst/>
              </a:rPr>
              <a:t>Спасибо за внимание!</a:t>
            </a:r>
            <a:endParaRPr lang="ru-RU" dirty="0">
              <a:effectLst/>
            </a:endParaRPr>
          </a:p>
        </p:txBody>
      </p:sp>
      <p:pic>
        <p:nvPicPr>
          <p:cNvPr id="4" name="Picture 2" descr="C:\Users\Инна\Pictures\космос детям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59632" y="1772816"/>
            <a:ext cx="7135000" cy="4530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2195736" y="6021388"/>
            <a:ext cx="5341714" cy="431800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ru-RU" sz="1400" b="1">
                <a:solidFill>
                  <a:srgbClr val="FFFF00"/>
                </a:solidFill>
                <a:effectLst/>
              </a:rPr>
              <a:t>3. Солнце дает нам свет и тепло.</a:t>
            </a:r>
          </a:p>
        </p:txBody>
      </p:sp>
      <p:pic>
        <p:nvPicPr>
          <p:cNvPr id="20484" name="Picture 3" descr="C:\Users\Инна\Pictures\sun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994" t="15961" r="13446" b="11235"/>
          <a:stretch>
            <a:fillRect/>
          </a:stretch>
        </p:blipFill>
        <p:spPr bwMode="auto">
          <a:xfrm>
            <a:off x="1692275" y="0"/>
            <a:ext cx="6192838" cy="596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288" y="4800600"/>
            <a:ext cx="5486400" cy="566738"/>
          </a:xfrm>
        </p:spPr>
        <p:txBody>
          <a:bodyPr anchor="b" anchorCtr="0"/>
          <a:lstStyle/>
          <a:p>
            <a:pPr algn="l"/>
            <a:r>
              <a:rPr lang="ru-RU" sz="1400" b="1"/>
              <a:t/>
            </a:r>
            <a:br>
              <a:rPr lang="ru-RU" sz="1400" b="1"/>
            </a:br>
            <a:endParaRPr lang="ru-RU" sz="1400" b="1"/>
          </a:p>
        </p:txBody>
      </p:sp>
      <p:sp>
        <p:nvSpPr>
          <p:cNvPr id="21507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1907704" y="6237312"/>
            <a:ext cx="5688632" cy="432048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ru-RU" sz="1400" dirty="0"/>
              <a:t>4. Деревья </a:t>
            </a:r>
            <a:r>
              <a:rPr lang="ru-RU" sz="1400" dirty="0" smtClean="0"/>
              <a:t>выделяют </a:t>
            </a:r>
            <a:r>
              <a:rPr lang="ru-RU" sz="1400" dirty="0"/>
              <a:t>кислород, которым мы дышим.</a:t>
            </a:r>
          </a:p>
        </p:txBody>
      </p:sp>
      <p:pic>
        <p:nvPicPr>
          <p:cNvPr id="21508" name="Picture 2" descr="C:\Users\Инна\Pictures\земля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8640"/>
            <a:ext cx="8022746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691680" y="5661248"/>
            <a:ext cx="5486400" cy="566738"/>
          </a:xfrm>
        </p:spPr>
        <p:txBody>
          <a:bodyPr anchor="b" anchorCtr="0"/>
          <a:lstStyle/>
          <a:p>
            <a:pPr algn="l"/>
            <a:r>
              <a:rPr lang="ru-RU" sz="1400" b="1" dirty="0">
                <a:effectLst/>
              </a:rPr>
              <a:t>5. </a:t>
            </a:r>
            <a:r>
              <a:rPr lang="ru-RU" sz="1400" b="1" dirty="0" smtClean="0">
                <a:effectLst/>
              </a:rPr>
              <a:t> Благодаря водоемам - на планете Земля мы можем пить </a:t>
            </a:r>
            <a:r>
              <a:rPr lang="ru-RU" sz="1400" b="1" dirty="0">
                <a:effectLst/>
              </a:rPr>
              <a:t>пресную воду.</a:t>
            </a:r>
          </a:p>
        </p:txBody>
      </p:sp>
      <p:pic>
        <p:nvPicPr>
          <p:cNvPr id="8194" name="Picture 2" descr="C:\Users\Инна\Pictures\thumbna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1124744"/>
            <a:ext cx="4941105" cy="3672889"/>
          </a:xfrm>
          <a:prstGeom prst="rect">
            <a:avLst/>
          </a:prstGeom>
          <a:noFill/>
        </p:spPr>
      </p:pic>
      <p:pic>
        <p:nvPicPr>
          <p:cNvPr id="1026" name="Picture 2" descr="C:\Users\Инна\Pictures\стакан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052736"/>
            <a:ext cx="3456384" cy="3758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r>
              <a:rPr lang="ru-RU" sz="1400">
                <a:effectLst/>
              </a:rPr>
              <a:t>6. Поэтому на планете Земля живут: люди, животные, птицы, рыбы, насекомые.</a:t>
            </a:r>
          </a:p>
        </p:txBody>
      </p:sp>
      <p:pic>
        <p:nvPicPr>
          <p:cNvPr id="23555" name="Picture 2" descr="C:\Users\Инна\Pictures\животные1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2138" y="1773238"/>
            <a:ext cx="24479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2" descr="C:\Users\Инна\Pictures\люди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1484313"/>
            <a:ext cx="2519362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3" descr="C:\Users\Инна\Pictures\птицы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525" y="1484313"/>
            <a:ext cx="3168650" cy="452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4" descr="C:\Users\Инна\Pictures\насекомые1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3213100"/>
            <a:ext cx="254635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5" descr="C:\Users\Инна\Pictures\рыбы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575" y="4005263"/>
            <a:ext cx="2376488" cy="134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r>
              <a:rPr lang="ru-RU" sz="1400">
                <a:effectLst/>
              </a:rPr>
              <a:t>7. На планете Земля растут:  деревья, цветы, ягоды, грибы, т.д.</a:t>
            </a:r>
          </a:p>
        </p:txBody>
      </p:sp>
      <p:pic>
        <p:nvPicPr>
          <p:cNvPr id="24579" name="Picture 2" descr="C:\Users\Инна\Pictures\цветы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4221163"/>
            <a:ext cx="2881312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3" descr="C:\Users\Инна\Pictures\ягоды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475" y="2997200"/>
            <a:ext cx="2520950" cy="189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4" descr="C:\Users\Инна\Pictures\деревья1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1628775"/>
            <a:ext cx="2808287" cy="210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5" descr="C:\Users\Инна\Pictures\грибы1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888" y="2349500"/>
            <a:ext cx="2663825" cy="329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9552" y="188640"/>
            <a:ext cx="8229600" cy="1211833"/>
          </a:xfrm>
        </p:spPr>
        <p:txBody>
          <a:bodyPr anchorCtr="0"/>
          <a:lstStyle/>
          <a:p>
            <a:r>
              <a:rPr lang="ru-RU" sz="1400" dirty="0">
                <a:effectLst/>
              </a:rPr>
              <a:t>8. На планете Земля  имеются обширные леса, травянистые равнины</a:t>
            </a:r>
            <a:r>
              <a:rPr lang="ru-RU" sz="1400" dirty="0" smtClean="0">
                <a:effectLst/>
              </a:rPr>
              <a:t>,</a:t>
            </a:r>
            <a:br>
              <a:rPr lang="ru-RU" sz="1400" dirty="0" smtClean="0">
                <a:effectLst/>
              </a:rPr>
            </a:br>
            <a:r>
              <a:rPr lang="ru-RU" sz="1400" dirty="0" smtClean="0">
                <a:effectLst/>
              </a:rPr>
              <a:t> </a:t>
            </a:r>
            <a:r>
              <a:rPr lang="ru-RU" sz="1400" dirty="0">
                <a:effectLst/>
              </a:rPr>
              <a:t>высокие горы, жаркие пустыни. </a:t>
            </a:r>
          </a:p>
        </p:txBody>
      </p:sp>
      <p:pic>
        <p:nvPicPr>
          <p:cNvPr id="25603" name="Picture 2" descr="C:\Users\Инна\Pictures\горы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1557338"/>
            <a:ext cx="2736850" cy="205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3" descr="C:\Users\Инна\Pictures\животные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8888" y="4221163"/>
            <a:ext cx="2952750" cy="196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4" descr="C:\Users\Инна\Pictures\лес1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1484313"/>
            <a:ext cx="2808287" cy="210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5" descr="C:\Users\Инна\Pictures\равнина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600" y="1916113"/>
            <a:ext cx="2808288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6" descr="C:\Users\Инна\Pictures\пустыня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9700" y="4221163"/>
            <a:ext cx="3097213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рбита">
  <a:themeElements>
    <a:clrScheme name="Орбита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Орбит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рбита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рбита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</Template>
  <TotalTime>1061</TotalTime>
  <Words>718</Words>
  <Application>Microsoft Office PowerPoint</Application>
  <PresentationFormat>Экран (4:3)</PresentationFormat>
  <Paragraphs>147</Paragraphs>
  <Slides>32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6" baseType="lpstr">
      <vt:lpstr>Arial</vt:lpstr>
      <vt:lpstr>Calibri</vt:lpstr>
      <vt:lpstr>Wingdings</vt:lpstr>
      <vt:lpstr>Орбита</vt:lpstr>
      <vt:lpstr>Презентация  «Космос»</vt:lpstr>
      <vt:lpstr>1. Мы живем на планете Земля. Земля – это наш дом. Земля напоминает  форму шара.</vt:lpstr>
      <vt:lpstr>2. Земля единственная планета, на которой есть жизнь (солнце, воздух и вода).</vt:lpstr>
      <vt:lpstr>Презентация PowerPoint</vt:lpstr>
      <vt:lpstr> </vt:lpstr>
      <vt:lpstr>5.  Благодаря водоемам - на планете Земля мы можем пить пресную воду.</vt:lpstr>
      <vt:lpstr>6. Поэтому на планете Земля живут: люди, животные, птицы, рыбы, насекомые.</vt:lpstr>
      <vt:lpstr>7. На планете Земля растут:  деревья, цветы, ягоды, грибы, т.д.</vt:lpstr>
      <vt:lpstr>8. На планете Земля  имеются обширные леса, травянистые равнины,  высокие горы, жаркие пустыни. </vt:lpstr>
      <vt:lpstr>9. Большая часть Земли покрыта водой.</vt:lpstr>
      <vt:lpstr>Презентация PowerPoint</vt:lpstr>
      <vt:lpstr>Презентация PowerPoint</vt:lpstr>
      <vt:lpstr>Презентация PowerPoint</vt:lpstr>
      <vt:lpstr>Презентация PowerPoint</vt:lpstr>
      <vt:lpstr>«Посчитай скорей»</vt:lpstr>
      <vt:lpstr>Презентация PowerPoint</vt:lpstr>
      <vt:lpstr>Презентация PowerPoint</vt:lpstr>
      <vt:lpstr>17. Для того чтобы исследовать космос - первыми отправили в полет собак: Белку и Стрелку. После полета они благополучно  вернулись на Землю.</vt:lpstr>
      <vt:lpstr>Презентация PowerPoint</vt:lpstr>
      <vt:lpstr>Презентация PowerPoint</vt:lpstr>
      <vt:lpstr>Презентация PowerPoint</vt:lpstr>
      <vt:lpstr>21. Так проходят тренировки космонавтов и идет отбор тех, кто полетит в космос ( умный,  сильный, физически выносливый, волевой, трудолюбивый,  находчивый). </vt:lpstr>
      <vt:lpstr>Презентация PowerPoint</vt:lpstr>
      <vt:lpstr>Космонавт на Луне.</vt:lpstr>
      <vt:lpstr>Презентация PowerPoint</vt:lpstr>
      <vt:lpstr>Презентация PowerPoint</vt:lpstr>
      <vt:lpstr>Презентация PowerPoint</vt:lpstr>
      <vt:lpstr>27. Еда космонавтов находится в тюбиках и вакуумных упаковках - в жидком состоянии..</vt:lpstr>
      <vt:lpstr>Презентация PowerPoint</vt:lpstr>
      <vt:lpstr>Освоение      космоса космонавтами - дает возможность людям на Земле:</vt:lpstr>
      <vt:lpstr>Поздравляем! Вы награждаетесь дипломом за освоение курса:  “Космос детям”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для дошкольников «Космос»</dc:title>
  <dc:creator>солнышко</dc:creator>
  <cp:lastModifiedBy>Пользователь Windows</cp:lastModifiedBy>
  <cp:revision>117</cp:revision>
  <dcterms:created xsi:type="dcterms:W3CDTF">2012-04-11T10:58:39Z</dcterms:created>
  <dcterms:modified xsi:type="dcterms:W3CDTF">2023-04-27T12:05:57Z</dcterms:modified>
</cp:coreProperties>
</file>