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5" r:id="rId8"/>
    <p:sldId id="266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0118610-3353-E00C-6045-7BC3334DA55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Космическое пространство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8707F34-0967-0369-1B2F-10D17AE0E4B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И в </a:t>
            </a:r>
            <a:r>
              <a:rPr lang="ru-RU" dirty="0" smtClean="0"/>
              <a:t>нем </a:t>
            </a:r>
            <a:r>
              <a:rPr lang="ru-RU" dirty="0"/>
              <a:t>роль человечества</a:t>
            </a:r>
          </a:p>
        </p:txBody>
      </p:sp>
    </p:spTree>
    <p:extLst>
      <p:ext uri="{BB962C8B-B14F-4D97-AF65-F5344CB8AC3E}">
        <p14:creationId xmlns:p14="http://schemas.microsoft.com/office/powerpoint/2010/main" val="719024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31BDA0-B7F6-7625-C8CB-C47226321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i="0" dirty="0">
                <a:effectLst/>
                <a:latin typeface="verdana, Open Sans, sans-serif"/>
              </a:rPr>
              <a:t>12 апреля 1961 года</a:t>
            </a:r>
            <a:r>
              <a:rPr lang="en-US" sz="1200" dirty="0">
                <a:effectLst/>
              </a:rPr>
              <a:t/>
            </a:r>
            <a:br>
              <a:rPr lang="en-US" sz="1200" dirty="0">
                <a:effectLst/>
              </a:rPr>
            </a:br>
            <a:r>
              <a:rPr lang="ru-RU" b="0" i="0" dirty="0">
                <a:effectLst/>
              </a:rPr>
              <a:t/>
            </a:r>
            <a:br>
              <a:rPr lang="ru-RU" b="0" i="0" dirty="0">
                <a:effectLst/>
              </a:rPr>
            </a:br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D797D16B-96BB-EF25-D448-02DA1236B8AE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151F4A43-14ED-4DFD-45FF-42D944EB6344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>
                <a:latin typeface="verdana, Open Sans, sans-serif"/>
              </a:rPr>
              <a:t>С</a:t>
            </a:r>
            <a:r>
              <a:rPr lang="ru-RU" sz="1800" b="0" i="0" dirty="0">
                <a:effectLst/>
                <a:latin typeface="verdana, Open Sans, sans-serif"/>
              </a:rPr>
              <a:t>овершён первый полёт человека в космос. </a:t>
            </a:r>
            <a:endParaRPr lang="en-US" dirty="0">
              <a:effectLst/>
            </a:endParaRPr>
          </a:p>
          <a:p>
            <a:r>
              <a:rPr lang="ru-RU" sz="1800" b="0" i="0" dirty="0">
                <a:effectLst/>
                <a:latin typeface="verdana, Open Sans, sans-serif"/>
              </a:rPr>
              <a:t>В 9:07 по московскому времени со стартовой площадки № 1 космодрома Байконур был запущен космический корабль «Восток-1» с первым в мире космонавтом на борту - </a:t>
            </a:r>
          </a:p>
          <a:p>
            <a:r>
              <a:rPr lang="ru-RU" sz="1800" b="0" i="0" dirty="0">
                <a:effectLst/>
                <a:latin typeface="verdana, Open Sans, sans-serif"/>
              </a:rPr>
              <a:t>Юрием Гагариным</a:t>
            </a:r>
            <a:endParaRPr lang="en-US" dirty="0">
              <a:effectLst/>
            </a:endParaRPr>
          </a:p>
          <a:p>
            <a:endParaRPr lang="en-US" dirty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0623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C7AEE7DE-5804-867B-9AF5-49A844714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0921300">
            <a:off x="685800" y="471056"/>
            <a:ext cx="6164653" cy="609599"/>
          </a:xfrm>
        </p:spPr>
        <p:txBody>
          <a:bodyPr>
            <a:noAutofit/>
          </a:bodyPr>
          <a:lstStyle/>
          <a:p>
            <a:r>
              <a:rPr lang="ru-RU" sz="3600" dirty="0"/>
              <a:t>Галактика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1BFE9CD4-B6C2-AC05-7829-B1FA97EEAFC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36253" y="1787236"/>
            <a:ext cx="4129274" cy="4572000"/>
          </a:xfrm>
        </p:spPr>
      </p:pic>
      <p:sp>
        <p:nvSpPr>
          <p:cNvPr id="10" name="Текст 9">
            <a:extLst>
              <a:ext uri="{FF2B5EF4-FFF2-40B4-BE49-F238E27FC236}">
                <a16:creationId xmlns:a16="http://schemas.microsoft.com/office/drawing/2014/main" xmlns="" id="{57212E73-149A-F295-8664-CF5526E336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5800" y="2092036"/>
            <a:ext cx="6164653" cy="3699164"/>
          </a:xfrm>
        </p:spPr>
        <p:txBody>
          <a:bodyPr>
            <a:normAutofit lnSpcReduction="10000"/>
          </a:bodyPr>
          <a:lstStyle/>
          <a:p>
            <a:r>
              <a:rPr lang="ru-RU" sz="1800" b="0" dirty="0">
                <a:effectLst/>
                <a:latin typeface="Times New Roman, serif"/>
              </a:rPr>
              <a:t>      От греческого слово означает «Молочное кольцо», которое мы наблюдаем на ночном небе. Это гравитационное связанная система звезд, в которых звезды связаны друг с другом силами гравитации. Галактика находится во Вселенной.</a:t>
            </a:r>
          </a:p>
          <a:p>
            <a:r>
              <a:rPr lang="ru-RU" sz="1800" b="0" dirty="0">
                <a:effectLst/>
                <a:latin typeface="Times New Roman, serif"/>
              </a:rPr>
              <a:t>     Наша Галактика - Млечный путь. Мы называем её нашей, потому что планета Земля находится именно там, в которой находится и Солнце. Галактика простирается на 100000 световых лет в диаметре. Если бы удалось посмотреть сверху, то заметили бы выпуклость в центре, от которой исходят 4 крупных спиральных рукава. </a:t>
            </a:r>
            <a:r>
              <a:rPr lang="ru-RU" sz="1800" b="0" i="0" dirty="0">
                <a:effectLst/>
                <a:latin typeface="Times New Roman, serif"/>
              </a:rPr>
              <a:t>Этот тип представляет 2/3 вселенских галактик.</a:t>
            </a:r>
            <a:r>
              <a:rPr lang="ru-RU" sz="1800" b="0" dirty="0">
                <a:effectLst/>
                <a:latin typeface="Times New Roman, serif"/>
              </a:rPr>
              <a:t> </a:t>
            </a:r>
            <a:endParaRPr lang="en-US" dirty="0">
              <a:effectLst/>
            </a:endParaRPr>
          </a:p>
          <a:p>
            <a:endParaRPr lang="en-US" dirty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4580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D135B81-7087-FED2-8706-F5ED9A3293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157035">
            <a:off x="685800" y="637309"/>
            <a:ext cx="6164653" cy="651163"/>
          </a:xfrm>
        </p:spPr>
        <p:txBody>
          <a:bodyPr>
            <a:normAutofit fontScale="90000"/>
          </a:bodyPr>
          <a:lstStyle/>
          <a:p>
            <a:r>
              <a:rPr lang="ru-RU" sz="1800" b="0" i="0" dirty="0">
                <a:effectLst/>
                <a:latin typeface="Times New Roman, serif"/>
              </a:rPr>
              <a:t/>
            </a:r>
            <a:br>
              <a:rPr lang="ru-RU" sz="1800" b="0" i="0" dirty="0">
                <a:effectLst/>
                <a:latin typeface="Times New Roman, serif"/>
              </a:rPr>
            </a:br>
            <a:r>
              <a:rPr lang="ru-RU" sz="1800" b="0" i="0" dirty="0">
                <a:effectLst/>
                <a:latin typeface="Times New Roman, serif"/>
              </a:rPr>
              <a:t>  </a:t>
            </a:r>
            <a:br>
              <a:rPr lang="ru-RU" sz="1800" b="0" i="0" dirty="0">
                <a:effectLst/>
                <a:latin typeface="Times New Roman, serif"/>
              </a:rPr>
            </a:br>
            <a:r>
              <a:rPr lang="ru-RU" sz="1800" b="0" i="0" dirty="0">
                <a:effectLst/>
                <a:latin typeface="Times New Roman, serif"/>
              </a:rPr>
              <a:t/>
            </a:r>
            <a:br>
              <a:rPr lang="ru-RU" sz="1800" b="0" i="0" dirty="0">
                <a:effectLst/>
                <a:latin typeface="Times New Roman, serif"/>
              </a:rPr>
            </a:br>
            <a:r>
              <a:rPr lang="ru-RU" sz="1800" b="0" i="0" dirty="0">
                <a:effectLst/>
                <a:latin typeface="Times New Roman, serif"/>
              </a:rPr>
              <a:t/>
            </a:r>
            <a:br>
              <a:rPr lang="ru-RU" sz="1800" b="0" i="0" dirty="0">
                <a:effectLst/>
                <a:latin typeface="Times New Roman, serif"/>
              </a:rPr>
            </a:br>
            <a:r>
              <a:rPr lang="ru-RU" sz="1800" b="0" i="0" dirty="0">
                <a:effectLst/>
                <a:latin typeface="Times New Roman, serif"/>
              </a:rPr>
              <a:t/>
            </a:r>
            <a:br>
              <a:rPr lang="ru-RU" sz="1800" b="0" i="0" dirty="0">
                <a:effectLst/>
                <a:latin typeface="Times New Roman, serif"/>
              </a:rPr>
            </a:br>
            <a:r>
              <a:rPr lang="ru-RU" sz="1800" b="0" i="0" dirty="0">
                <a:effectLst/>
                <a:latin typeface="Times New Roman, serif"/>
              </a:rPr>
              <a:t/>
            </a:r>
            <a:br>
              <a:rPr lang="ru-RU" sz="1800" b="0" i="0" dirty="0">
                <a:effectLst/>
                <a:latin typeface="Times New Roman, serif"/>
              </a:rPr>
            </a:br>
            <a:r>
              <a:rPr lang="ru-RU" sz="1800" b="0" i="0" dirty="0">
                <a:effectLst/>
                <a:latin typeface="Times New Roman, serif"/>
              </a:rPr>
              <a:t/>
            </a:r>
            <a:br>
              <a:rPr lang="ru-RU" sz="1800" b="0" i="0" dirty="0">
                <a:effectLst/>
                <a:latin typeface="Times New Roman, serif"/>
              </a:rPr>
            </a:br>
            <a:r>
              <a:rPr lang="ru-RU" sz="2200" b="0" i="0" dirty="0">
                <a:effectLst/>
                <a:latin typeface="Times New Roman, serif"/>
              </a:rPr>
              <a:t>Что больше,  </a:t>
            </a:r>
            <a:r>
              <a:rPr lang="ru-RU" sz="2200" b="0" i="0" u="sng" dirty="0">
                <a:effectLst/>
                <a:latin typeface="Times New Roman, serif"/>
              </a:rPr>
              <a:t>Вселенная</a:t>
            </a:r>
            <a:r>
              <a:rPr lang="ru-RU" sz="2200" b="0" i="0" dirty="0">
                <a:effectLst/>
                <a:latin typeface="Times New Roman, serif"/>
              </a:rPr>
              <a:t> или Галактика ?</a:t>
            </a:r>
            <a:r>
              <a:rPr lang="ru-RU" sz="2200" b="0" i="0" dirty="0">
                <a:effectLst/>
              </a:rPr>
              <a:t/>
            </a:r>
            <a:br>
              <a:rPr lang="ru-RU" sz="2200" b="0" i="0" dirty="0">
                <a:effectLst/>
              </a:rPr>
            </a:br>
            <a:endParaRPr lang="ru-RU" sz="22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2C0F9218-5D73-BDA0-8D57-4D1ECF603E4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36252" y="914399"/>
            <a:ext cx="3969947" cy="5153891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267DE850-C18E-5D16-A735-4C2187F65E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5800" y="1681843"/>
            <a:ext cx="6164653" cy="4705102"/>
          </a:xfrm>
        </p:spPr>
        <p:txBody>
          <a:bodyPr>
            <a:normAutofit fontScale="92500"/>
          </a:bodyPr>
          <a:lstStyle/>
          <a:p>
            <a:r>
              <a:rPr lang="ru-RU" sz="1800" b="0" i="0" dirty="0">
                <a:effectLst/>
                <a:latin typeface="Times New Roman, serif"/>
              </a:rPr>
              <a:t>      </a:t>
            </a:r>
            <a:r>
              <a:rPr lang="en-US" sz="2000" b="0" i="0" dirty="0" err="1">
                <a:effectLst/>
                <a:latin typeface="Times New Roman, serif"/>
              </a:rPr>
              <a:t>Следует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ru-RU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знать</a:t>
            </a:r>
            <a:r>
              <a:rPr lang="en-US" sz="2000" b="0" i="0" dirty="0">
                <a:effectLst/>
                <a:latin typeface="verdana, Open Sans, sans-serif"/>
              </a:rPr>
              <a:t>, </a:t>
            </a:r>
            <a:r>
              <a:rPr lang="en-US" sz="2000" b="0" i="0" dirty="0" err="1">
                <a:effectLst/>
                <a:latin typeface="verdana, Open Sans, sans-serif"/>
              </a:rPr>
              <a:t>ч</a:t>
            </a:r>
            <a:r>
              <a:rPr lang="en-US" sz="2000" b="0" i="0" dirty="0" err="1">
                <a:effectLst/>
                <a:latin typeface="Times New Roman, serif"/>
              </a:rPr>
              <a:t>то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ru-RU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наша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галактика</a:t>
            </a:r>
            <a:r>
              <a:rPr lang="en-US" sz="2000" b="0" i="0" dirty="0">
                <a:effectLst/>
                <a:latin typeface="Times New Roman, serif"/>
              </a:rPr>
              <a:t>, </a:t>
            </a:r>
            <a:r>
              <a:rPr lang="en-US" sz="2000" b="0" i="0" dirty="0" err="1">
                <a:effectLst/>
                <a:latin typeface="Times New Roman, serif"/>
              </a:rPr>
              <a:t>несмотря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на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ее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размеры</a:t>
            </a:r>
            <a:r>
              <a:rPr lang="en-US" sz="2000" b="0" i="0" dirty="0">
                <a:effectLst/>
                <a:latin typeface="Times New Roman, serif"/>
              </a:rPr>
              <a:t>, </a:t>
            </a:r>
            <a:r>
              <a:rPr lang="en-US" sz="2000" b="0" i="0" dirty="0" err="1">
                <a:effectLst/>
                <a:latin typeface="Times New Roman, serif"/>
              </a:rPr>
              <a:t>не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одинока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во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Вселенной</a:t>
            </a:r>
            <a:r>
              <a:rPr lang="en-US" sz="2000" b="0" i="0" dirty="0">
                <a:effectLst/>
                <a:latin typeface="Times New Roman, serif"/>
              </a:rPr>
              <a:t>. </a:t>
            </a:r>
            <a:r>
              <a:rPr lang="en-US" sz="2000" b="0" i="0" dirty="0" err="1">
                <a:effectLst/>
                <a:latin typeface="Times New Roman, serif"/>
              </a:rPr>
              <a:t>Сегодня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ученым</a:t>
            </a:r>
            <a:r>
              <a:rPr lang="ru-RU" sz="2000" b="0" i="0" dirty="0">
                <a:effectLst/>
                <a:latin typeface="Times New Roman, serif"/>
              </a:rPr>
              <a:t> </a:t>
            </a:r>
            <a:r>
              <a:rPr lang="en-US" sz="2000" b="0" i="0" dirty="0">
                <a:effectLst/>
                <a:latin typeface="Times New Roman, serif"/>
              </a:rPr>
              <a:t>-</a:t>
            </a:r>
            <a:r>
              <a:rPr lang="en-US" sz="2000" b="0" i="0" dirty="0" err="1">
                <a:effectLst/>
                <a:latin typeface="Times New Roman, serif"/>
              </a:rPr>
              <a:t>астрономам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достоверно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известно</a:t>
            </a:r>
            <a:r>
              <a:rPr lang="en-US" sz="2000" b="0" i="0" dirty="0">
                <a:effectLst/>
                <a:latin typeface="Times New Roman, serif"/>
              </a:rPr>
              <a:t> о </a:t>
            </a:r>
            <a:r>
              <a:rPr lang="en-US" sz="2000" b="0" i="0" dirty="0" err="1">
                <a:effectLst/>
                <a:latin typeface="Times New Roman, serif"/>
              </a:rPr>
              <a:t>более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чем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1" i="0" dirty="0" err="1">
                <a:effectLst/>
                <a:latin typeface="Times New Roman, serif"/>
              </a:rPr>
              <a:t>ста</a:t>
            </a:r>
            <a:r>
              <a:rPr lang="en-US" sz="2000" b="1" i="0" dirty="0">
                <a:effectLst/>
                <a:latin typeface="Times New Roman, serif"/>
              </a:rPr>
              <a:t> </a:t>
            </a:r>
            <a:r>
              <a:rPr lang="en-US" sz="2000" b="1" i="0" dirty="0" err="1">
                <a:effectLst/>
                <a:latin typeface="Times New Roman, serif"/>
              </a:rPr>
              <a:t>других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1" i="0" dirty="0" err="1">
                <a:effectLst/>
                <a:latin typeface="Times New Roman, serif"/>
              </a:rPr>
              <a:t>галактиках</a:t>
            </a:r>
            <a:r>
              <a:rPr lang="en-US" sz="2000" b="0" i="0" dirty="0">
                <a:effectLst/>
                <a:latin typeface="Times New Roman, serif"/>
              </a:rPr>
              <a:t>.</a:t>
            </a:r>
            <a:endParaRPr lang="ru-RU" sz="2000" b="0" i="0" dirty="0">
              <a:effectLst/>
              <a:latin typeface="Times New Roman, serif"/>
            </a:endParaRPr>
          </a:p>
          <a:p>
            <a:r>
              <a:rPr lang="ru-RU" sz="2000" b="0" i="0" dirty="0">
                <a:effectLst/>
                <a:latin typeface="Times New Roman, serif"/>
              </a:rPr>
              <a:t>      </a:t>
            </a:r>
            <a:r>
              <a:rPr lang="en-US" sz="2000" b="0" i="0" dirty="0" err="1">
                <a:effectLst/>
                <a:latin typeface="Times New Roman, serif"/>
              </a:rPr>
              <a:t>Вселенная</a:t>
            </a:r>
            <a:r>
              <a:rPr lang="en-US" sz="2000" b="0" i="0" dirty="0">
                <a:effectLst/>
                <a:latin typeface="Times New Roman, serif"/>
              </a:rPr>
              <a:t>, </a:t>
            </a:r>
            <a:r>
              <a:rPr lang="en-US" sz="2000" b="0" i="0" dirty="0" err="1">
                <a:effectLst/>
                <a:latin typeface="Times New Roman, serif"/>
              </a:rPr>
              <a:t>согласно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представлениям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ученых</a:t>
            </a:r>
            <a:r>
              <a:rPr lang="en-US" sz="2000" b="0" i="0" dirty="0">
                <a:effectLst/>
                <a:latin typeface="Times New Roman, serif"/>
              </a:rPr>
              <a:t>, </a:t>
            </a:r>
            <a:r>
              <a:rPr lang="en-US" sz="2000" b="0" i="0" dirty="0" err="1">
                <a:effectLst/>
                <a:latin typeface="Times New Roman, serif"/>
              </a:rPr>
              <a:t>бесконечна</a:t>
            </a:r>
            <a:r>
              <a:rPr lang="en-US" sz="2000" b="0" i="0" dirty="0">
                <a:effectLst/>
                <a:latin typeface="Times New Roman, serif"/>
              </a:rPr>
              <a:t>, и в </a:t>
            </a:r>
            <a:r>
              <a:rPr lang="en-US" sz="2000" b="0" i="0" dirty="0" err="1">
                <a:effectLst/>
                <a:latin typeface="Times New Roman, serif"/>
              </a:rPr>
              <a:t>ней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находится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бесконечное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число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галактик</a:t>
            </a:r>
            <a:r>
              <a:rPr lang="en-US" sz="2000" b="0" i="0" dirty="0">
                <a:effectLst/>
                <a:latin typeface="Times New Roman, serif"/>
              </a:rPr>
              <a:t>. </a:t>
            </a:r>
            <a:r>
              <a:rPr lang="en-US" sz="2000" b="0" i="0" dirty="0" err="1">
                <a:effectLst/>
                <a:latin typeface="Times New Roman, serif"/>
              </a:rPr>
              <a:t>Одни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рождаются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из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облаков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раскаленного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газа</a:t>
            </a:r>
            <a:r>
              <a:rPr lang="en-US" sz="2000" b="0" i="0" dirty="0">
                <a:effectLst/>
                <a:latin typeface="Times New Roman, serif"/>
              </a:rPr>
              <a:t> и </a:t>
            </a:r>
            <a:r>
              <a:rPr lang="en-US" sz="2000" b="0" i="0" dirty="0" err="1">
                <a:effectLst/>
                <a:latin typeface="Times New Roman, serif"/>
              </a:rPr>
              <a:t>пыли</a:t>
            </a:r>
            <a:r>
              <a:rPr lang="en-US" sz="2000" b="0" i="0" dirty="0">
                <a:effectLst/>
                <a:latin typeface="Times New Roman, serif"/>
              </a:rPr>
              <a:t>, </a:t>
            </a:r>
            <a:r>
              <a:rPr lang="en-US" sz="2000" b="0" i="0" dirty="0" err="1">
                <a:effectLst/>
                <a:latin typeface="Times New Roman, serif"/>
              </a:rPr>
              <a:t>другие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находятся</a:t>
            </a:r>
            <a:r>
              <a:rPr lang="en-US" sz="2000" b="0" i="0" dirty="0">
                <a:effectLst/>
                <a:latin typeface="Times New Roman, serif"/>
              </a:rPr>
              <a:t> в </a:t>
            </a:r>
            <a:r>
              <a:rPr lang="en-US" sz="2000" b="0" i="0" dirty="0" err="1">
                <a:effectLst/>
                <a:latin typeface="Times New Roman, serif"/>
              </a:rPr>
              <a:t>таком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же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состоянии</a:t>
            </a:r>
            <a:r>
              <a:rPr lang="en-US" sz="2000" b="0" i="0" dirty="0">
                <a:effectLst/>
                <a:latin typeface="Times New Roman, serif"/>
              </a:rPr>
              <a:t>, </a:t>
            </a:r>
            <a:r>
              <a:rPr lang="en-US" sz="2000" b="0" i="0" dirty="0" err="1">
                <a:effectLst/>
                <a:latin typeface="Times New Roman, serif"/>
              </a:rPr>
              <a:t>как</a:t>
            </a:r>
            <a:r>
              <a:rPr lang="en-US" sz="2000" b="0" i="0" dirty="0">
                <a:effectLst/>
                <a:latin typeface="Times New Roman, serif"/>
              </a:rPr>
              <a:t> и </a:t>
            </a:r>
            <a:r>
              <a:rPr lang="en-US" sz="2000" b="0" i="0" dirty="0" err="1">
                <a:effectLst/>
                <a:latin typeface="Times New Roman, serif"/>
              </a:rPr>
              <a:t>наш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Млечный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путь</a:t>
            </a:r>
            <a:r>
              <a:rPr lang="en-US" sz="2000" b="0" i="0" dirty="0">
                <a:effectLst/>
                <a:latin typeface="Times New Roman, serif"/>
              </a:rPr>
              <a:t>, </a:t>
            </a:r>
            <a:r>
              <a:rPr lang="en-US" sz="2000" b="0" i="0" dirty="0" err="1">
                <a:effectLst/>
                <a:latin typeface="Times New Roman, serif"/>
              </a:rPr>
              <a:t>третьи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угасают</a:t>
            </a:r>
            <a:r>
              <a:rPr lang="en-US" sz="2000" b="0" i="0" dirty="0">
                <a:effectLst/>
                <a:latin typeface="Times New Roman, serif"/>
              </a:rPr>
              <a:t>, </a:t>
            </a:r>
            <a:r>
              <a:rPr lang="en-US" sz="2000" b="0" i="0" dirty="0" err="1">
                <a:effectLst/>
                <a:latin typeface="Times New Roman, serif"/>
              </a:rPr>
              <a:t>исчерпав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свою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энергию</a:t>
            </a:r>
            <a:r>
              <a:rPr lang="en-US" sz="2000" b="0" i="0" dirty="0">
                <a:effectLst/>
                <a:latin typeface="Times New Roman, serif"/>
              </a:rPr>
              <a:t>. </a:t>
            </a:r>
            <a:r>
              <a:rPr lang="en-US" sz="2000" b="0" i="0" dirty="0" err="1">
                <a:effectLst/>
                <a:latin typeface="Times New Roman, serif"/>
              </a:rPr>
              <a:t>До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сих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пор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нет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единой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теории</a:t>
            </a:r>
            <a:r>
              <a:rPr lang="en-US" sz="2000" b="0" i="0" dirty="0">
                <a:effectLst/>
                <a:latin typeface="Times New Roman, serif"/>
              </a:rPr>
              <a:t>, </a:t>
            </a:r>
            <a:r>
              <a:rPr lang="en-US" sz="2000" b="0" i="0" dirty="0" err="1">
                <a:effectLst/>
                <a:latin typeface="Times New Roman, serif"/>
              </a:rPr>
              <a:t>объясняющей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происхождение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Вселенной</a:t>
            </a:r>
            <a:r>
              <a:rPr lang="en-US" sz="2000" b="0" i="0" dirty="0">
                <a:effectLst/>
                <a:latin typeface="Times New Roman, serif"/>
              </a:rPr>
              <a:t> и </a:t>
            </a:r>
            <a:r>
              <a:rPr lang="en-US" sz="2000" b="0" i="0" dirty="0" err="1">
                <a:effectLst/>
                <a:latin typeface="Times New Roman, serif"/>
              </a:rPr>
              <a:t>образование</a:t>
            </a:r>
            <a:r>
              <a:rPr lang="en-US" sz="2000" b="0" i="0" dirty="0">
                <a:effectLst/>
                <a:latin typeface="Times New Roman, serif"/>
              </a:rPr>
              <a:t> в </a:t>
            </a:r>
            <a:r>
              <a:rPr lang="en-US" sz="2000" b="0" i="0" dirty="0" err="1">
                <a:effectLst/>
                <a:latin typeface="Times New Roman, serif"/>
              </a:rPr>
              <a:t>ней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звезд</a:t>
            </a:r>
            <a:r>
              <a:rPr lang="en-US" sz="2000" b="0" i="0" dirty="0">
                <a:effectLst/>
                <a:latin typeface="Times New Roman, serif"/>
              </a:rPr>
              <a:t> и </a:t>
            </a:r>
            <a:r>
              <a:rPr lang="en-US" sz="2000" b="0" i="0" dirty="0" err="1">
                <a:effectLst/>
                <a:latin typeface="Times New Roman, serif"/>
              </a:rPr>
              <a:t>галактик</a:t>
            </a:r>
            <a:r>
              <a:rPr lang="en-US" sz="2000" b="0" i="0" dirty="0">
                <a:effectLst/>
                <a:latin typeface="Times New Roman, serif"/>
              </a:rPr>
              <a:t>. </a:t>
            </a:r>
            <a:r>
              <a:rPr lang="en-US" sz="2000" b="0" i="0" dirty="0" err="1">
                <a:effectLst/>
                <a:latin typeface="Times New Roman, serif"/>
              </a:rPr>
              <a:t>Возможно</a:t>
            </a:r>
            <a:r>
              <a:rPr lang="en-US" sz="2000" b="0" i="0" dirty="0">
                <a:effectLst/>
                <a:latin typeface="Times New Roman, serif"/>
              </a:rPr>
              <a:t>, в </a:t>
            </a:r>
            <a:r>
              <a:rPr lang="en-US" sz="2000" b="0" i="0" dirty="0" err="1">
                <a:effectLst/>
                <a:latin typeface="Times New Roman, serif"/>
              </a:rPr>
              <a:t>отдаленном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будущем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человечество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будет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обладать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этими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знаниями</a:t>
            </a:r>
            <a:r>
              <a:rPr lang="en-US" sz="2000" b="0" i="0" dirty="0">
                <a:effectLst/>
                <a:latin typeface="Times New Roman, serif"/>
              </a:rPr>
              <a:t>, </a:t>
            </a:r>
            <a:r>
              <a:rPr lang="en-US" sz="2000" b="0" i="0" dirty="0" err="1">
                <a:effectLst/>
                <a:latin typeface="Times New Roman, serif"/>
              </a:rPr>
              <a:t>но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пока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мы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можем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только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строить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об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этом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самые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фантастические</a:t>
            </a:r>
            <a:r>
              <a:rPr lang="en-US" sz="2000" b="0" i="0" dirty="0">
                <a:effectLst/>
                <a:latin typeface="Times New Roman, serif"/>
              </a:rPr>
              <a:t> </a:t>
            </a:r>
            <a:r>
              <a:rPr lang="en-US" sz="2000" b="0" i="0" dirty="0" err="1">
                <a:effectLst/>
                <a:latin typeface="Times New Roman, serif"/>
              </a:rPr>
              <a:t>догадки</a:t>
            </a:r>
            <a:r>
              <a:rPr lang="en-US" sz="2000" b="0" i="0" dirty="0">
                <a:effectLst/>
                <a:latin typeface="Times New Roman, serif"/>
              </a:rPr>
              <a:t>.</a:t>
            </a:r>
            <a:endParaRPr lang="en-US" sz="2000" b="0" i="0" dirty="0">
              <a:effectLst/>
            </a:endParaRPr>
          </a:p>
          <a:p>
            <a:endParaRPr lang="ru-RU" sz="1800" b="0" i="0" dirty="0">
              <a:effectLst/>
              <a:latin typeface="Times New Roman, serif"/>
            </a:endParaRPr>
          </a:p>
          <a:p>
            <a:endParaRPr lang="en-US" b="0" i="0" dirty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6334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0F7DF46-A10D-7D7F-DD49-3F77269047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288723">
            <a:off x="677819" y="457562"/>
            <a:ext cx="6164653" cy="890284"/>
          </a:xfrm>
        </p:spPr>
        <p:txBody>
          <a:bodyPr>
            <a:normAutofit/>
          </a:bodyPr>
          <a:lstStyle/>
          <a:p>
            <a:r>
              <a:rPr lang="en-US" sz="2400" b="0" i="0" dirty="0" err="1">
                <a:effectLst/>
                <a:latin typeface="Times New Roman, serif"/>
              </a:rPr>
              <a:t>Солнечная</a:t>
            </a:r>
            <a:r>
              <a:rPr lang="en-US" sz="2400" b="0" i="0" dirty="0">
                <a:effectLst/>
                <a:latin typeface="Times New Roman, serif"/>
              </a:rPr>
              <a:t> </a:t>
            </a:r>
            <a:r>
              <a:rPr lang="en-US" sz="2400" b="0" i="0" dirty="0" err="1">
                <a:effectLst/>
                <a:latin typeface="Times New Roman, serif"/>
              </a:rPr>
              <a:t>система</a:t>
            </a:r>
            <a:r>
              <a:rPr lang="en-US" sz="2400" dirty="0">
                <a:effectLst/>
              </a:rPr>
              <a:t/>
            </a:r>
            <a:br>
              <a:rPr lang="en-US" sz="2400" dirty="0">
                <a:effectLst/>
              </a:rPr>
            </a:br>
            <a:endParaRPr lang="ru-RU" sz="2400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FD3F98B6-8326-0AEF-D885-23E0C09B4DDE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77138" y="1512888"/>
            <a:ext cx="3281362" cy="4572000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70FE6FA8-92D1-AF24-F280-BC40954DFC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5800" y="1513340"/>
            <a:ext cx="6164653" cy="4554952"/>
          </a:xfrm>
        </p:spPr>
        <p:txBody>
          <a:bodyPr/>
          <a:lstStyle/>
          <a:p>
            <a:endParaRPr lang="ru-RU" sz="1800" b="0" i="0" dirty="0">
              <a:effectLst/>
              <a:latin typeface="Times New Roman, serif"/>
            </a:endParaRPr>
          </a:p>
          <a:p>
            <a:r>
              <a:rPr lang="ru-RU" dirty="0">
                <a:latin typeface="Times New Roman, serif"/>
              </a:rPr>
              <a:t>     </a:t>
            </a:r>
            <a:r>
              <a:rPr lang="en-US" sz="1800" b="0" i="0" dirty="0" err="1">
                <a:effectLst/>
                <a:latin typeface="Times New Roman, serif"/>
              </a:rPr>
              <a:t>Согласно</a:t>
            </a:r>
            <a:r>
              <a:rPr lang="en-US" sz="1800" b="0" i="0" dirty="0">
                <a:effectLst/>
                <a:latin typeface="Times New Roman, serif"/>
              </a:rPr>
              <a:t> </a:t>
            </a:r>
            <a:r>
              <a:rPr lang="en-US" sz="1800" b="0" i="0" dirty="0" err="1">
                <a:effectLst/>
                <a:latin typeface="Times New Roman, serif"/>
              </a:rPr>
              <a:t>одной</a:t>
            </a:r>
            <a:r>
              <a:rPr lang="en-US" sz="1800" b="0" i="0" dirty="0">
                <a:effectLst/>
                <a:latin typeface="Times New Roman, serif"/>
              </a:rPr>
              <a:t> </a:t>
            </a:r>
            <a:r>
              <a:rPr lang="en-US" sz="1800" b="0" i="0" dirty="0" err="1">
                <a:effectLst/>
                <a:latin typeface="Times New Roman, serif"/>
              </a:rPr>
              <a:t>из</a:t>
            </a:r>
            <a:r>
              <a:rPr lang="en-US" sz="1800" b="0" i="0" dirty="0">
                <a:effectLst/>
                <a:latin typeface="Times New Roman, serif"/>
              </a:rPr>
              <a:t> </a:t>
            </a:r>
            <a:r>
              <a:rPr lang="en-US" sz="1800" b="0" i="0" dirty="0" err="1">
                <a:effectLst/>
                <a:latin typeface="Times New Roman, serif"/>
              </a:rPr>
              <a:t>гипотез</a:t>
            </a:r>
            <a:r>
              <a:rPr lang="en-US" sz="1800" b="0" i="0" dirty="0">
                <a:effectLst/>
                <a:latin typeface="Times New Roman, serif"/>
              </a:rPr>
              <a:t>, </a:t>
            </a:r>
            <a:r>
              <a:rPr lang="en-US" sz="1800" b="0" i="0" dirty="0" err="1">
                <a:effectLst/>
                <a:latin typeface="Times New Roman, serif"/>
              </a:rPr>
              <a:t>наша</a:t>
            </a:r>
            <a:r>
              <a:rPr lang="en-US" sz="1800" b="0" i="0" dirty="0">
                <a:effectLst/>
                <a:latin typeface="Times New Roman, serif"/>
              </a:rPr>
              <a:t> </a:t>
            </a:r>
            <a:r>
              <a:rPr lang="en-US" sz="1800" b="0" i="0" dirty="0" err="1">
                <a:effectLst/>
                <a:latin typeface="Times New Roman, serif"/>
              </a:rPr>
              <a:t>Солнечная</a:t>
            </a:r>
            <a:r>
              <a:rPr lang="en-US" sz="1800" b="0" i="0" dirty="0">
                <a:effectLst/>
                <a:latin typeface="Times New Roman, serif"/>
              </a:rPr>
              <a:t> </a:t>
            </a:r>
            <a:r>
              <a:rPr lang="en-US" sz="1800" b="0" i="0" dirty="0" err="1">
                <a:effectLst/>
                <a:latin typeface="Times New Roman, serif"/>
              </a:rPr>
              <a:t>система</a:t>
            </a:r>
            <a:r>
              <a:rPr lang="en-US" sz="1800" b="0" i="0" dirty="0">
                <a:effectLst/>
                <a:latin typeface="Times New Roman, serif"/>
              </a:rPr>
              <a:t> </a:t>
            </a:r>
            <a:r>
              <a:rPr lang="en-US" sz="1800" b="0" i="0" dirty="0" err="1">
                <a:effectLst/>
                <a:latin typeface="Times New Roman, serif"/>
              </a:rPr>
              <a:t>образовалась</a:t>
            </a:r>
            <a:r>
              <a:rPr lang="en-US" sz="1800" b="0" i="0" dirty="0">
                <a:effectLst/>
                <a:latin typeface="Times New Roman, serif"/>
              </a:rPr>
              <a:t> </a:t>
            </a:r>
            <a:r>
              <a:rPr lang="en-US" sz="1800" b="0" i="0" dirty="0" err="1">
                <a:effectLst/>
                <a:latin typeface="Times New Roman, serif"/>
              </a:rPr>
              <a:t>порядка</a:t>
            </a:r>
            <a:r>
              <a:rPr lang="en-US" sz="1800" b="0" i="0" dirty="0">
                <a:effectLst/>
                <a:latin typeface="Times New Roman, serif"/>
              </a:rPr>
              <a:t> 4,6 </a:t>
            </a:r>
            <a:r>
              <a:rPr lang="en-US" sz="1800" b="0" i="0" dirty="0" err="1">
                <a:effectLst/>
                <a:latin typeface="Times New Roman, serif"/>
              </a:rPr>
              <a:t>миллиардов</a:t>
            </a:r>
            <a:r>
              <a:rPr lang="en-US" sz="1800" b="0" i="0" dirty="0">
                <a:effectLst/>
                <a:latin typeface="Times New Roman, serif"/>
              </a:rPr>
              <a:t> </a:t>
            </a:r>
            <a:r>
              <a:rPr lang="en-US" sz="1800" b="0" i="0" dirty="0" err="1">
                <a:effectLst/>
                <a:latin typeface="Times New Roman, serif"/>
              </a:rPr>
              <a:t>лет</a:t>
            </a:r>
            <a:r>
              <a:rPr lang="en-US" sz="1800" b="0" i="0" dirty="0">
                <a:effectLst/>
                <a:latin typeface="Times New Roman, serif"/>
              </a:rPr>
              <a:t> </a:t>
            </a:r>
            <a:r>
              <a:rPr lang="en-US" sz="1800" b="0" i="0" dirty="0" err="1">
                <a:effectLst/>
                <a:latin typeface="Times New Roman, serif"/>
              </a:rPr>
              <a:t>тому</a:t>
            </a:r>
            <a:r>
              <a:rPr lang="en-US" sz="1800" b="0" i="0" dirty="0">
                <a:effectLst/>
                <a:latin typeface="Times New Roman, serif"/>
              </a:rPr>
              <a:t> </a:t>
            </a:r>
            <a:r>
              <a:rPr lang="en-US" sz="1800" b="0" i="0" dirty="0" err="1">
                <a:effectLst/>
                <a:latin typeface="Times New Roman, serif"/>
              </a:rPr>
              <a:t>назад</a:t>
            </a:r>
            <a:r>
              <a:rPr lang="en-US" sz="1800" b="0" i="0" dirty="0">
                <a:effectLst/>
                <a:latin typeface="Times New Roman, serif"/>
              </a:rPr>
              <a:t> </a:t>
            </a:r>
            <a:r>
              <a:rPr lang="en-US" sz="1800" b="0" i="0" dirty="0" err="1">
                <a:effectLst/>
                <a:latin typeface="Times New Roman, serif"/>
              </a:rPr>
              <a:t>из</a:t>
            </a:r>
            <a:r>
              <a:rPr lang="en-US" sz="1800" b="0" i="0" dirty="0">
                <a:effectLst/>
                <a:latin typeface="Times New Roman, serif"/>
              </a:rPr>
              <a:t> </a:t>
            </a:r>
            <a:r>
              <a:rPr lang="en-US" sz="1800" b="0" i="0" dirty="0" err="1">
                <a:effectLst/>
                <a:latin typeface="Times New Roman, serif"/>
              </a:rPr>
              <a:t>газопылевого</a:t>
            </a:r>
            <a:r>
              <a:rPr lang="en-US" sz="1800" b="0" i="0" dirty="0">
                <a:effectLst/>
                <a:latin typeface="Times New Roman, serif"/>
              </a:rPr>
              <a:t> </a:t>
            </a:r>
            <a:r>
              <a:rPr lang="en-US" sz="1800" b="0" i="0" dirty="0" err="1">
                <a:effectLst/>
                <a:latin typeface="Times New Roman, serif"/>
              </a:rPr>
              <a:t>облака</a:t>
            </a:r>
            <a:r>
              <a:rPr lang="en-US" sz="1800" b="0" i="0" dirty="0">
                <a:effectLst/>
                <a:latin typeface="Times New Roman, serif"/>
              </a:rPr>
              <a:t>. </a:t>
            </a:r>
            <a:r>
              <a:rPr lang="ru-RU" sz="1800" b="0" i="0" dirty="0">
                <a:effectLst/>
                <a:latin typeface="Times New Roman, serif"/>
              </a:rPr>
              <a:t>Оказывается, в центре солнечной системы находится желтая звезда, Солнце, в ядрах которой непрерывно происходит термоядерные реакции.</a:t>
            </a:r>
          </a:p>
          <a:p>
            <a:endParaRPr lang="ru-RU" sz="1800" b="0" i="0" dirty="0">
              <a:effectLst/>
              <a:latin typeface="Times New Roman, serif"/>
            </a:endParaRPr>
          </a:p>
          <a:p>
            <a:r>
              <a:rPr lang="ru-RU" dirty="0">
                <a:latin typeface="Times New Roman, serif"/>
              </a:rPr>
              <a:t>    </a:t>
            </a:r>
            <a:r>
              <a:rPr lang="en-US" sz="1800" b="0" i="0" dirty="0" err="1">
                <a:effectLst/>
                <a:latin typeface="Times New Roman, serif"/>
              </a:rPr>
              <a:t>Силой</a:t>
            </a:r>
            <a:r>
              <a:rPr lang="en-US" sz="1800" b="0" i="0" dirty="0">
                <a:effectLst/>
                <a:latin typeface="Times New Roman, serif"/>
              </a:rPr>
              <a:t> </a:t>
            </a:r>
            <a:r>
              <a:rPr lang="en-US" sz="1800" b="0" i="0" dirty="0" err="1">
                <a:effectLst/>
                <a:latin typeface="Times New Roman, serif"/>
              </a:rPr>
              <a:t>своего</a:t>
            </a:r>
            <a:r>
              <a:rPr lang="en-US" sz="1800" b="0" i="0" dirty="0">
                <a:effectLst/>
                <a:latin typeface="Times New Roman, serif"/>
              </a:rPr>
              <a:t> </a:t>
            </a:r>
            <a:r>
              <a:rPr lang="en-US" sz="1800" b="0" i="0" dirty="0" err="1">
                <a:effectLst/>
                <a:latin typeface="Times New Roman, serif"/>
              </a:rPr>
              <a:t>тяготения</a:t>
            </a:r>
            <a:r>
              <a:rPr lang="en-US" sz="1800" b="0" i="0" dirty="0">
                <a:effectLst/>
                <a:latin typeface="Times New Roman, serif"/>
              </a:rPr>
              <a:t> </a:t>
            </a:r>
            <a:r>
              <a:rPr lang="en-US" sz="1800" b="0" i="0" dirty="0" err="1">
                <a:effectLst/>
                <a:latin typeface="Times New Roman, serif"/>
              </a:rPr>
              <a:t>Солнце</a:t>
            </a:r>
            <a:r>
              <a:rPr lang="en-US" sz="1800" b="0" i="0" dirty="0">
                <a:effectLst/>
                <a:latin typeface="Times New Roman, serif"/>
              </a:rPr>
              <a:t> </a:t>
            </a:r>
            <a:r>
              <a:rPr lang="en-US" sz="1800" b="0" i="0" dirty="0" err="1">
                <a:effectLst/>
                <a:latin typeface="Times New Roman, serif"/>
              </a:rPr>
              <a:t>удерживает</a:t>
            </a:r>
            <a:r>
              <a:rPr lang="en-US" sz="1800" b="0" i="0" dirty="0">
                <a:effectLst/>
                <a:latin typeface="Times New Roman, serif"/>
              </a:rPr>
              <a:t> </a:t>
            </a:r>
            <a:r>
              <a:rPr lang="en-US" sz="1800" b="0" i="0" dirty="0" err="1">
                <a:effectLst/>
                <a:latin typeface="Times New Roman, serif"/>
              </a:rPr>
              <a:t>вокруг</a:t>
            </a:r>
            <a:r>
              <a:rPr lang="en-US" sz="1800" b="0" i="0" dirty="0">
                <a:effectLst/>
                <a:latin typeface="Times New Roman, serif"/>
              </a:rPr>
              <a:t> </a:t>
            </a:r>
            <a:r>
              <a:rPr lang="en-US" sz="1800" b="0" i="0" dirty="0" err="1">
                <a:effectLst/>
                <a:latin typeface="Times New Roman, serif"/>
              </a:rPr>
              <a:t>себя</a:t>
            </a:r>
            <a:r>
              <a:rPr lang="en-US" sz="1800" b="0" i="0" dirty="0">
                <a:effectLst/>
                <a:latin typeface="Times New Roman, serif"/>
              </a:rPr>
              <a:t> 9 </a:t>
            </a:r>
            <a:r>
              <a:rPr lang="en-US" sz="1800" b="0" i="0" dirty="0" err="1">
                <a:effectLst/>
                <a:latin typeface="Times New Roman, serif"/>
              </a:rPr>
              <a:t>планет</a:t>
            </a:r>
            <a:r>
              <a:rPr lang="en-US" sz="1800" b="0" i="0" dirty="0">
                <a:effectLst/>
                <a:latin typeface="Times New Roman, serif"/>
              </a:rPr>
              <a:t>, </a:t>
            </a:r>
            <a:r>
              <a:rPr lang="en-US" sz="1800" b="0" i="0" dirty="0" err="1">
                <a:effectLst/>
                <a:latin typeface="Times New Roman, serif"/>
              </a:rPr>
              <a:t>несколько</a:t>
            </a:r>
            <a:r>
              <a:rPr lang="en-US" sz="1800" b="0" i="0" dirty="0">
                <a:effectLst/>
                <a:latin typeface="Times New Roman, serif"/>
              </a:rPr>
              <a:t> </a:t>
            </a:r>
            <a:r>
              <a:rPr lang="en-US" sz="1800" b="0" i="0" dirty="0" err="1">
                <a:effectLst/>
                <a:latin typeface="Times New Roman, serif"/>
              </a:rPr>
              <a:t>десятков</a:t>
            </a:r>
            <a:r>
              <a:rPr lang="en-US" sz="1800" b="0" i="0" dirty="0">
                <a:effectLst/>
                <a:latin typeface="Times New Roman, serif"/>
              </a:rPr>
              <a:t> </a:t>
            </a:r>
            <a:r>
              <a:rPr lang="en-US" sz="1800" b="0" i="0" dirty="0" err="1">
                <a:effectLst/>
                <a:latin typeface="Times New Roman, serif"/>
              </a:rPr>
              <a:t>спутников</a:t>
            </a:r>
            <a:r>
              <a:rPr lang="en-US" sz="1800" b="0" i="0" dirty="0">
                <a:effectLst/>
                <a:latin typeface="Times New Roman, serif"/>
              </a:rPr>
              <a:t>, </a:t>
            </a:r>
            <a:r>
              <a:rPr lang="en-US" sz="1800" b="0" i="0" dirty="0" err="1">
                <a:effectLst/>
                <a:latin typeface="Times New Roman, serif"/>
              </a:rPr>
              <a:t>тысячи</a:t>
            </a:r>
            <a:r>
              <a:rPr lang="en-US" sz="1800" b="0" i="0" dirty="0">
                <a:effectLst/>
                <a:latin typeface="Times New Roman, serif"/>
              </a:rPr>
              <a:t> </a:t>
            </a:r>
            <a:r>
              <a:rPr lang="en-US" sz="1800" b="0" i="0" dirty="0" err="1">
                <a:effectLst/>
                <a:latin typeface="Times New Roman, serif"/>
              </a:rPr>
              <a:t>астероидов</a:t>
            </a:r>
            <a:r>
              <a:rPr lang="en-US" sz="1800" b="0" i="0" dirty="0">
                <a:effectLst/>
                <a:latin typeface="Times New Roman, serif"/>
              </a:rPr>
              <a:t> и </a:t>
            </a:r>
            <a:r>
              <a:rPr lang="en-US" sz="1800" b="0" i="0" dirty="0" err="1">
                <a:effectLst/>
                <a:latin typeface="Times New Roman, serif"/>
              </a:rPr>
              <a:t>комет</a:t>
            </a:r>
            <a:r>
              <a:rPr lang="en-US" sz="1800" b="0" i="0" dirty="0">
                <a:effectLst/>
                <a:latin typeface="Times New Roman, serif"/>
              </a:rPr>
              <a:t>. </a:t>
            </a:r>
            <a:endParaRPr lang="en-US" dirty="0">
              <a:effectLst/>
            </a:endParaRPr>
          </a:p>
          <a:p>
            <a:endParaRPr lang="en-US" dirty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9995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71F25C21-544B-0002-9998-96182662189C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01345" y="1344612"/>
            <a:ext cx="3906982" cy="5000769"/>
          </a:xfrm>
        </p:spPr>
      </p:pic>
      <p:sp>
        <p:nvSpPr>
          <p:cNvPr id="7" name="Текст 6">
            <a:extLst>
              <a:ext uri="{FF2B5EF4-FFF2-40B4-BE49-F238E27FC236}">
                <a16:creationId xmlns:a16="http://schemas.microsoft.com/office/drawing/2014/main" xmlns="" id="{ACEBD56A-1A6C-63EB-A519-A5D83DF34C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5800" y="1343891"/>
            <a:ext cx="6164653" cy="3456709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, serif"/>
              </a:rPr>
              <a:t>     </a:t>
            </a:r>
            <a:r>
              <a:rPr lang="en-US" sz="2400" b="0" i="0" dirty="0" err="1">
                <a:effectLst/>
                <a:latin typeface="Times New Roman, serif"/>
              </a:rPr>
              <a:t>Самая</a:t>
            </a:r>
            <a:r>
              <a:rPr lang="en-US" sz="2400" b="0" i="0" dirty="0">
                <a:effectLst/>
                <a:latin typeface="Times New Roman, serif"/>
              </a:rPr>
              <a:t> </a:t>
            </a:r>
            <a:r>
              <a:rPr lang="en-US" sz="2400" b="0" i="0" dirty="0" err="1">
                <a:effectLst/>
                <a:latin typeface="Times New Roman, serif"/>
              </a:rPr>
              <a:t>приближенная</a:t>
            </a:r>
            <a:r>
              <a:rPr lang="en-US" sz="2400" b="0" i="0" dirty="0">
                <a:effectLst/>
                <a:latin typeface="Times New Roman, serif"/>
              </a:rPr>
              <a:t> к </a:t>
            </a:r>
            <a:r>
              <a:rPr lang="en-US" sz="2400" b="0" i="0" dirty="0" err="1">
                <a:effectLst/>
                <a:latin typeface="Times New Roman, serif"/>
              </a:rPr>
              <a:t>Солнцу</a:t>
            </a:r>
            <a:r>
              <a:rPr lang="en-US" sz="2400" b="0" i="0" dirty="0">
                <a:effectLst/>
                <a:latin typeface="Times New Roman, serif"/>
              </a:rPr>
              <a:t> </a:t>
            </a:r>
            <a:r>
              <a:rPr lang="en-US" sz="2400" b="0" i="0" dirty="0" err="1">
                <a:effectLst/>
                <a:latin typeface="Times New Roman, serif"/>
              </a:rPr>
              <a:t>планета</a:t>
            </a:r>
            <a:r>
              <a:rPr lang="ru-RU" sz="2400" b="0" i="0" dirty="0">
                <a:effectLst/>
                <a:latin typeface="Times New Roman, serif"/>
              </a:rPr>
              <a:t>:</a:t>
            </a:r>
          </a:p>
          <a:p>
            <a:endParaRPr lang="ru-RU" sz="2400" b="0" i="0" dirty="0">
              <a:effectLst/>
              <a:latin typeface="Times New Roman, serif"/>
            </a:endParaRPr>
          </a:p>
          <a:p>
            <a:pPr marL="342900" indent="-342900">
              <a:buAutoNum type="arabicPeriod"/>
            </a:pPr>
            <a:r>
              <a:rPr lang="ru-RU" sz="2400" b="0" i="0" dirty="0">
                <a:effectLst/>
                <a:latin typeface="Times New Roman, serif"/>
              </a:rPr>
              <a:t>Меркурий</a:t>
            </a:r>
          </a:p>
          <a:p>
            <a:pPr marL="342900" indent="-342900">
              <a:buAutoNum type="arabicPeriod"/>
            </a:pPr>
            <a:r>
              <a:rPr lang="ru-RU" sz="2400" b="0" i="0" dirty="0">
                <a:effectLst/>
                <a:latin typeface="Times New Roman, serif"/>
              </a:rPr>
              <a:t>Венера</a:t>
            </a:r>
            <a:endParaRPr lang="ru-RU" sz="2400" dirty="0">
              <a:latin typeface="Times New Roman, serif"/>
            </a:endParaRPr>
          </a:p>
          <a:p>
            <a:pPr marL="342900" indent="-342900">
              <a:buAutoNum type="arabicPeriod"/>
            </a:pPr>
            <a:r>
              <a:rPr lang="ru-RU" sz="2400" b="0" i="0" dirty="0">
                <a:effectLst/>
                <a:latin typeface="Times New Roman, serif"/>
              </a:rPr>
              <a:t> Земля </a:t>
            </a:r>
          </a:p>
          <a:p>
            <a:pPr marL="342900" indent="-342900">
              <a:buAutoNum type="arabicPeriod"/>
            </a:pPr>
            <a:r>
              <a:rPr lang="ru-RU" sz="2400" b="0" i="0" dirty="0">
                <a:effectLst/>
                <a:latin typeface="Times New Roman, serif"/>
              </a:rPr>
              <a:t> Марс.</a:t>
            </a:r>
            <a:r>
              <a:rPr lang="en-US" sz="2400" b="0" i="0" dirty="0">
                <a:effectLst/>
                <a:latin typeface="verdana, Open Sans, sans-serif"/>
              </a:rPr>
              <a:t> </a:t>
            </a:r>
            <a:endParaRPr lang="en-US" sz="2400" dirty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1976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7C9FBC6B-F7D4-1D73-7176-C161B12241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595745"/>
            <a:ext cx="6164653" cy="2321626"/>
          </a:xfrm>
        </p:spPr>
        <p:txBody>
          <a:bodyPr>
            <a:normAutofit fontScale="90000"/>
          </a:bodyPr>
          <a:lstStyle/>
          <a:p>
            <a:r>
              <a:rPr lang="ru-RU" sz="1800" b="0" i="0" dirty="0">
                <a:effectLst/>
                <a:latin typeface="Times New Roman, serif"/>
              </a:rPr>
              <a:t/>
            </a:r>
            <a:br>
              <a:rPr lang="ru-RU" sz="1800" b="0" i="0" dirty="0">
                <a:effectLst/>
                <a:latin typeface="Times New Roman, serif"/>
              </a:rPr>
            </a:br>
            <a:r>
              <a:rPr lang="ru-RU" sz="1800" b="0" i="0" dirty="0">
                <a:effectLst/>
                <a:latin typeface="Times New Roman, serif"/>
              </a:rPr>
              <a:t/>
            </a:r>
            <a:br>
              <a:rPr lang="ru-RU" sz="1800" b="0" i="0" dirty="0">
                <a:effectLst/>
                <a:latin typeface="Times New Roman, serif"/>
              </a:rPr>
            </a:br>
            <a:r>
              <a:rPr lang="ru-RU" sz="1800" b="0" i="0" dirty="0">
                <a:effectLst/>
                <a:latin typeface="Times New Roman, serif"/>
              </a:rPr>
              <a:t/>
            </a:r>
            <a:br>
              <a:rPr lang="ru-RU" sz="1800" b="0" i="0" dirty="0">
                <a:effectLst/>
                <a:latin typeface="Times New Roman, serif"/>
              </a:rPr>
            </a:br>
            <a:r>
              <a:rPr lang="ru-RU" sz="1800" b="0" i="0" dirty="0">
                <a:effectLst/>
                <a:latin typeface="Times New Roman, serif"/>
              </a:rPr>
              <a:t/>
            </a:r>
            <a:br>
              <a:rPr lang="ru-RU" sz="1800" b="0" i="0" dirty="0">
                <a:effectLst/>
                <a:latin typeface="Times New Roman, serif"/>
              </a:rPr>
            </a:br>
            <a:r>
              <a:rPr lang="ru-RU" sz="1800" b="0" i="0" dirty="0">
                <a:effectLst/>
                <a:latin typeface="Times New Roman, serif"/>
              </a:rPr>
              <a:t/>
            </a:r>
            <a:br>
              <a:rPr lang="ru-RU" sz="1800" b="0" i="0" dirty="0">
                <a:effectLst/>
                <a:latin typeface="Times New Roman, serif"/>
              </a:rPr>
            </a:br>
            <a:r>
              <a:rPr lang="ru-RU" sz="1800" b="0" i="0" dirty="0">
                <a:effectLst/>
                <a:latin typeface="Times New Roman, serif"/>
              </a:rPr>
              <a:t/>
            </a:r>
            <a:br>
              <a:rPr lang="ru-RU" sz="1800" b="0" i="0" dirty="0">
                <a:effectLst/>
                <a:latin typeface="Times New Roman, serif"/>
              </a:rPr>
            </a:br>
            <a:r>
              <a:rPr lang="ru-RU" sz="1800" b="0" i="0" dirty="0">
                <a:effectLst/>
                <a:latin typeface="Times New Roman, serif"/>
              </a:rPr>
              <a:t/>
            </a:r>
            <a:br>
              <a:rPr lang="ru-RU" sz="1800" b="0" i="0" dirty="0">
                <a:effectLst/>
                <a:latin typeface="Times New Roman, serif"/>
              </a:rPr>
            </a:br>
            <a:r>
              <a:rPr lang="ru-RU" sz="1800" b="0" i="0" dirty="0">
                <a:effectLst/>
                <a:latin typeface="Times New Roman, serif"/>
              </a:rPr>
              <a:t/>
            </a:r>
            <a:br>
              <a:rPr lang="ru-RU" sz="1800" b="0" i="0" dirty="0">
                <a:effectLst/>
                <a:latin typeface="Times New Roman, serif"/>
              </a:rPr>
            </a:br>
            <a:r>
              <a:rPr lang="ru-RU" sz="1800" b="0" i="0" dirty="0">
                <a:effectLst/>
                <a:latin typeface="Times New Roman, serif"/>
              </a:rPr>
              <a:t/>
            </a:r>
            <a:br>
              <a:rPr lang="ru-RU" sz="1800" b="0" i="0" dirty="0">
                <a:effectLst/>
                <a:latin typeface="Times New Roman, serif"/>
              </a:rPr>
            </a:br>
            <a:r>
              <a:rPr lang="en-US" sz="1800" b="0" i="0" dirty="0" err="1">
                <a:effectLst/>
                <a:latin typeface="Times New Roman, serif"/>
              </a:rPr>
              <a:t>Следом</a:t>
            </a:r>
            <a:r>
              <a:rPr lang="en-US" sz="1800" b="0" i="0" dirty="0">
                <a:effectLst/>
                <a:latin typeface="Times New Roman, serif"/>
              </a:rPr>
              <a:t> </a:t>
            </a:r>
            <a:r>
              <a:rPr lang="en-US" sz="1800" b="0" i="0" dirty="0" err="1">
                <a:effectLst/>
                <a:latin typeface="Times New Roman, serif"/>
              </a:rPr>
              <a:t>за</a:t>
            </a:r>
            <a:r>
              <a:rPr lang="en-US" sz="1800" b="0" i="0" dirty="0">
                <a:effectLst/>
                <a:latin typeface="Times New Roman, serif"/>
              </a:rPr>
              <a:t> </a:t>
            </a:r>
            <a:r>
              <a:rPr lang="en-US" sz="1800" b="1" i="0" dirty="0">
                <a:effectLst/>
                <a:latin typeface="Times New Roman, serif"/>
              </a:rPr>
              <a:t>4 </a:t>
            </a:r>
            <a:r>
              <a:rPr lang="en-US" sz="1800" b="1" i="0" dirty="0" err="1">
                <a:effectLst/>
                <a:latin typeface="Times New Roman, serif"/>
              </a:rPr>
              <a:t>планетами</a:t>
            </a:r>
            <a:r>
              <a:rPr lang="en-US" sz="1800" b="1" i="0" dirty="0">
                <a:effectLst/>
                <a:latin typeface="Times New Roman, serif"/>
              </a:rPr>
              <a:t> </a:t>
            </a:r>
            <a:r>
              <a:rPr lang="en-US" sz="1800" b="1" i="0" dirty="0" err="1">
                <a:effectLst/>
                <a:latin typeface="Times New Roman, serif"/>
              </a:rPr>
              <a:t>земного</a:t>
            </a:r>
            <a:r>
              <a:rPr lang="en-US" sz="1800" b="1" i="0" dirty="0">
                <a:effectLst/>
                <a:latin typeface="Times New Roman, serif"/>
              </a:rPr>
              <a:t> </a:t>
            </a:r>
            <a:r>
              <a:rPr lang="en-US" sz="1800" b="1" i="0" dirty="0" err="1">
                <a:effectLst/>
                <a:latin typeface="Times New Roman, serif"/>
              </a:rPr>
              <a:t>типа</a:t>
            </a:r>
            <a:r>
              <a:rPr lang="en-US" sz="1800" b="0" i="0" dirty="0">
                <a:effectLst/>
                <a:latin typeface="Times New Roman, serif"/>
              </a:rPr>
              <a:t> </a:t>
            </a:r>
            <a:r>
              <a:rPr lang="en-US" sz="1800" b="0" i="0" dirty="0" err="1">
                <a:effectLst/>
                <a:latin typeface="Times New Roman, serif"/>
              </a:rPr>
              <a:t>вокруг</a:t>
            </a:r>
            <a:r>
              <a:rPr lang="en-US" sz="1800" b="0" i="0" dirty="0">
                <a:effectLst/>
                <a:latin typeface="Times New Roman, serif"/>
              </a:rPr>
              <a:t> </a:t>
            </a:r>
            <a:r>
              <a:rPr lang="en-US" sz="1800" b="0" i="0" dirty="0" err="1">
                <a:effectLst/>
                <a:latin typeface="Times New Roman, serif"/>
              </a:rPr>
              <a:t>Солнца</a:t>
            </a:r>
            <a:r>
              <a:rPr lang="en-US" sz="1800" b="0" i="0" dirty="0">
                <a:effectLst/>
                <a:latin typeface="Times New Roman, serif"/>
              </a:rPr>
              <a:t> </a:t>
            </a:r>
            <a:r>
              <a:rPr lang="en-US" sz="1800" b="0" i="0" dirty="0" err="1">
                <a:effectLst/>
                <a:latin typeface="Times New Roman, serif"/>
              </a:rPr>
              <a:t>вращаютс</a:t>
            </a:r>
            <a:r>
              <a:rPr lang="ru-RU" sz="1800" b="0" i="0" dirty="0">
                <a:effectLst/>
                <a:latin typeface="Times New Roman, serif"/>
              </a:rPr>
              <a:t>я планеты гиганты. Они </a:t>
            </a:r>
            <a:r>
              <a:rPr lang="ru-RU" sz="1800" b="0" i="0" dirty="0" err="1">
                <a:effectLst/>
                <a:latin typeface="Times New Roman, serif"/>
              </a:rPr>
              <a:t>распологаются</a:t>
            </a:r>
            <a:r>
              <a:rPr lang="ru-RU" sz="1800" b="0" i="0" dirty="0">
                <a:effectLst/>
                <a:latin typeface="Times New Roman, serif"/>
              </a:rPr>
              <a:t> за </a:t>
            </a:r>
            <a:r>
              <a:rPr lang="ru-RU" sz="1800" dirty="0">
                <a:latin typeface="Times New Roman, serif"/>
              </a:rPr>
              <a:t>Г</a:t>
            </a:r>
            <a:r>
              <a:rPr lang="ru-RU" sz="1800" b="0" i="0" dirty="0">
                <a:effectLst/>
                <a:latin typeface="Times New Roman, serif"/>
              </a:rPr>
              <a:t>лавным поясом астероидов и поэтому их называют «Внешними» планетами :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ru-RU" dirty="0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DFE47F27-201E-07AC-F474-E0D8F8E1971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91671" y="900545"/>
            <a:ext cx="3280974" cy="4765964"/>
          </a:xfrm>
        </p:spPr>
      </p:pic>
      <p:sp>
        <p:nvSpPr>
          <p:cNvPr id="7" name="Текст 6">
            <a:extLst>
              <a:ext uri="{FF2B5EF4-FFF2-40B4-BE49-F238E27FC236}">
                <a16:creationId xmlns:a16="http://schemas.microsoft.com/office/drawing/2014/main" xmlns="" id="{D93243D9-6F63-4AE4-82E2-BA8D9E4184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5800" y="2685143"/>
            <a:ext cx="6164653" cy="3258457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ru-RU" sz="1800" b="0" i="0" dirty="0">
                <a:effectLst/>
                <a:latin typeface="Times New Roman, serif"/>
              </a:rPr>
              <a:t>Юпитер, самая большая планета Солнечной системы</a:t>
            </a:r>
          </a:p>
          <a:p>
            <a:pPr marL="342900" indent="-342900">
              <a:buFont typeface="Arial"/>
              <a:buAutoNum type="arabicPeriod"/>
            </a:pPr>
            <a:r>
              <a:rPr lang="ru-RU" sz="1800" b="0" i="0" dirty="0">
                <a:effectLst/>
                <a:latin typeface="Times New Roman, serif"/>
              </a:rPr>
              <a:t>Сатурн, опоясанный 3-мя яркими кольцами</a:t>
            </a:r>
            <a:endParaRPr lang="en-US" dirty="0">
              <a:effectLst/>
            </a:endParaRPr>
          </a:p>
          <a:p>
            <a:pPr marL="342900" indent="-342900">
              <a:buFont typeface="Arial"/>
              <a:buAutoNum type="arabicPeriod"/>
            </a:pPr>
            <a:r>
              <a:rPr lang="ru-RU" sz="1800" b="0" i="0" dirty="0">
                <a:effectLst/>
                <a:latin typeface="Times New Roman, serif"/>
              </a:rPr>
              <a:t>Уран</a:t>
            </a:r>
          </a:p>
          <a:p>
            <a:pPr marL="342900" indent="-342900">
              <a:buFont typeface="Arial"/>
              <a:buAutoNum type="arabicPeriod"/>
            </a:pPr>
            <a:r>
              <a:rPr lang="ru-RU" sz="1800" b="0" i="0" dirty="0">
                <a:effectLst/>
                <a:latin typeface="Times New Roman, serif"/>
              </a:rPr>
              <a:t> Нептун </a:t>
            </a:r>
          </a:p>
          <a:p>
            <a:pPr marL="342900" indent="-342900">
              <a:buFont typeface="Arial"/>
              <a:buAutoNum type="arabicPeriod"/>
            </a:pPr>
            <a:r>
              <a:rPr lang="ru-RU" sz="1800" b="0" i="0" dirty="0">
                <a:effectLst/>
                <a:latin typeface="Times New Roman, serif"/>
              </a:rPr>
              <a:t> Плутон и его 5 спутников самым большим из которых является Харон, являются самыми удаленными от Солнца телами.</a:t>
            </a:r>
            <a:endParaRPr lang="en-US" dirty="0">
              <a:effectLst/>
            </a:endParaRPr>
          </a:p>
          <a:p>
            <a:endParaRPr lang="en-US" dirty="0">
              <a:effectLst/>
            </a:endParaRPr>
          </a:p>
          <a:p>
            <a:pPr marL="342900" indent="-342900">
              <a:buFont typeface="Arial"/>
              <a:buAutoNum type="arabicPeriod"/>
            </a:pPr>
            <a:endParaRPr lang="en-US" dirty="0">
              <a:effectLst/>
            </a:endParaRPr>
          </a:p>
          <a:p>
            <a:endParaRPr lang="en-US" dirty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77898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52B93CC-4066-9312-796C-83BDD101B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51164"/>
            <a:ext cx="6164653" cy="1025236"/>
          </a:xfrm>
        </p:spPr>
        <p:txBody>
          <a:bodyPr/>
          <a:lstStyle/>
          <a:p>
            <a:r>
              <a:rPr lang="ru-RU" sz="1800" b="0" i="0" dirty="0">
                <a:effectLst/>
                <a:latin typeface="Helvetica Neue, Arial, Liberation Sans, FreeSans, sans-serif"/>
              </a:rPr>
              <a:t>Астрономы </a:t>
            </a:r>
            <a:r>
              <a:rPr lang="ru-RU" b="0" i="0" dirty="0">
                <a:effectLst/>
              </a:rPr>
              <a:t/>
            </a:r>
            <a:br>
              <a:rPr lang="ru-RU" b="0" i="0" dirty="0">
                <a:effectLst/>
              </a:rPr>
            </a:b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3006AA29-876A-838F-FA77-7C4586A70F8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D1FC3FEB-1D35-A341-32C1-7CDA1A53A0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5800" y="1856509"/>
            <a:ext cx="6164653" cy="2944091"/>
          </a:xfrm>
        </p:spPr>
        <p:txBody>
          <a:bodyPr>
            <a:normAutofit/>
          </a:bodyPr>
          <a:lstStyle/>
          <a:p>
            <a:r>
              <a:rPr lang="ru-RU" sz="1800" b="0" i="0" dirty="0">
                <a:effectLst/>
                <a:latin typeface="Helvetica Neue, Arial, Liberation Sans, FreeSans, sans-serif"/>
              </a:rPr>
              <a:t>Астрономы — это ученые, которые наблюдают за звездами и изучают их. Еще в древности астрономы не имея специальных приборов изучали звезды. Им приходилось просто наблюдать за небом.</a:t>
            </a:r>
            <a:r>
              <a:rPr lang="ru-RU" sz="1800" b="0" i="0" dirty="0">
                <a:effectLst/>
                <a:latin typeface="verdana, Open Sans, sans-serif"/>
              </a:rPr>
              <a:t> </a:t>
            </a:r>
            <a:endParaRPr lang="en-US" sz="1800" b="0" i="0" dirty="0">
              <a:effectLst/>
              <a:latin typeface="verdana, Open Sans, sans-serif"/>
            </a:endParaRPr>
          </a:p>
          <a:p>
            <a:r>
              <a:rPr lang="en-US" sz="1800" b="0" i="0" dirty="0">
                <a:effectLst/>
                <a:latin typeface="Helvetica Neue, Arial, Liberation Sans, FreeSans, sans-serif"/>
              </a:rPr>
              <a:t>В </a:t>
            </a:r>
            <a:r>
              <a:rPr lang="en-US" sz="1800" b="0" i="0" dirty="0" err="1">
                <a:effectLst/>
                <a:latin typeface="Helvetica Neue, Arial, Liberation Sans, FreeSans, sans-serif"/>
              </a:rPr>
              <a:t>средние</a:t>
            </a:r>
            <a:r>
              <a:rPr lang="en-US" sz="1800" b="0" i="0" dirty="0">
                <a:effectLst/>
                <a:latin typeface="Helvetica Neue, Arial, Liberation Sans, FreeSans, sans-serif"/>
              </a:rPr>
              <a:t> </a:t>
            </a:r>
            <a:r>
              <a:rPr lang="en-US" sz="1800" b="0" i="0" dirty="0" err="1">
                <a:effectLst/>
                <a:latin typeface="Helvetica Neue, Arial, Liberation Sans, FreeSans, sans-serif"/>
              </a:rPr>
              <a:t>века</a:t>
            </a:r>
            <a:r>
              <a:rPr lang="en-US" sz="1800" b="0" i="0" dirty="0">
                <a:effectLst/>
                <a:latin typeface="Helvetica Neue, Arial, Liberation Sans, FreeSans, sans-serif"/>
              </a:rPr>
              <a:t> </a:t>
            </a:r>
            <a:r>
              <a:rPr lang="en-US" sz="1800" b="0" i="0" dirty="0" err="1">
                <a:effectLst/>
                <a:latin typeface="Helvetica Neue, Arial, Liberation Sans, FreeSans, sans-serif"/>
              </a:rPr>
              <a:t>изобрели</a:t>
            </a:r>
            <a:r>
              <a:rPr lang="en-US" sz="1800" b="0" i="0" dirty="0">
                <a:effectLst/>
                <a:latin typeface="Helvetica Neue, Arial, Liberation Sans, FreeSans, sans-serif"/>
              </a:rPr>
              <a:t> </a:t>
            </a:r>
            <a:r>
              <a:rPr lang="en-US" sz="1800" b="0" i="0" dirty="0" err="1">
                <a:effectLst/>
                <a:latin typeface="Helvetica Neue, Arial, Liberation Sans, FreeSans, sans-serif"/>
              </a:rPr>
              <a:t>подзорную</a:t>
            </a:r>
            <a:r>
              <a:rPr lang="en-US" sz="1800" b="0" i="0" dirty="0">
                <a:effectLst/>
                <a:latin typeface="Helvetica Neue, Arial, Liberation Sans, FreeSans, sans-serif"/>
              </a:rPr>
              <a:t> </a:t>
            </a:r>
            <a:r>
              <a:rPr lang="en-US" sz="1800" b="0" i="0" dirty="0" err="1">
                <a:effectLst/>
                <a:latin typeface="Helvetica Neue, Arial, Liberation Sans, FreeSans, sans-serif"/>
              </a:rPr>
              <a:t>трубу</a:t>
            </a:r>
            <a:r>
              <a:rPr lang="en-US" sz="1800" b="0" i="0" dirty="0">
                <a:effectLst/>
                <a:latin typeface="Helvetica Neue, Arial, Liberation Sans, FreeSans, sans-serif"/>
              </a:rPr>
              <a:t>, а </a:t>
            </a:r>
            <a:r>
              <a:rPr lang="en-US" sz="1800" b="0" i="0" dirty="0" err="1">
                <a:effectLst/>
                <a:latin typeface="Helvetica Neue, Arial, Liberation Sans, FreeSans, sans-serif"/>
              </a:rPr>
              <a:t>затем</a:t>
            </a:r>
            <a:r>
              <a:rPr lang="en-US" sz="1800" b="0" i="0" dirty="0">
                <a:effectLst/>
                <a:latin typeface="Helvetica Neue, Arial, Liberation Sans, FreeSans, sans-serif"/>
              </a:rPr>
              <a:t> </a:t>
            </a:r>
            <a:r>
              <a:rPr lang="en-US" sz="1800" b="0" i="0" dirty="0" err="1">
                <a:effectLst/>
                <a:latin typeface="Helvetica Neue, Arial, Liberation Sans, FreeSans, sans-serif"/>
              </a:rPr>
              <a:t>телескоп</a:t>
            </a:r>
            <a:r>
              <a:rPr lang="en-US" sz="1800" b="0" i="0" dirty="0">
                <a:effectLst/>
                <a:latin typeface="Helvetica Neue, Arial, Liberation Sans, FreeSans, sans-serif"/>
              </a:rPr>
              <a:t>. В </a:t>
            </a:r>
            <a:r>
              <a:rPr lang="en-US" sz="1800" b="0" i="0" dirty="0" err="1">
                <a:effectLst/>
                <a:latin typeface="Helvetica Neue, Arial, Liberation Sans, FreeSans, sans-serif"/>
              </a:rPr>
              <a:t>наше</a:t>
            </a:r>
            <a:r>
              <a:rPr lang="en-US" sz="1800" b="0" i="0" dirty="0">
                <a:effectLst/>
                <a:latin typeface="Helvetica Neue, Arial, Liberation Sans, FreeSans, sans-serif"/>
              </a:rPr>
              <a:t> </a:t>
            </a:r>
            <a:r>
              <a:rPr lang="en-US" sz="1800" b="0" i="0" dirty="0" err="1">
                <a:effectLst/>
                <a:latin typeface="Helvetica Neue, Arial, Liberation Sans, FreeSans, sans-serif"/>
              </a:rPr>
              <a:t>современное</a:t>
            </a:r>
            <a:r>
              <a:rPr lang="en-US" sz="1800" b="0" i="0" dirty="0">
                <a:effectLst/>
                <a:latin typeface="Helvetica Neue, Arial, Liberation Sans, FreeSans, sans-serif"/>
              </a:rPr>
              <a:t> </a:t>
            </a:r>
            <a:r>
              <a:rPr lang="en-US" sz="1800" b="0" i="0" dirty="0" err="1">
                <a:effectLst/>
                <a:latin typeface="Helvetica Neue, Arial, Liberation Sans, FreeSans, sans-serif"/>
              </a:rPr>
              <a:t>время</a:t>
            </a:r>
            <a:r>
              <a:rPr lang="en-US" sz="1800" b="0" i="0" dirty="0">
                <a:effectLst/>
                <a:latin typeface="Helvetica Neue, Arial, Liberation Sans, FreeSans, sans-serif"/>
              </a:rPr>
              <a:t> в </a:t>
            </a:r>
            <a:r>
              <a:rPr lang="en-US" sz="1800" b="0" i="0" dirty="0" err="1">
                <a:effectLst/>
                <a:latin typeface="Helvetica Neue, Arial, Liberation Sans, FreeSans, sans-serif"/>
              </a:rPr>
              <a:t>космос</a:t>
            </a:r>
            <a:r>
              <a:rPr lang="en-US" sz="1800" b="0" i="0" dirty="0">
                <a:effectLst/>
                <a:latin typeface="Helvetica Neue, Arial, Liberation Sans, FreeSans, sans-serif"/>
              </a:rPr>
              <a:t> </a:t>
            </a:r>
            <a:r>
              <a:rPr lang="en-US" sz="1800" b="0" i="0" dirty="0" err="1">
                <a:effectLst/>
                <a:latin typeface="Helvetica Neue, Arial, Liberation Sans, FreeSans, sans-serif"/>
              </a:rPr>
              <a:t>запускаются</a:t>
            </a:r>
            <a:r>
              <a:rPr lang="en-US" sz="1800" b="0" i="0" dirty="0">
                <a:effectLst/>
                <a:latin typeface="Helvetica Neue, Arial, Liberation Sans, FreeSans, sans-serif"/>
              </a:rPr>
              <a:t> </a:t>
            </a:r>
            <a:r>
              <a:rPr lang="en-US" sz="1800" b="0" i="0" dirty="0" err="1">
                <a:effectLst/>
                <a:latin typeface="Helvetica Neue, Arial, Liberation Sans, FreeSans, sans-serif"/>
              </a:rPr>
              <a:t>космические</a:t>
            </a:r>
            <a:r>
              <a:rPr lang="en-US" sz="1800" b="0" i="0" dirty="0">
                <a:effectLst/>
                <a:latin typeface="Helvetica Neue, Arial, Liberation Sans, FreeSans, sans-serif"/>
              </a:rPr>
              <a:t> </a:t>
            </a:r>
            <a:r>
              <a:rPr lang="en-US" sz="1800" b="0" i="0" dirty="0" err="1">
                <a:effectLst/>
                <a:latin typeface="Helvetica Neue, Arial, Liberation Sans, FreeSans, sans-serif"/>
              </a:rPr>
              <a:t>станции</a:t>
            </a:r>
            <a:r>
              <a:rPr lang="en-US" sz="1800" b="0" i="0" dirty="0">
                <a:effectLst/>
                <a:latin typeface="Helvetica Neue, Arial, Liberation Sans, FreeSans, sans-serif"/>
              </a:rPr>
              <a:t> и </a:t>
            </a:r>
            <a:r>
              <a:rPr lang="en-US" sz="1800" b="0" i="0" dirty="0" err="1">
                <a:effectLst/>
                <a:latin typeface="Helvetica Neue, Arial, Liberation Sans, FreeSans, sans-serif"/>
              </a:rPr>
              <a:t>искусственные</a:t>
            </a:r>
            <a:r>
              <a:rPr lang="en-US" sz="1800" b="0" i="0" dirty="0">
                <a:effectLst/>
                <a:latin typeface="Helvetica Neue, Arial, Liberation Sans, FreeSans, sans-serif"/>
              </a:rPr>
              <a:t> </a:t>
            </a:r>
            <a:r>
              <a:rPr lang="en-US" sz="1800" b="0" i="0" dirty="0" err="1">
                <a:effectLst/>
                <a:latin typeface="Helvetica Neue, Arial, Liberation Sans, FreeSans, sans-serif"/>
              </a:rPr>
              <a:t>спутники</a:t>
            </a:r>
            <a:r>
              <a:rPr lang="en-US" sz="1800" b="0" i="0" dirty="0">
                <a:effectLst/>
                <a:latin typeface="Helvetica Neue, Arial, Liberation Sans, FreeSans, sans-serif"/>
              </a:rPr>
              <a:t>, </a:t>
            </a:r>
            <a:r>
              <a:rPr lang="en-US" sz="1800" b="0" i="0" dirty="0" err="1">
                <a:effectLst/>
                <a:latin typeface="Helvetica Neue, Arial, Liberation Sans, FreeSans, sans-serif"/>
              </a:rPr>
              <a:t>которые</a:t>
            </a:r>
            <a:r>
              <a:rPr lang="en-US" sz="1800" b="0" i="0" dirty="0">
                <a:effectLst/>
                <a:latin typeface="Helvetica Neue, Arial, Liberation Sans, FreeSans, sans-serif"/>
              </a:rPr>
              <a:t> </a:t>
            </a:r>
            <a:r>
              <a:rPr lang="en-US" sz="1800" b="0" i="0" dirty="0" err="1">
                <a:effectLst/>
                <a:latin typeface="Helvetica Neue, Arial, Liberation Sans, FreeSans, sans-serif"/>
              </a:rPr>
              <a:t>исследуют</a:t>
            </a:r>
            <a:r>
              <a:rPr lang="en-US" sz="1800" b="0" i="0" dirty="0">
                <a:effectLst/>
                <a:latin typeface="Helvetica Neue, Arial, Liberation Sans, FreeSans, sans-serif"/>
              </a:rPr>
              <a:t> </a:t>
            </a:r>
            <a:r>
              <a:rPr lang="en-US" sz="1800" b="0" i="0" dirty="0" err="1">
                <a:effectLst/>
                <a:latin typeface="Helvetica Neue, Arial, Liberation Sans, FreeSans, sans-serif"/>
              </a:rPr>
              <a:t>иные</a:t>
            </a:r>
            <a:r>
              <a:rPr lang="en-US" sz="1800" b="0" i="0" dirty="0">
                <a:effectLst/>
                <a:latin typeface="Helvetica Neue, Arial, Liberation Sans, FreeSans, sans-serif"/>
              </a:rPr>
              <a:t> </a:t>
            </a:r>
            <a:r>
              <a:rPr lang="en-US" sz="1800" b="0" i="0" dirty="0" err="1">
                <a:effectLst/>
                <a:latin typeface="Helvetica Neue, Arial, Liberation Sans, FreeSans, sans-serif"/>
              </a:rPr>
              <a:t>планеты</a:t>
            </a:r>
            <a:r>
              <a:rPr lang="en-US" sz="1800" b="0" i="0" dirty="0">
                <a:effectLst/>
                <a:latin typeface="Helvetica Neue, Arial, Liberation Sans, FreeSans, sans-serif"/>
              </a:rPr>
              <a:t>.</a:t>
            </a:r>
            <a:r>
              <a:rPr lang="en-US" b="0" i="0" dirty="0">
                <a:effectLst/>
                <a:latin typeface="verdana, Open Sans, sans-serif"/>
              </a:rPr>
              <a:t> </a:t>
            </a:r>
            <a:endParaRPr lang="en-US" b="0" i="0" dirty="0">
              <a:effectLst/>
            </a:endParaRPr>
          </a:p>
          <a:p>
            <a:endParaRPr lang="ru-RU" b="0" i="0" dirty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33240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EE02A6E-1CE5-9001-65D8-B091D3768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914400"/>
            <a:ext cx="6164653" cy="1191491"/>
          </a:xfrm>
        </p:spPr>
        <p:txBody>
          <a:bodyPr/>
          <a:lstStyle/>
          <a:p>
            <a:r>
              <a:rPr lang="ru-RU" dirty="0"/>
              <a:t>Первая ракета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E79BFF6C-5D95-DF29-BA83-7C2D24F16DF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C78FDB96-0FF4-1CED-D5DD-E3E0BFCD55BC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1800" b="0" i="0" dirty="0">
                <a:effectLst/>
                <a:latin typeface="verdana, Open Sans, sans-serif"/>
              </a:rPr>
              <a:t>Первую ракету, способную вывести объект за пределы земного притяжения, спроектировал</a:t>
            </a:r>
            <a:endParaRPr lang="en-US" dirty="0">
              <a:effectLst/>
            </a:endParaRPr>
          </a:p>
          <a:p>
            <a:r>
              <a:rPr lang="ru-RU" sz="1800" b="0" i="0" dirty="0">
                <a:effectLst/>
                <a:latin typeface="verdana, Open Sans, sans-serif"/>
              </a:rPr>
              <a:t>Константин Эдуардович Циолковский</a:t>
            </a:r>
          </a:p>
          <a:p>
            <a:r>
              <a:rPr lang="ru-RU" sz="1800" b="0" i="0" dirty="0">
                <a:effectLst/>
                <a:latin typeface="verdana, Open Sans, sans-serif"/>
              </a:rPr>
              <a:t> в 1903 году</a:t>
            </a:r>
            <a:endParaRPr lang="en-US" dirty="0">
              <a:effectLst/>
            </a:endParaRPr>
          </a:p>
          <a:p>
            <a:endParaRPr lang="en-US" dirty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99853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A462A8C-3493-BD36-0D4E-F9CAD5CFE8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38629"/>
            <a:ext cx="6164653" cy="986971"/>
          </a:xfrm>
        </p:spPr>
        <p:txBody>
          <a:bodyPr/>
          <a:lstStyle/>
          <a:p>
            <a:r>
              <a:rPr lang="en-US" sz="1800" b="0" i="0" dirty="0" err="1">
                <a:effectLst/>
                <a:latin typeface="verdana, Open Sans, sans-serif"/>
              </a:rPr>
              <a:t>История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покорения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космоса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A6D36850-B008-F851-E34F-D258757DFFBE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36253" y="914400"/>
            <a:ext cx="3784890" cy="5471886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699164D-827A-6BCA-E05F-7BB5FDE3B5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5800" y="1625599"/>
            <a:ext cx="6164653" cy="4593772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latin typeface="verdana, Open Sans, sans-serif"/>
              </a:rPr>
              <a:t>    С</a:t>
            </a:r>
            <a:r>
              <a:rPr lang="en-US" sz="1800" b="0" i="0" dirty="0" err="1">
                <a:effectLst/>
                <a:latin typeface="verdana, Open Sans, sans-serif"/>
              </a:rPr>
              <a:t>амый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яркий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пример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торжества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человеческого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разума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над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непокорной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материей</a:t>
            </a:r>
            <a:r>
              <a:rPr lang="en-US" sz="1800" b="0" i="0" dirty="0">
                <a:effectLst/>
                <a:latin typeface="verdana, Open Sans, sans-serif"/>
              </a:rPr>
              <a:t> в </a:t>
            </a:r>
            <a:r>
              <a:rPr lang="en-US" sz="1800" b="0" i="0" dirty="0" err="1">
                <a:effectLst/>
                <a:latin typeface="verdana, Open Sans, sans-serif"/>
              </a:rPr>
              <a:t>кратчайший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срок</a:t>
            </a:r>
            <a:r>
              <a:rPr lang="en-US" sz="1800" b="0" i="0" dirty="0">
                <a:effectLst/>
                <a:latin typeface="verdana, Open Sans, sans-serif"/>
              </a:rPr>
              <a:t>. С </a:t>
            </a:r>
            <a:r>
              <a:rPr lang="en-US" sz="1800" b="0" i="0" dirty="0" err="1">
                <a:effectLst/>
                <a:latin typeface="verdana, Open Sans, sans-serif"/>
              </a:rPr>
              <a:t>того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момента</a:t>
            </a:r>
            <a:r>
              <a:rPr lang="en-US" sz="1800" b="0" i="0" dirty="0">
                <a:effectLst/>
                <a:latin typeface="verdana, Open Sans, sans-serif"/>
              </a:rPr>
              <a:t>, </a:t>
            </a:r>
            <a:r>
              <a:rPr lang="en-US" sz="1800" b="0" i="0" dirty="0" err="1">
                <a:effectLst/>
                <a:latin typeface="verdana, Open Sans, sans-serif"/>
              </a:rPr>
              <a:t>как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созданный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руками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человека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объект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впервые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преодолел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земное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притяжение</a:t>
            </a:r>
            <a:r>
              <a:rPr lang="en-US" sz="1800" b="0" i="0" dirty="0">
                <a:effectLst/>
                <a:latin typeface="verdana, Open Sans, sans-serif"/>
              </a:rPr>
              <a:t> и </a:t>
            </a:r>
            <a:r>
              <a:rPr lang="en-US" sz="1800" b="0" i="0" dirty="0" err="1">
                <a:effectLst/>
                <a:latin typeface="verdana, Open Sans, sans-serif"/>
              </a:rPr>
              <a:t>развил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достаточную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скорость</a:t>
            </a:r>
            <a:r>
              <a:rPr lang="en-US" sz="1800" b="0" i="0" dirty="0">
                <a:effectLst/>
                <a:latin typeface="verdana, Open Sans, sans-serif"/>
              </a:rPr>
              <a:t>, </a:t>
            </a:r>
            <a:r>
              <a:rPr lang="en-US" sz="1800" b="0" i="0" dirty="0" err="1">
                <a:effectLst/>
                <a:latin typeface="verdana, Open Sans, sans-serif"/>
              </a:rPr>
              <a:t>чтобы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выйти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на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орбиту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Земли</a:t>
            </a:r>
            <a:r>
              <a:rPr lang="en-US" sz="1800" b="0" i="0" dirty="0">
                <a:effectLst/>
                <a:latin typeface="verdana, Open Sans, sans-serif"/>
              </a:rPr>
              <a:t>, </a:t>
            </a:r>
            <a:r>
              <a:rPr lang="en-US" sz="1800" b="0" i="0" dirty="0" err="1">
                <a:effectLst/>
                <a:latin typeface="verdana, Open Sans, sans-serif"/>
              </a:rPr>
              <a:t>прошло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всего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лишь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чуть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более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пятидесяти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лет</a:t>
            </a:r>
            <a:r>
              <a:rPr lang="en-US" sz="1800" b="0" i="0" dirty="0">
                <a:effectLst/>
                <a:latin typeface="verdana, Open Sans, sans-serif"/>
              </a:rPr>
              <a:t> — </a:t>
            </a:r>
            <a:r>
              <a:rPr lang="en-US" sz="1800" b="0" i="0" dirty="0" err="1">
                <a:effectLst/>
                <a:latin typeface="verdana, Open Sans, sans-serif"/>
              </a:rPr>
              <a:t>ничто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по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меркам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истории</a:t>
            </a:r>
            <a:r>
              <a:rPr lang="en-US" sz="1800" b="0" i="0" dirty="0">
                <a:effectLst/>
                <a:latin typeface="verdana, Open Sans, sans-serif"/>
              </a:rPr>
              <a:t>!</a:t>
            </a:r>
            <a:endParaRPr lang="ru-RU" sz="1800" b="0" i="0" dirty="0">
              <a:effectLst/>
              <a:latin typeface="verdana, Open Sans, sans-serif"/>
            </a:endParaRPr>
          </a:p>
          <a:p>
            <a:r>
              <a:rPr lang="ru-RU" sz="1800" b="0" i="0" dirty="0">
                <a:effectLst/>
                <a:latin typeface="verdana, Open Sans, sans-serif"/>
              </a:rPr>
              <a:t>     А ещё за прошедшие полвека человек успел походить по Луне и сфотографировать её тёмную сторону, осчастливил искусственными спутниками Марс, Юпитер, Сатурн и Меркурий, «узнал в лицо» отдалённые туманности с помощью телескопа «Хаббл» и всерьёз задумывается о колонизации Марса.</a:t>
            </a:r>
            <a:r>
              <a:rPr lang="ru-RU" sz="1800" b="0" i="0" dirty="0">
                <a:effectLst/>
                <a:latin typeface="Times New Roman, serif"/>
              </a:rPr>
              <a:t> </a:t>
            </a:r>
            <a:endParaRPr lang="en-US" dirty="0">
              <a:effectLst/>
            </a:endParaRPr>
          </a:p>
          <a:p>
            <a:endParaRPr lang="en-US" dirty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79092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ная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323</TotalTime>
  <Words>563</Words>
  <Application>Microsoft Office PowerPoint</Application>
  <PresentationFormat>Широкоэкранный</PresentationFormat>
  <Paragraphs>42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Helvetica Neue, Arial, Liberation Sans, FreeSans, sans-serif</vt:lpstr>
      <vt:lpstr>Times New Roman, serif</vt:lpstr>
      <vt:lpstr>verdana, Open Sans, sans-serif</vt:lpstr>
      <vt:lpstr>Небесная</vt:lpstr>
      <vt:lpstr>Космическое пространство</vt:lpstr>
      <vt:lpstr>Галактика</vt:lpstr>
      <vt:lpstr>         Что больше,  Вселенная или Галактика ? </vt:lpstr>
      <vt:lpstr>Солнечная система </vt:lpstr>
      <vt:lpstr>Презентация PowerPoint</vt:lpstr>
      <vt:lpstr>         Следом за 4 планетами земного типа вокруг Солнца вращаются планеты гиганты. Они распологаются за Главным поясом астероидов и поэтому их называют «Внешними» планетами :  </vt:lpstr>
      <vt:lpstr>Астрономы  </vt:lpstr>
      <vt:lpstr>Первая ракета</vt:lpstr>
      <vt:lpstr>История покорения космоса </vt:lpstr>
      <vt:lpstr>12 апреля 1961 года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Космическое пространство</dc:title>
  <dc:creator>бернара</dc:creator>
  <cp:lastModifiedBy>Зумрат Абд. Хасанова</cp:lastModifiedBy>
  <cp:revision>7</cp:revision>
  <dcterms:created xsi:type="dcterms:W3CDTF">2023-04-23T14:58:23Z</dcterms:created>
  <dcterms:modified xsi:type="dcterms:W3CDTF">2023-04-27T06:00:31Z</dcterms:modified>
</cp:coreProperties>
</file>