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0234E6-A114-B200-0E1A-7AB9939E80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Космическое пространство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8669A1F-E13D-985A-BBFB-CF69AE55FF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И в </a:t>
            </a:r>
            <a:r>
              <a:rPr lang="ru-RU" dirty="0" smtClean="0"/>
              <a:t>нем </a:t>
            </a:r>
            <a:r>
              <a:rPr lang="ru-RU" dirty="0"/>
              <a:t>роль человечества :</a:t>
            </a:r>
          </a:p>
          <a:p>
            <a:r>
              <a:rPr lang="ru-RU" sz="1800" b="0" i="0" dirty="0">
                <a:effectLst/>
                <a:latin typeface="verdana, Open Sans, sans-serif"/>
              </a:rPr>
              <a:t>Этапы запуска космического аппарата</a:t>
            </a:r>
            <a:endParaRPr lang="ru-RU" b="0" i="0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058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5B6EBCB8-7597-BB32-7BCC-90709582A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92728"/>
            <a:ext cx="6164653" cy="955964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Венера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DAE4BB5-BDFA-A1F7-D6F2-5A5E5761DDF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6253" y="914400"/>
            <a:ext cx="3824474" cy="4572000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96A58062-44DF-1D8C-0485-48C4F0D6B3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1551709"/>
            <a:ext cx="6164653" cy="4391891"/>
          </a:xfrm>
        </p:spPr>
        <p:txBody>
          <a:bodyPr>
            <a:normAutofit lnSpcReduction="10000"/>
          </a:bodyPr>
          <a:lstStyle/>
          <a:p>
            <a:pPr rtl="0">
              <a:lnSpc>
                <a:spcPct val="150000"/>
              </a:lnSpc>
            </a:pPr>
            <a:r>
              <a:rPr lang="ru-RU" sz="1800" b="0" i="0" dirty="0">
                <a:effectLst/>
                <a:latin typeface="verdana, Open Sans, sans-serif"/>
              </a:rPr>
              <a:t>   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Ещё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одна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советская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программа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но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уже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по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изучению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Венеры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снова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множество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важнейших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достижений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открытий</a:t>
            </a:r>
            <a:r>
              <a:rPr lang="en-US" sz="1800" b="0" i="0" dirty="0">
                <a:effectLst/>
                <a:latin typeface="verdana, Open Sans, sans-serif"/>
              </a:rPr>
              <a:t>.</a:t>
            </a:r>
            <a:r>
              <a:rPr lang="ru-RU" sz="1800" b="0" i="0" dirty="0">
                <a:effectLst/>
              </a:rPr>
              <a:t>Советские аппараты выяснили, что у ближайшей соседки невероятно высокое давление и она никакой не близнец Земли. В 1970 году «Венера-7 совершила первую в истории мягкую посадку, а пять лет спустя «Венера-9» передала первые фотографии с поверхности.</a:t>
            </a:r>
            <a:endParaRPr lang="ru-RU" dirty="0">
              <a:effectLst/>
            </a:endParaRPr>
          </a:p>
          <a:p>
            <a:pPr rtl="0">
              <a:lnSpc>
                <a:spcPct val="150000"/>
              </a:lnSpc>
            </a:pPr>
            <a:r>
              <a:rPr lang="en-US" sz="1800" b="0" i="0" dirty="0" err="1">
                <a:effectLst/>
              </a:rPr>
              <a:t>Неофициально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Венеру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считали</a:t>
            </a:r>
            <a:r>
              <a:rPr lang="en-US" sz="1800" b="0" i="0" dirty="0">
                <a:effectLst/>
              </a:rPr>
              <a:t> «</a:t>
            </a:r>
            <a:r>
              <a:rPr lang="en-US" sz="1800" b="0" i="0" dirty="0" err="1">
                <a:effectLst/>
              </a:rPr>
              <a:t>советской</a:t>
            </a:r>
            <a:r>
              <a:rPr lang="en-US" sz="1800" b="0" i="0" dirty="0">
                <a:effectLst/>
              </a:rPr>
              <a:t>» </a:t>
            </a:r>
            <a:r>
              <a:rPr lang="en-US" sz="1800" b="0" i="0" dirty="0" err="1">
                <a:effectLst/>
              </a:rPr>
              <a:t>планетой</a:t>
            </a:r>
            <a:r>
              <a:rPr lang="en-US" sz="1800" b="0" i="0" dirty="0">
                <a:effectLst/>
              </a:rPr>
              <a:t>, </a:t>
            </a:r>
            <a:r>
              <a:rPr lang="en-US" sz="1800" b="0" i="0" dirty="0" err="1">
                <a:effectLst/>
              </a:rPr>
              <a:t>так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как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Союз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прикладывал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огромные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усилия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для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её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изучения</a:t>
            </a:r>
            <a:r>
              <a:rPr lang="en-US" sz="1800" b="0" i="0" dirty="0">
                <a:effectLst/>
              </a:rPr>
              <a:t>, </a:t>
            </a:r>
            <a:r>
              <a:rPr lang="en-US" sz="1800" b="0" i="0" dirty="0" err="1">
                <a:effectLst/>
              </a:rPr>
              <a:t>оставив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Марс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конкурентам</a:t>
            </a:r>
            <a:r>
              <a:rPr lang="en-US" sz="1800" b="0" i="0" dirty="0">
                <a:effectLst/>
                <a:latin typeface="verdana, Open Sans, sans-serif"/>
              </a:rPr>
              <a:t>.</a:t>
            </a:r>
            <a:endParaRPr lang="en-US" b="0" i="0" dirty="0">
              <a:effectLst/>
            </a:endParaRPr>
          </a:p>
          <a:p>
            <a:pPr rtl="0">
              <a:lnSpc>
                <a:spcPct val="150000"/>
              </a:lnSpc>
            </a:pPr>
            <a:endParaRPr lang="ru-RU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194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195A1C0C-3CD4-3A88-EE94-0E9E085FE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89710"/>
            <a:ext cx="6164653" cy="969818"/>
          </a:xfrm>
        </p:spPr>
        <p:txBody>
          <a:bodyPr/>
          <a:lstStyle/>
          <a:p>
            <a:r>
              <a:rPr lang="en-US" b="0" i="0" dirty="0">
                <a:effectLst/>
                <a:latin typeface="verdana, Open Sans, sans-serif"/>
              </a:rPr>
              <a:t>«</a:t>
            </a:r>
            <a:r>
              <a:rPr lang="en-US" b="0" i="0" dirty="0" err="1">
                <a:effectLst/>
                <a:latin typeface="verdana, Open Sans, sans-serif"/>
              </a:rPr>
              <a:t>Викинг</a:t>
            </a:r>
            <a:r>
              <a:rPr lang="en-US" b="0" i="0" dirty="0">
                <a:effectLst/>
                <a:latin typeface="verdana, Open Sans, sans-serif"/>
              </a:rPr>
              <a:t>»</a:t>
            </a:r>
            <a:r>
              <a:rPr lang="en-US" b="0" i="0" dirty="0">
                <a:effectLst/>
              </a:rPr>
              <a:t/>
            </a:r>
            <a:br>
              <a:rPr lang="en-US" b="0" i="0" dirty="0">
                <a:effectLst/>
              </a:rPr>
            </a:b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61CA43E-89CE-8498-75F3-F0D69361DB3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5863" y="914400"/>
            <a:ext cx="3970337" cy="4572000"/>
          </a:xfrm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DE614E7A-2703-3707-630C-5028001C68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2022763"/>
            <a:ext cx="6164653" cy="3754581"/>
          </a:xfrm>
        </p:spPr>
        <p:txBody>
          <a:bodyPr>
            <a:normAutofit fontScale="32500" lnSpcReduction="20000"/>
          </a:bodyPr>
          <a:lstStyle/>
          <a:p>
            <a:r>
              <a:rPr lang="ru-RU" sz="6200" dirty="0"/>
              <a:t>   В 1975 году 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два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одинаковых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аппарата</a:t>
            </a:r>
            <a:r>
              <a:rPr lang="en-US" sz="6200" b="0" i="0" dirty="0">
                <a:effectLst/>
              </a:rPr>
              <a:t> «Викинг-1» и «Викинг-2» </a:t>
            </a:r>
            <a:r>
              <a:rPr lang="en-US" sz="6200" b="0" i="0" dirty="0" err="1">
                <a:effectLst/>
              </a:rPr>
              <a:t>были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отправлены</a:t>
            </a:r>
            <a:r>
              <a:rPr lang="en-US" sz="6200" b="0" i="0" dirty="0">
                <a:effectLst/>
              </a:rPr>
              <a:t> к </a:t>
            </a:r>
            <a:r>
              <a:rPr lang="en-US" sz="6200" b="0" i="0" dirty="0" err="1">
                <a:effectLst/>
              </a:rPr>
              <a:t>Марсу</a:t>
            </a:r>
            <a:r>
              <a:rPr lang="en-US" sz="6200" b="0" i="0" dirty="0">
                <a:effectLst/>
              </a:rPr>
              <a:t> с </a:t>
            </a:r>
            <a:r>
              <a:rPr lang="en-US" sz="6200" b="0" i="0" dirty="0" err="1">
                <a:effectLst/>
              </a:rPr>
              <a:t>целью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найти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следы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жизни</a:t>
            </a:r>
            <a:r>
              <a:rPr lang="en-US" sz="6200" b="0" i="0" dirty="0">
                <a:effectLst/>
              </a:rPr>
              <a:t> в </a:t>
            </a:r>
            <a:r>
              <a:rPr lang="en-US" sz="6200" b="0" i="0" dirty="0" err="1">
                <a:effectLst/>
              </a:rPr>
              <a:t>грунте</a:t>
            </a:r>
            <a:r>
              <a:rPr lang="en-US" sz="6200" b="0" i="0" dirty="0">
                <a:effectLst/>
              </a:rPr>
              <a:t>. </a:t>
            </a:r>
            <a:r>
              <a:rPr lang="en-US" sz="6200" b="0" i="0" dirty="0" err="1">
                <a:effectLst/>
              </a:rPr>
              <a:t>Жизнь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найти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не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удалось</a:t>
            </a:r>
            <a:r>
              <a:rPr lang="en-US" sz="6200" b="0" i="0" dirty="0">
                <a:effectLst/>
              </a:rPr>
              <a:t>, </a:t>
            </a:r>
            <a:r>
              <a:rPr lang="en-US" sz="6200" b="0" i="0" dirty="0" err="1">
                <a:effectLst/>
              </a:rPr>
              <a:t>но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была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совершена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мягкая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посадка</a:t>
            </a:r>
            <a:r>
              <a:rPr lang="en-US" sz="6200" b="0" i="0" dirty="0">
                <a:effectLst/>
              </a:rPr>
              <a:t>, </a:t>
            </a:r>
            <a:r>
              <a:rPr lang="en-US" sz="6200" b="0" i="0" dirty="0" err="1">
                <a:effectLst/>
              </a:rPr>
              <a:t>были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получены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первые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образцы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грунта</a:t>
            </a:r>
            <a:r>
              <a:rPr lang="en-US" sz="6200" b="0" i="0" dirty="0">
                <a:effectLst/>
              </a:rPr>
              <a:t> и </a:t>
            </a:r>
            <a:r>
              <a:rPr lang="en-US" sz="6200" b="0" i="0" dirty="0" err="1">
                <a:effectLst/>
              </a:rPr>
              <a:t>первые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панорамные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цветные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фото</a:t>
            </a:r>
            <a:r>
              <a:rPr lang="en-US" sz="6200" b="0" i="0" dirty="0">
                <a:effectLst/>
              </a:rPr>
              <a:t> с </a:t>
            </a:r>
            <a:r>
              <a:rPr lang="en-US" sz="6200" b="0" i="0" dirty="0" err="1">
                <a:effectLst/>
              </a:rPr>
              <a:t>поверхности</a:t>
            </a:r>
            <a:r>
              <a:rPr lang="en-US" sz="6200" b="0" i="0" dirty="0">
                <a:effectLst/>
              </a:rPr>
              <a:t>. </a:t>
            </a:r>
            <a:r>
              <a:rPr lang="en-US" sz="6200" b="0" i="0" dirty="0" err="1">
                <a:effectLst/>
              </a:rPr>
              <a:t>Аппараты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должны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были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проработать</a:t>
            </a:r>
            <a:r>
              <a:rPr lang="en-US" sz="6200" b="0" i="0" dirty="0">
                <a:effectLst/>
              </a:rPr>
              <a:t> 90 </a:t>
            </a:r>
            <a:r>
              <a:rPr lang="en-US" sz="6200" b="0" i="0" dirty="0" err="1">
                <a:effectLst/>
              </a:rPr>
              <a:t>суток</a:t>
            </a:r>
            <a:r>
              <a:rPr lang="en-US" sz="6200" b="0" i="0" dirty="0">
                <a:effectLst/>
              </a:rPr>
              <a:t>, </a:t>
            </a:r>
            <a:r>
              <a:rPr lang="en-US" sz="6200" b="0" i="0" dirty="0" err="1">
                <a:effectLst/>
              </a:rPr>
              <a:t>но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значительно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превысили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этот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срок</a:t>
            </a:r>
            <a:r>
              <a:rPr lang="en-US" sz="6200" b="0" i="0" dirty="0">
                <a:effectLst/>
              </a:rPr>
              <a:t>. «Викинг-1», </a:t>
            </a:r>
            <a:r>
              <a:rPr lang="en-US" sz="6200" b="0" i="0" dirty="0" err="1">
                <a:effectLst/>
              </a:rPr>
              <a:t>например</a:t>
            </a:r>
            <a:r>
              <a:rPr lang="en-US" sz="6200" b="0" i="0" dirty="0">
                <a:effectLst/>
              </a:rPr>
              <a:t>, </a:t>
            </a:r>
            <a:r>
              <a:rPr lang="en-US" sz="6200" b="0" i="0" dirty="0" err="1">
                <a:effectLst/>
              </a:rPr>
              <a:t>оставался</a:t>
            </a:r>
            <a:r>
              <a:rPr lang="en-US" sz="6200" b="0" i="0" dirty="0">
                <a:effectLst/>
              </a:rPr>
              <a:t> </a:t>
            </a:r>
            <a:r>
              <a:rPr lang="en-US" sz="6200" b="0" i="0" dirty="0" err="1">
                <a:effectLst/>
              </a:rPr>
              <a:t>функциональным</a:t>
            </a:r>
            <a:r>
              <a:rPr lang="en-US" sz="6200" b="0" i="0" dirty="0">
                <a:effectLst/>
              </a:rPr>
              <a:t> 5 </a:t>
            </a:r>
            <a:r>
              <a:rPr lang="en-US" sz="6200" b="0" i="0" dirty="0" err="1">
                <a:effectLst/>
              </a:rPr>
              <a:t>лет</a:t>
            </a:r>
            <a:r>
              <a:rPr lang="en-US" sz="6200" b="0" i="0" dirty="0">
                <a:effectLst/>
              </a:rPr>
              <a:t>.</a:t>
            </a:r>
            <a:endParaRPr lang="ru-RU" sz="6200" b="0" i="0" dirty="0">
              <a:effectLst/>
            </a:endParaRPr>
          </a:p>
          <a:p>
            <a:r>
              <a:rPr lang="ru-RU" sz="6200" dirty="0"/>
              <a:t>   На орбитальном блоке были установлены две телевизионные камеры.</a:t>
            </a:r>
            <a:endParaRPr lang="en-US" sz="6200" dirty="0">
              <a:effectLst/>
            </a:endParaRPr>
          </a:p>
          <a:p>
            <a:pPr algn="just"/>
            <a:r>
              <a:rPr lang="ru-RU" dirty="0"/>
              <a:t>																																																																																																																			</a:t>
            </a:r>
          </a:p>
        </p:txBody>
      </p:sp>
    </p:spTree>
    <p:extLst>
      <p:ext uri="{BB962C8B-B14F-4D97-AF65-F5344CB8AC3E}">
        <p14:creationId xmlns:p14="http://schemas.microsoft.com/office/powerpoint/2010/main" val="156266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CCE8FC28-93BA-8E6B-6348-191E17B8E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709" y="467591"/>
            <a:ext cx="6164653" cy="1392382"/>
          </a:xfrm>
        </p:spPr>
        <p:txBody>
          <a:bodyPr/>
          <a:lstStyle/>
          <a:p>
            <a:r>
              <a:rPr lang="en-US" b="0" i="0" dirty="0">
                <a:effectLst/>
                <a:latin typeface="verdana, Open Sans, sans-serif"/>
              </a:rPr>
              <a:t>«</a:t>
            </a:r>
            <a:r>
              <a:rPr lang="en-US" b="0" i="0" dirty="0" err="1">
                <a:effectLst/>
                <a:latin typeface="verdana, Open Sans, sans-serif"/>
              </a:rPr>
              <a:t>Вояджер</a:t>
            </a:r>
            <a:r>
              <a:rPr lang="en-US" b="0" i="0" dirty="0">
                <a:effectLst/>
                <a:latin typeface="verdana, Open Sans, sans-serif"/>
              </a:rPr>
              <a:t>»</a:t>
            </a:r>
            <a:r>
              <a:rPr lang="en-US" b="0" i="0" dirty="0">
                <a:effectLst/>
              </a:rPr>
              <a:t/>
            </a:r>
            <a:br>
              <a:rPr lang="en-US" b="0" i="0" dirty="0">
                <a:effectLst/>
              </a:rPr>
            </a:b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C9FB550-CE4D-9FAD-D289-210EA0B4933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6253" y="900545"/>
            <a:ext cx="3838330" cy="4544291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3A1F6EA9-ED0C-B817-D6CE-33F2A7804C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4237" y="2067791"/>
            <a:ext cx="6164653" cy="2722418"/>
          </a:xfrm>
        </p:spPr>
        <p:txBody>
          <a:bodyPr>
            <a:normAutofit lnSpcReduction="10000"/>
          </a:bodyPr>
          <a:lstStyle/>
          <a:p>
            <a:r>
              <a:rPr lang="ru-RU" sz="1800" b="0" i="0" dirty="0">
                <a:effectLst/>
                <a:latin typeface="verdana, Open Sans, sans-serif"/>
              </a:rPr>
              <a:t>«Вояджер» (или «Путешественник») — проект NASA по исследованию дальних планет Солнечной системы — Юпитера, Сатурна, Нептуна, Урана и Плутона (который тогда ещё считался планетой), а также их спутников. «Вояджер-1» и «Вояджер-2» были запущены в 1977 году.</a:t>
            </a:r>
          </a:p>
          <a:p>
            <a:r>
              <a:rPr lang="ru-RU" dirty="0"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Они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впервые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передали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детальные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цветные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снимки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дальних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планет</a:t>
            </a:r>
            <a:r>
              <a:rPr lang="en-US" sz="1800" b="0" i="0" dirty="0">
                <a:effectLst/>
                <a:latin typeface="verdana, Open Sans, sans-serif"/>
              </a:rPr>
              <a:t> и в </a:t>
            </a:r>
            <a:r>
              <a:rPr lang="en-US" sz="1800" b="0" i="0" dirty="0" err="1">
                <a:effectLst/>
                <a:latin typeface="verdana, Open Sans, sans-serif"/>
              </a:rPr>
              <a:t>первый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раз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сфотографировали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крупнейшие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спутники</a:t>
            </a:r>
            <a:r>
              <a:rPr lang="en-US" sz="1800" b="0" i="0" dirty="0">
                <a:effectLst/>
                <a:latin typeface="verdana, Open Sans, sans-serif"/>
              </a:rPr>
              <a:t>.</a:t>
            </a:r>
            <a:endParaRPr lang="en-US" b="0" i="0" dirty="0">
              <a:effectLst/>
            </a:endParaRPr>
          </a:p>
          <a:p>
            <a:endParaRPr lang="ru-RU" sz="1800" b="0" i="0" dirty="0">
              <a:effectLst/>
              <a:latin typeface="verdana, Open Sans, sans-serif"/>
            </a:endParaRPr>
          </a:p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4177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9104C798-90F3-C374-6D8D-C3566DEB7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836" y="547255"/>
            <a:ext cx="6164653" cy="1371600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/>
                <a:latin typeface="Calibri, sans-serif"/>
              </a:rPr>
              <a:t>VI</a:t>
            </a:r>
            <a:r>
              <a:rPr lang="ru-RU" dirty="0">
                <a:effectLst/>
                <a:latin typeface="Calibri, sans-serif"/>
              </a:rPr>
              <a:t> этап-человечество выходит за пределы солнечной системы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9B89D6BC-4972-64F6-C95F-8456FD8020E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05713" y="1606550"/>
            <a:ext cx="3281362" cy="4572000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855C0E56-DCBA-0D02-EF06-29FCCC708F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9626" y="1918855"/>
            <a:ext cx="6164653" cy="4260272"/>
          </a:xfrm>
        </p:spPr>
        <p:txBody>
          <a:bodyPr>
            <a:normAutofit fontScale="85000" lnSpcReduction="10000"/>
          </a:bodyPr>
          <a:lstStyle/>
          <a:p>
            <a:r>
              <a:rPr lang="ru-RU" sz="1800" b="0" i="0" dirty="0">
                <a:effectLst/>
                <a:latin typeface="Calibri, sans-serif"/>
              </a:rPr>
              <a:t>В 1972 году был запущен космический аппарат под названием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ru-RU" sz="1800" b="0" i="0" dirty="0">
                <a:effectLst/>
                <a:latin typeface="Calibri, sans-serif"/>
              </a:rPr>
              <a:t>«Пионер-10», который пройдя рядом с Сатурном, отправился за пределы Солнечной системы. И хотя «Пионер-10» не сообщил ничего нового о мире за пределами нашей системы, он стал доказательством, что выйти в другие системы человечество способно.</a:t>
            </a:r>
            <a:r>
              <a:rPr lang="ru-RU" dirty="0">
                <a:effectLst/>
                <a:latin typeface="Calibri, sans-serif"/>
              </a:rPr>
              <a:t> </a:t>
            </a:r>
            <a:endParaRPr lang="en-US" dirty="0">
              <a:effectLst/>
              <a:latin typeface="Calibri, sans-serif"/>
            </a:endParaRPr>
          </a:p>
          <a:p>
            <a:r>
              <a:rPr lang="ru-RU" dirty="0">
                <a:latin typeface="Calibri, sans-serif"/>
              </a:rPr>
              <a:t>В </a:t>
            </a:r>
            <a:r>
              <a:rPr lang="ru-RU" sz="1800" b="0" i="0" dirty="0">
                <a:effectLst/>
                <a:latin typeface="Calibri, sans-serif"/>
              </a:rPr>
              <a:t>1977 г Вояжер-1 после изучения Юпитера и  Сатурна приступил к выполнению дополнительной миссии по исследованию отдалённых регионов Солнечной системы, включая пояс Койпера и границу гелиосферы.</a:t>
            </a:r>
          </a:p>
          <a:p>
            <a:r>
              <a:rPr lang="en-US" sz="1800" b="0" i="0" dirty="0">
                <a:effectLst/>
                <a:latin typeface="Calibri, sans-serif"/>
              </a:rPr>
              <a:t>Вояджер-1» </a:t>
            </a:r>
            <a:r>
              <a:rPr lang="en-US" sz="1800" b="0" i="0" dirty="0" err="1">
                <a:effectLst/>
                <a:latin typeface="Calibri, sans-serif"/>
              </a:rPr>
              <a:t>является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самым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быстрым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из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покидающих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Солнечную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систему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космических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аппаратов</a:t>
            </a:r>
            <a:r>
              <a:rPr lang="en-US" sz="1800" b="0" i="0" dirty="0">
                <a:effectLst/>
                <a:latin typeface="Calibri, sans-serif"/>
              </a:rPr>
              <a:t>, а </a:t>
            </a:r>
            <a:r>
              <a:rPr lang="en-US" sz="1800" b="0" i="0" dirty="0" err="1">
                <a:effectLst/>
                <a:latin typeface="Calibri, sans-serif"/>
              </a:rPr>
              <a:t>также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наиболее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удалённым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от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Земли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объектом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из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созданных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человеком</a:t>
            </a:r>
            <a:r>
              <a:rPr lang="en-US" sz="1800" b="0" i="0" dirty="0">
                <a:effectLst/>
                <a:latin typeface="Calibri, sans-serif"/>
              </a:rPr>
              <a:t>.</a:t>
            </a:r>
            <a:endParaRPr lang="en-US" b="0" i="0" dirty="0">
              <a:effectLst/>
            </a:endParaRPr>
          </a:p>
          <a:p>
            <a:r>
              <a:rPr lang="en-US" sz="1800" b="0" i="0" dirty="0" err="1">
                <a:effectLst/>
                <a:latin typeface="Calibri, sans-serif"/>
              </a:rPr>
              <a:t>На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борту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аппарата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закреплён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футляр</a:t>
            </a:r>
            <a:r>
              <a:rPr lang="en-US" sz="1800" b="0" i="0" dirty="0">
                <a:effectLst/>
                <a:latin typeface="Calibri, sans-serif"/>
              </a:rPr>
              <a:t> с </a:t>
            </a:r>
            <a:r>
              <a:rPr lang="en-US" sz="1800" b="0" i="0" dirty="0" err="1">
                <a:effectLst/>
                <a:latin typeface="Calibri, sans-serif"/>
              </a:rPr>
              <a:t>золотой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пластинкой</a:t>
            </a:r>
            <a:r>
              <a:rPr lang="en-US" sz="1800" b="0" i="0" dirty="0">
                <a:effectLst/>
                <a:latin typeface="Calibri, sans-serif"/>
              </a:rPr>
              <a:t>, </a:t>
            </a:r>
            <a:r>
              <a:rPr lang="en-US" sz="1800" b="0" i="0" dirty="0" err="1">
                <a:effectLst/>
                <a:latin typeface="Calibri, sans-serif"/>
              </a:rPr>
              <a:t>где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для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предполагаемых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инопланетян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указано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местонахождение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Земли</a:t>
            </a:r>
            <a:r>
              <a:rPr lang="en-US" sz="1800" b="0" i="0" dirty="0">
                <a:effectLst/>
                <a:latin typeface="Calibri, sans-serif"/>
              </a:rPr>
              <a:t>, а </a:t>
            </a:r>
            <a:r>
              <a:rPr lang="en-US" sz="1800" b="0" i="0" dirty="0" err="1">
                <a:effectLst/>
                <a:latin typeface="Calibri, sans-serif"/>
              </a:rPr>
              <a:t>также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записан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ряд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изображений</a:t>
            </a:r>
            <a:r>
              <a:rPr lang="en-US" sz="1800" b="0" i="0" dirty="0">
                <a:effectLst/>
                <a:latin typeface="Calibri, sans-serif"/>
              </a:rPr>
              <a:t> и </a:t>
            </a:r>
            <a:r>
              <a:rPr lang="en-US" sz="1800" b="0" i="0" dirty="0" err="1">
                <a:effectLst/>
                <a:latin typeface="Calibri, sans-serif"/>
              </a:rPr>
              <a:t>звуков</a:t>
            </a:r>
            <a:r>
              <a:rPr lang="en-US" sz="1800" b="0" i="0" dirty="0">
                <a:effectLst/>
                <a:latin typeface="Calibri, sans-serif"/>
              </a:rPr>
              <a:t>.</a:t>
            </a:r>
            <a:endParaRPr lang="en-US" b="0" i="0" dirty="0">
              <a:effectLst/>
            </a:endParaRPr>
          </a:p>
          <a:p>
            <a:endParaRPr lang="ru-RU" dirty="0">
              <a:effectLst/>
            </a:endParaRPr>
          </a:p>
          <a:p>
            <a:endParaRPr lang="ru-RU" dirty="0">
              <a:effectLst/>
            </a:endParaRPr>
          </a:p>
          <a:p>
            <a:endParaRPr lang="ru-RU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994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26626DB-C7EF-84C0-CD69-36454C216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109" y="304800"/>
            <a:ext cx="6164653" cy="220980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  <a:latin typeface="Calibri, sans-serif"/>
              </a:rPr>
              <a:t/>
            </a:r>
            <a:br>
              <a:rPr lang="ru-RU" dirty="0">
                <a:effectLst/>
                <a:latin typeface="Calibri, sans-serif"/>
              </a:rPr>
            </a:br>
            <a:r>
              <a:rPr lang="ru-RU" dirty="0">
                <a:effectLst/>
                <a:latin typeface="Calibri, sans-serif"/>
              </a:rPr>
              <a:t/>
            </a:r>
            <a:br>
              <a:rPr lang="ru-RU" dirty="0">
                <a:effectLst/>
                <a:latin typeface="Calibri, sans-serif"/>
              </a:rPr>
            </a:br>
            <a:r>
              <a:rPr lang="ru-RU" dirty="0">
                <a:effectLst/>
                <a:latin typeface="Calibri, sans-serif"/>
              </a:rPr>
              <a:t/>
            </a:r>
            <a:br>
              <a:rPr lang="ru-RU" dirty="0">
                <a:effectLst/>
                <a:latin typeface="Calibri, sans-serif"/>
              </a:rPr>
            </a:br>
            <a:r>
              <a:rPr lang="ru-RU" dirty="0">
                <a:effectLst/>
                <a:latin typeface="Calibri, sans-serif"/>
              </a:rPr>
              <a:t/>
            </a:r>
            <a:br>
              <a:rPr lang="ru-RU" dirty="0">
                <a:effectLst/>
                <a:latin typeface="Calibri, sans-serif"/>
              </a:rPr>
            </a:br>
            <a:r>
              <a:rPr lang="ru-RU" dirty="0">
                <a:effectLst/>
                <a:latin typeface="Calibri, sans-serif"/>
              </a:rPr>
              <a:t/>
            </a:r>
            <a:br>
              <a:rPr lang="ru-RU" dirty="0">
                <a:effectLst/>
                <a:latin typeface="Calibri, sans-serif"/>
              </a:rPr>
            </a:br>
            <a:r>
              <a:rPr lang="ru-RU" dirty="0">
                <a:effectLst/>
                <a:latin typeface="Calibri, sans-serif"/>
              </a:rPr>
              <a:t/>
            </a:r>
            <a:br>
              <a:rPr lang="ru-RU" dirty="0">
                <a:effectLst/>
                <a:latin typeface="Calibri, sans-serif"/>
              </a:rPr>
            </a:br>
            <a:r>
              <a:rPr lang="ru-RU" dirty="0">
                <a:effectLst/>
                <a:latin typeface="Calibri, sans-serif"/>
              </a:rPr>
              <a:t/>
            </a:r>
            <a:br>
              <a:rPr lang="ru-RU" dirty="0">
                <a:effectLst/>
                <a:latin typeface="Calibri, sans-serif"/>
              </a:rPr>
            </a:br>
            <a:r>
              <a:rPr lang="ru-RU" dirty="0">
                <a:effectLst/>
                <a:latin typeface="Calibri, sans-serif"/>
              </a:rPr>
              <a:t/>
            </a:r>
            <a:br>
              <a:rPr lang="ru-RU" dirty="0">
                <a:effectLst/>
                <a:latin typeface="Calibri, sans-serif"/>
              </a:rPr>
            </a:br>
            <a:r>
              <a:rPr lang="ru-RU" dirty="0">
                <a:effectLst/>
                <a:latin typeface="Calibri, sans-serif"/>
              </a:rPr>
              <a:t/>
            </a:r>
            <a:br>
              <a:rPr lang="ru-RU" dirty="0">
                <a:effectLst/>
                <a:latin typeface="Calibri, sans-serif"/>
              </a:rPr>
            </a:br>
            <a:r>
              <a:rPr lang="en-US" dirty="0">
                <a:effectLst/>
                <a:latin typeface="Calibri, sans-serif"/>
              </a:rPr>
              <a:t>VII </a:t>
            </a:r>
            <a:r>
              <a:rPr lang="ru-RU" dirty="0">
                <a:effectLst/>
                <a:latin typeface="Calibri, sans-serif"/>
              </a:rPr>
              <a:t>этап- начало международного комплексного изучения космоса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b="0" i="0" dirty="0">
                <a:effectLst/>
                <a:latin typeface="Calibri, sans-serif"/>
              </a:rPr>
              <a:t>Запуск многоразового корабля «Колумбия»</a:t>
            </a:r>
            <a:r>
              <a:rPr lang="ru-RU" b="0" i="0" dirty="0">
                <a:effectLst/>
              </a:rPr>
              <a:t/>
            </a:r>
            <a:br>
              <a:rPr lang="ru-RU" b="0" i="0" dirty="0">
                <a:effectLst/>
              </a:rPr>
            </a:b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B82FC2DE-8781-A051-4A91-8129DBBC764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0F6CD7D-D287-3253-F73A-3D19219EA6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1109" y="2514599"/>
            <a:ext cx="6164653" cy="2791692"/>
          </a:xfrm>
        </p:spPr>
        <p:txBody>
          <a:bodyPr>
            <a:normAutofit/>
          </a:bodyPr>
          <a:lstStyle/>
          <a:p>
            <a:r>
              <a:rPr lang="en-US" sz="2000" b="0" i="0" dirty="0">
                <a:effectLst/>
              </a:rPr>
              <a:t>В 1981 </a:t>
            </a:r>
            <a:r>
              <a:rPr lang="en-US" sz="2000" b="0" i="0" dirty="0" err="1">
                <a:effectLst/>
              </a:rPr>
              <a:t>году</a:t>
            </a:r>
            <a:r>
              <a:rPr lang="en-US" sz="2000" b="0" i="0" dirty="0">
                <a:effectLst/>
              </a:rPr>
              <a:t> NASA </a:t>
            </a:r>
            <a:r>
              <a:rPr lang="en-US" sz="2000" b="0" i="0" dirty="0" err="1">
                <a:effectLst/>
              </a:rPr>
              <a:t>запускают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многоразовый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космический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корабль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под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названием</a:t>
            </a:r>
            <a:r>
              <a:rPr lang="en-US" sz="2000" b="0" i="0" dirty="0">
                <a:effectLst/>
              </a:rPr>
              <a:t> «</a:t>
            </a:r>
            <a:r>
              <a:rPr lang="en-US" sz="2000" b="0" i="0" dirty="0" err="1">
                <a:effectLst/>
              </a:rPr>
              <a:t>Колумбия</a:t>
            </a:r>
            <a:r>
              <a:rPr lang="en-US" sz="2000" b="0" i="0" dirty="0">
                <a:effectLst/>
              </a:rPr>
              <a:t>», </a:t>
            </a:r>
            <a:r>
              <a:rPr lang="en-US" sz="2000" b="0" i="0" dirty="0" err="1">
                <a:effectLst/>
              </a:rPr>
              <a:t>которая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находиться</a:t>
            </a:r>
            <a:r>
              <a:rPr lang="en-US" sz="2000" b="0" i="0" dirty="0">
                <a:effectLst/>
              </a:rPr>
              <a:t> в </a:t>
            </a:r>
            <a:r>
              <a:rPr lang="en-US" sz="2000" b="0" i="0" dirty="0" err="1">
                <a:effectLst/>
              </a:rPr>
              <a:t>строю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на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протяжении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более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чем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двадцати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лет</a:t>
            </a:r>
            <a:r>
              <a:rPr lang="en-US" sz="2000" b="0" i="0" dirty="0">
                <a:effectLst/>
              </a:rPr>
              <a:t> и </a:t>
            </a:r>
            <a:r>
              <a:rPr lang="en-US" sz="2000" b="0" i="0" dirty="0" err="1">
                <a:effectLst/>
              </a:rPr>
              <a:t>совершает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практически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тридцать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путешествий</a:t>
            </a:r>
            <a:r>
              <a:rPr lang="en-US" sz="2000" b="0" i="0" dirty="0">
                <a:effectLst/>
              </a:rPr>
              <a:t> в </a:t>
            </a:r>
            <a:r>
              <a:rPr lang="en-US" sz="2000" b="0" i="0" dirty="0" err="1">
                <a:effectLst/>
              </a:rPr>
              <a:t>открытый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космос</a:t>
            </a:r>
            <a:r>
              <a:rPr lang="en-US" sz="2000" b="0" i="0" dirty="0">
                <a:effectLst/>
              </a:rPr>
              <a:t>, </a:t>
            </a:r>
            <a:r>
              <a:rPr lang="en-US" sz="2000" b="0" i="0" dirty="0" err="1">
                <a:effectLst/>
              </a:rPr>
              <a:t>предоставляя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невероятно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полезную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информацию</a:t>
            </a:r>
            <a:r>
              <a:rPr lang="en-US" sz="2000" b="0" i="0" dirty="0">
                <a:effectLst/>
              </a:rPr>
              <a:t> о </a:t>
            </a:r>
            <a:r>
              <a:rPr lang="en-US" sz="2000" b="0" i="0" dirty="0" err="1">
                <a:effectLst/>
              </a:rPr>
              <a:t>нем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человеку</a:t>
            </a:r>
            <a:r>
              <a:rPr lang="en-US" sz="2000" b="0" i="0" dirty="0">
                <a:effectLst/>
              </a:rPr>
              <a:t>. </a:t>
            </a:r>
            <a:r>
              <a:rPr lang="en-US" sz="2000" b="0" i="0" dirty="0" err="1">
                <a:effectLst/>
              </a:rPr>
              <a:t>Шаттл</a:t>
            </a:r>
            <a:r>
              <a:rPr lang="en-US" sz="2000" b="0" i="0" dirty="0">
                <a:effectLst/>
              </a:rPr>
              <a:t> «</a:t>
            </a:r>
            <a:r>
              <a:rPr lang="en-US" sz="2000" b="0" i="0" dirty="0" err="1">
                <a:effectLst/>
              </a:rPr>
              <a:t>Колумбия</a:t>
            </a:r>
            <a:r>
              <a:rPr lang="en-US" sz="2000" b="0" i="0" dirty="0">
                <a:effectLst/>
              </a:rPr>
              <a:t>» </a:t>
            </a:r>
            <a:r>
              <a:rPr lang="en-US" sz="2000" b="0" i="0" dirty="0" err="1">
                <a:effectLst/>
              </a:rPr>
              <a:t>уходит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на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покой</a:t>
            </a:r>
            <a:r>
              <a:rPr lang="en-US" sz="2000" b="0" i="0" dirty="0">
                <a:effectLst/>
              </a:rPr>
              <a:t> в 2003 </a:t>
            </a:r>
            <a:r>
              <a:rPr lang="en-US" sz="2000" b="0" i="0" dirty="0" err="1">
                <a:effectLst/>
              </a:rPr>
              <a:t>году</a:t>
            </a:r>
            <a:r>
              <a:rPr lang="en-US" sz="2000" b="0" i="0" dirty="0">
                <a:effectLst/>
              </a:rPr>
              <a:t> и </a:t>
            </a:r>
            <a:r>
              <a:rPr lang="en-US" sz="2000" b="0" i="0" dirty="0" err="1">
                <a:effectLst/>
              </a:rPr>
              <a:t>уступает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место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более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новым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космическим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кораблям</a:t>
            </a:r>
            <a:r>
              <a:rPr lang="en-US" sz="2000" b="0" i="0" dirty="0">
                <a:effectLst/>
              </a:rPr>
              <a:t>.</a:t>
            </a:r>
            <a:endParaRPr lang="en-US" sz="2000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547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AC90F4-225F-79C4-85F7-CB9987A82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741218"/>
            <a:ext cx="6164653" cy="1371600"/>
          </a:xfrm>
        </p:spPr>
        <p:txBody>
          <a:bodyPr>
            <a:normAutofit/>
          </a:bodyPr>
          <a:lstStyle/>
          <a:p>
            <a:r>
              <a:rPr lang="en-US" b="0" i="0" dirty="0" err="1">
                <a:effectLst/>
                <a:latin typeface="verdana, Open Sans, sans-serif"/>
              </a:rPr>
              <a:t>Запуск</a:t>
            </a:r>
            <a:r>
              <a:rPr lang="en-US" b="0" i="0" dirty="0">
                <a:effectLst/>
                <a:latin typeface="verdana, Open Sans, sans-serif"/>
              </a:rPr>
              <a:t> </a:t>
            </a:r>
            <a:r>
              <a:rPr lang="en-US" b="0" i="0" dirty="0" err="1">
                <a:effectLst/>
                <a:latin typeface="verdana, Open Sans, sans-serif"/>
              </a:rPr>
              <a:t>космической</a:t>
            </a:r>
            <a:r>
              <a:rPr lang="en-US" b="0" i="0" dirty="0">
                <a:effectLst/>
                <a:latin typeface="verdana, Open Sans, sans-serif"/>
              </a:rPr>
              <a:t> </a:t>
            </a:r>
            <a:r>
              <a:rPr lang="en-US" b="0" i="0" dirty="0" err="1">
                <a:effectLst/>
                <a:latin typeface="verdana, Open Sans, sans-serif"/>
              </a:rPr>
              <a:t>орбитальной</a:t>
            </a:r>
            <a:r>
              <a:rPr lang="en-US" b="0" i="0" dirty="0">
                <a:effectLst/>
                <a:latin typeface="verdana, Open Sans, sans-serif"/>
              </a:rPr>
              <a:t> </a:t>
            </a:r>
            <a:r>
              <a:rPr lang="en-US" b="0" i="0" dirty="0" err="1">
                <a:effectLst/>
                <a:latin typeface="verdana, Open Sans, sans-serif"/>
              </a:rPr>
              <a:t>станции</a:t>
            </a:r>
            <a:r>
              <a:rPr lang="en-US" b="0" i="0" dirty="0">
                <a:effectLst/>
                <a:latin typeface="verdana, Open Sans, sans-serif"/>
              </a:rPr>
              <a:t> «</a:t>
            </a:r>
            <a:r>
              <a:rPr lang="en-US" b="0" i="0" dirty="0" err="1">
                <a:effectLst/>
                <a:latin typeface="verdana, Open Sans, sans-serif"/>
              </a:rPr>
              <a:t>Мир</a:t>
            </a:r>
            <a:r>
              <a:rPr lang="en-US" b="0" i="0" dirty="0">
                <a:effectLst/>
                <a:latin typeface="verdana, Open Sans, sans-serif"/>
              </a:rPr>
              <a:t>»</a:t>
            </a:r>
            <a:r>
              <a:rPr lang="en-US" b="0" i="0" dirty="0">
                <a:effectLst/>
              </a:rPr>
              <a:t/>
            </a:r>
            <a:br>
              <a:rPr lang="en-US" b="0" i="0" dirty="0">
                <a:effectLst/>
              </a:rPr>
            </a:b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3D4AD095-6F65-4587-6C78-ABD60D89053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32700" y="1497013"/>
            <a:ext cx="3617191" cy="457200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DD33EAF-9D4B-6F21-874A-F799C0BF05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799" y="2514599"/>
            <a:ext cx="6164653" cy="3401291"/>
          </a:xfrm>
        </p:spPr>
        <p:txBody>
          <a:bodyPr>
            <a:normAutofit/>
          </a:bodyPr>
          <a:lstStyle/>
          <a:p>
            <a:r>
              <a:rPr lang="ru-RU" sz="1800" b="0" i="0" dirty="0">
                <a:effectLst/>
                <a:latin typeface="Calibri, sans-serif"/>
              </a:rPr>
              <a:t>     </a:t>
            </a:r>
            <a:r>
              <a:rPr lang="en-US" sz="1800" b="0" i="0" dirty="0">
                <a:effectLst/>
                <a:latin typeface="Calibri, sans-serif"/>
              </a:rPr>
              <a:t>В 1986 </a:t>
            </a:r>
            <a:r>
              <a:rPr lang="en-US" sz="1800" b="0" i="0" dirty="0" err="1">
                <a:effectLst/>
                <a:latin typeface="Calibri, sans-serif"/>
              </a:rPr>
              <a:t>году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Советский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Союз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вывел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на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околоземную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орбиту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базовый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блок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станции</a:t>
            </a:r>
            <a:r>
              <a:rPr lang="en-US" sz="2000" b="0" i="0" dirty="0">
                <a:effectLst/>
                <a:latin typeface="Calibri, sans-serif"/>
              </a:rPr>
              <a:t> «</a:t>
            </a:r>
            <a:r>
              <a:rPr lang="en-US" sz="2000" b="0" i="0" dirty="0" err="1">
                <a:effectLst/>
                <a:latin typeface="Calibri, sans-serif"/>
              </a:rPr>
              <a:t>Мир</a:t>
            </a:r>
            <a:r>
              <a:rPr lang="en-US" sz="2000" b="0" i="0" dirty="0">
                <a:effectLst/>
                <a:latin typeface="Calibri, sans-serif"/>
              </a:rPr>
              <a:t>». </a:t>
            </a:r>
            <a:r>
              <a:rPr lang="en-US" sz="2000" b="0" i="0" dirty="0" err="1">
                <a:effectLst/>
                <a:latin typeface="Calibri, sans-serif"/>
              </a:rPr>
              <a:t>Сама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станция</a:t>
            </a:r>
            <a:r>
              <a:rPr lang="en-US" sz="2000" b="0" i="0" dirty="0">
                <a:effectLst/>
                <a:latin typeface="Calibri, sans-serif"/>
              </a:rPr>
              <a:t>, </a:t>
            </a:r>
            <a:r>
              <a:rPr lang="en-US" sz="2000" b="0" i="0" dirty="0" err="1">
                <a:effectLst/>
                <a:latin typeface="Calibri, sans-serif"/>
              </a:rPr>
              <a:t>без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преувеличения</a:t>
            </a:r>
            <a:r>
              <a:rPr lang="en-US" sz="2000" b="0" i="0" dirty="0">
                <a:effectLst/>
                <a:latin typeface="Calibri, sans-serif"/>
              </a:rPr>
              <a:t>, </a:t>
            </a:r>
            <a:r>
              <a:rPr lang="en-US" sz="2000" b="0" i="0" dirty="0" err="1">
                <a:effectLst/>
                <a:latin typeface="Calibri, sans-serif"/>
              </a:rPr>
              <a:t>стала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символом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эпохи</a:t>
            </a:r>
            <a:r>
              <a:rPr lang="en-US" sz="2000" b="0" i="0" dirty="0">
                <a:effectLst/>
                <a:latin typeface="Calibri, sans-serif"/>
              </a:rPr>
              <a:t>. </a:t>
            </a:r>
            <a:r>
              <a:rPr lang="en-US" sz="2000" b="0" i="0" dirty="0" err="1">
                <a:effectLst/>
                <a:latin typeface="Calibri, sans-serif"/>
              </a:rPr>
              <a:t>Более</a:t>
            </a:r>
            <a:r>
              <a:rPr lang="en-US" sz="2000" b="0" i="0" dirty="0">
                <a:effectLst/>
                <a:latin typeface="Calibri, sans-serif"/>
              </a:rPr>
              <a:t> 12 </a:t>
            </a:r>
            <a:r>
              <a:rPr lang="en-US" sz="2000" b="0" i="0" dirty="0" err="1">
                <a:effectLst/>
                <a:latin typeface="Calibri, sans-serif"/>
              </a:rPr>
              <a:t>лет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станция</a:t>
            </a:r>
            <a:r>
              <a:rPr lang="en-US" sz="2000" b="0" i="0" dirty="0">
                <a:effectLst/>
                <a:latin typeface="Calibri, sans-serif"/>
              </a:rPr>
              <a:t> «</a:t>
            </a:r>
            <a:r>
              <a:rPr lang="en-US" sz="2000" b="0" i="0" dirty="0" err="1">
                <a:effectLst/>
                <a:latin typeface="Calibri, sans-serif"/>
              </a:rPr>
              <a:t>Мир</a:t>
            </a:r>
            <a:r>
              <a:rPr lang="en-US" sz="2000" b="0" i="0" dirty="0">
                <a:effectLst/>
                <a:latin typeface="Calibri, sans-serif"/>
              </a:rPr>
              <a:t>» </a:t>
            </a:r>
            <a:r>
              <a:rPr lang="en-US" sz="2000" b="0" i="0" dirty="0" err="1">
                <a:effectLst/>
                <a:latin typeface="Calibri, sans-serif"/>
              </a:rPr>
              <a:t>имела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постоянное</a:t>
            </a:r>
            <a:r>
              <a:rPr lang="en-US" sz="2000" b="0" i="0" dirty="0">
                <a:effectLst/>
                <a:latin typeface="Calibri, sans-serif"/>
              </a:rPr>
              <a:t> «</a:t>
            </a:r>
            <a:r>
              <a:rPr lang="en-US" sz="2000" b="0" i="0" dirty="0" err="1">
                <a:effectLst/>
                <a:latin typeface="Calibri, sans-serif"/>
              </a:rPr>
              <a:t>население</a:t>
            </a:r>
            <a:r>
              <a:rPr lang="en-US" sz="2000" b="0" i="0" dirty="0">
                <a:effectLst/>
                <a:latin typeface="Calibri, sans-serif"/>
              </a:rPr>
              <a:t>»: </a:t>
            </a:r>
            <a:r>
              <a:rPr lang="en-US" sz="2000" b="0" i="0" dirty="0" err="1">
                <a:effectLst/>
                <a:latin typeface="Calibri, sans-serif"/>
              </a:rPr>
              <a:t>Валерий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Поляков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пробыл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на</a:t>
            </a:r>
            <a:r>
              <a:rPr lang="en-US" sz="2000" b="0" i="0" dirty="0">
                <a:effectLst/>
                <a:latin typeface="Calibri, sans-serif"/>
              </a:rPr>
              <a:t> «</a:t>
            </a:r>
            <a:r>
              <a:rPr lang="en-US" sz="2000" b="0" i="0" dirty="0" err="1">
                <a:effectLst/>
                <a:latin typeface="Calibri, sans-serif"/>
              </a:rPr>
              <a:t>Мире</a:t>
            </a:r>
            <a:r>
              <a:rPr lang="en-US" sz="2000" b="0" i="0" dirty="0">
                <a:effectLst/>
                <a:latin typeface="Calibri, sans-serif"/>
              </a:rPr>
              <a:t>» 437 </a:t>
            </a:r>
            <a:r>
              <a:rPr lang="en-US" sz="2000" b="0" i="0" dirty="0" err="1">
                <a:effectLst/>
                <a:latin typeface="Calibri, sans-serif"/>
              </a:rPr>
              <a:t>суток</a:t>
            </a:r>
            <a:r>
              <a:rPr lang="en-US" sz="2000" b="0" i="0" dirty="0">
                <a:effectLst/>
                <a:latin typeface="Calibri, sans-serif"/>
              </a:rPr>
              <a:t> — и </a:t>
            </a:r>
            <a:r>
              <a:rPr lang="en-US" sz="2000" b="0" i="0" dirty="0" err="1">
                <a:effectLst/>
                <a:latin typeface="Calibri, sans-serif"/>
              </a:rPr>
              <a:t>это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рекорд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пребывания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человека</a:t>
            </a:r>
            <a:r>
              <a:rPr lang="en-US" sz="2000" b="0" i="0" dirty="0">
                <a:effectLst/>
                <a:latin typeface="Calibri, sans-serif"/>
              </a:rPr>
              <a:t> в </a:t>
            </a:r>
            <a:r>
              <a:rPr lang="en-US" sz="2000" b="0" i="0" dirty="0" err="1">
                <a:effectLst/>
                <a:latin typeface="Calibri, sans-serif"/>
              </a:rPr>
              <a:t>космосе</a:t>
            </a:r>
            <a:r>
              <a:rPr lang="en-US" sz="2000" b="0" i="0" dirty="0">
                <a:effectLst/>
                <a:latin typeface="Calibri, sans-serif"/>
              </a:rPr>
              <a:t>. </a:t>
            </a:r>
            <a:r>
              <a:rPr lang="en-US" sz="2000" b="0" i="0" dirty="0" err="1">
                <a:effectLst/>
                <a:latin typeface="Calibri, sans-serif"/>
              </a:rPr>
              <a:t>Было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проведено</a:t>
            </a:r>
            <a:r>
              <a:rPr lang="en-US" sz="2000" b="0" i="0" dirty="0">
                <a:effectLst/>
                <a:latin typeface="Calibri, sans-serif"/>
              </a:rPr>
              <a:t> 23 000 </a:t>
            </a:r>
            <a:r>
              <a:rPr lang="en-US" sz="2000" b="0" i="0" dirty="0" err="1">
                <a:effectLst/>
                <a:latin typeface="Calibri, sans-serif"/>
              </a:rPr>
              <a:t>экспериментов</a:t>
            </a:r>
            <a:r>
              <a:rPr lang="en-US" sz="2000" b="0" i="0" dirty="0">
                <a:effectLst/>
                <a:latin typeface="Calibri, sans-serif"/>
              </a:rPr>
              <a:t> и </a:t>
            </a:r>
            <a:r>
              <a:rPr lang="en-US" sz="2000" b="0" i="0" dirty="0" err="1">
                <a:effectLst/>
                <a:latin typeface="Calibri, sans-serif"/>
              </a:rPr>
              <a:t>получено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огромное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количество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данных</a:t>
            </a:r>
            <a:r>
              <a:rPr lang="en-US" sz="2000" b="0" i="0" dirty="0">
                <a:effectLst/>
                <a:latin typeface="Calibri, sans-serif"/>
              </a:rPr>
              <a:t> о </a:t>
            </a:r>
            <a:r>
              <a:rPr lang="en-US" sz="2000" b="0" i="0" dirty="0" err="1">
                <a:effectLst/>
                <a:latin typeface="Calibri, sans-serif"/>
              </a:rPr>
              <a:t>межпланетном</a:t>
            </a:r>
            <a:r>
              <a:rPr lang="en-US" sz="2000" b="0" i="0" dirty="0">
                <a:effectLst/>
                <a:latin typeface="Calibri, sans-serif"/>
              </a:rPr>
              <a:t> </a:t>
            </a:r>
            <a:r>
              <a:rPr lang="en-US" sz="2000" b="0" i="0" dirty="0" err="1">
                <a:effectLst/>
                <a:latin typeface="Calibri, sans-serif"/>
              </a:rPr>
              <a:t>пространстве</a:t>
            </a:r>
            <a:endParaRPr lang="en-US" sz="2000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901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64B586-9769-D028-58FA-73AD4DB0B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109" y="671946"/>
            <a:ext cx="6164653" cy="1517072"/>
          </a:xfrm>
        </p:spPr>
        <p:txBody>
          <a:bodyPr/>
          <a:lstStyle/>
          <a:p>
            <a:r>
              <a:rPr lang="en-US" b="0" i="0" dirty="0" err="1">
                <a:effectLst/>
                <a:latin typeface="Calibri, sans-serif"/>
              </a:rPr>
              <a:t>Запуск</a:t>
            </a:r>
            <a:r>
              <a:rPr lang="en-US" b="0" i="0" dirty="0">
                <a:effectLst/>
                <a:latin typeface="Calibri, sans-serif"/>
              </a:rPr>
              <a:t> </a:t>
            </a:r>
            <a:r>
              <a:rPr lang="en-US" b="0" i="0" dirty="0" err="1">
                <a:effectLst/>
                <a:latin typeface="Calibri, sans-serif"/>
              </a:rPr>
              <a:t>телескоп</a:t>
            </a:r>
            <a:r>
              <a:rPr lang="en-US" b="0" i="0" dirty="0">
                <a:effectLst/>
                <a:latin typeface="Calibri, sans-serif"/>
              </a:rPr>
              <a:t> «</a:t>
            </a:r>
            <a:r>
              <a:rPr lang="en-US" b="0" i="0" dirty="0" err="1">
                <a:effectLst/>
                <a:latin typeface="Calibri, sans-serif"/>
              </a:rPr>
              <a:t>Хаббл</a:t>
            </a:r>
            <a:r>
              <a:rPr lang="en-US" b="0" i="0" dirty="0">
                <a:effectLst/>
                <a:latin typeface="Calibri, sans-serif"/>
              </a:rPr>
              <a:t>»</a:t>
            </a:r>
            <a:r>
              <a:rPr lang="en-US" b="0" i="0" dirty="0">
                <a:effectLst/>
              </a:rPr>
              <a:t/>
            </a:r>
            <a:br>
              <a:rPr lang="en-US" b="0" i="0" dirty="0">
                <a:effectLst/>
              </a:rPr>
            </a:br>
            <a:r>
              <a:rPr lang="en-US" b="0" i="0" dirty="0">
                <a:effectLst/>
              </a:rPr>
              <a:t/>
            </a:r>
            <a:br>
              <a:rPr lang="en-US" b="0" i="0" dirty="0">
                <a:effectLst/>
              </a:rPr>
            </a:b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71E7C5F-A5DE-0B24-C3EA-5BF283D16C8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05713" y="1330325"/>
            <a:ext cx="3491778" cy="457200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7C70B9A-0555-0820-C378-FFA7ADBC44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1109" y="1579419"/>
            <a:ext cx="6164653" cy="4447308"/>
          </a:xfrm>
        </p:spPr>
        <p:txBody>
          <a:bodyPr>
            <a:normAutofit fontScale="92500" lnSpcReduction="20000"/>
          </a:bodyPr>
          <a:lstStyle/>
          <a:p>
            <a:pPr rtl="0">
              <a:lnSpc>
                <a:spcPct val="150000"/>
              </a:lnSpc>
            </a:pPr>
            <a:r>
              <a:rPr lang="ru-RU" dirty="0"/>
              <a:t>      </a:t>
            </a:r>
            <a:r>
              <a:rPr lang="en-US" sz="1800" b="0" i="0" dirty="0" err="1">
                <a:effectLst/>
                <a:latin typeface="Calibri, sans-serif"/>
              </a:rPr>
              <a:t>Телескоп</a:t>
            </a:r>
            <a:r>
              <a:rPr lang="en-US" sz="1800" b="0" i="0" dirty="0">
                <a:effectLst/>
                <a:latin typeface="Calibri, sans-serif"/>
              </a:rPr>
              <a:t> «</a:t>
            </a:r>
            <a:r>
              <a:rPr lang="en-US" sz="1800" b="0" i="0" dirty="0" err="1">
                <a:effectLst/>
                <a:latin typeface="Calibri, sans-serif"/>
              </a:rPr>
              <a:t>Хаббл</a:t>
            </a:r>
            <a:r>
              <a:rPr lang="en-US" sz="1800" b="0" i="0" dirty="0">
                <a:effectLst/>
                <a:latin typeface="Calibri, sans-serif"/>
              </a:rPr>
              <a:t>», </a:t>
            </a:r>
            <a:r>
              <a:rPr lang="en-US" sz="1800" b="0" i="0" dirty="0" err="1">
                <a:effectLst/>
                <a:latin typeface="Calibri, sans-serif"/>
              </a:rPr>
              <a:t>выведенный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на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орбиту</a:t>
            </a:r>
            <a:r>
              <a:rPr lang="en-US" sz="1800" b="0" i="0" dirty="0">
                <a:effectLst/>
                <a:latin typeface="Calibri, sans-serif"/>
              </a:rPr>
              <a:t> в 1990 </a:t>
            </a:r>
            <a:r>
              <a:rPr lang="en-US" sz="1800" b="0" i="0" dirty="0" err="1">
                <a:effectLst/>
                <a:latin typeface="Calibri, sans-serif"/>
              </a:rPr>
              <a:t>году</a:t>
            </a:r>
            <a:r>
              <a:rPr lang="en-US" sz="1800" b="0" i="0" dirty="0">
                <a:effectLst/>
                <a:latin typeface="Calibri, sans-serif"/>
              </a:rPr>
              <a:t>, </a:t>
            </a:r>
            <a:r>
              <a:rPr lang="en-US" sz="1800" b="0" i="0" dirty="0" err="1">
                <a:effectLst/>
                <a:latin typeface="Calibri, sans-serif"/>
              </a:rPr>
              <a:t>стал</a:t>
            </a:r>
            <a:r>
              <a:rPr lang="en-US" sz="1800" b="0" i="0" dirty="0">
                <a:effectLst/>
                <a:latin typeface="Calibri, sans-serif"/>
              </a:rPr>
              <a:t> «</a:t>
            </a:r>
            <a:r>
              <a:rPr lang="en-US" sz="1800" b="0" i="0" dirty="0" err="1">
                <a:effectLst/>
                <a:latin typeface="Calibri, sans-serif"/>
              </a:rPr>
              <a:t>глазами</a:t>
            </a:r>
            <a:r>
              <a:rPr lang="en-US" sz="1800" b="0" i="0" dirty="0">
                <a:effectLst/>
                <a:latin typeface="Calibri, sans-serif"/>
              </a:rPr>
              <a:t>» </a:t>
            </a:r>
            <a:r>
              <a:rPr lang="en-US" sz="1800" b="0" i="0" dirty="0" err="1">
                <a:effectLst/>
                <a:latin typeface="Calibri, sans-serif"/>
              </a:rPr>
              <a:t>человечества</a:t>
            </a:r>
            <a:r>
              <a:rPr lang="en-US" sz="1800" b="0" i="0" dirty="0">
                <a:effectLst/>
                <a:latin typeface="Calibri, sans-serif"/>
              </a:rPr>
              <a:t>. </a:t>
            </a:r>
            <a:r>
              <a:rPr lang="en-US" sz="1800" b="0" i="0" dirty="0" err="1">
                <a:effectLst/>
                <a:latin typeface="Calibri, sans-serif"/>
              </a:rPr>
              <a:t>Орбитальный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телескоп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смог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заглянуть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так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далеко</a:t>
            </a:r>
            <a:r>
              <a:rPr lang="en-US" sz="1800" b="0" i="0" dirty="0">
                <a:effectLst/>
                <a:latin typeface="Calibri, sans-serif"/>
              </a:rPr>
              <a:t>, </a:t>
            </a:r>
            <a:r>
              <a:rPr lang="en-US" sz="1800" b="0" i="0" dirty="0" err="1">
                <a:effectLst/>
                <a:latin typeface="Calibri, sans-serif"/>
              </a:rPr>
              <a:t>как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никто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прежде</a:t>
            </a:r>
            <a:r>
              <a:rPr lang="en-US" sz="1800" b="0" i="0" dirty="0">
                <a:effectLst/>
                <a:latin typeface="Calibri, sans-serif"/>
              </a:rPr>
              <a:t>, и </a:t>
            </a:r>
            <a:r>
              <a:rPr lang="en-US" sz="1800" b="0" i="0" dirty="0" err="1">
                <a:effectLst/>
                <a:latin typeface="Calibri, sans-serif"/>
              </a:rPr>
              <a:t>показать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такие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красоты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Вселенной</a:t>
            </a:r>
            <a:r>
              <a:rPr lang="en-US" sz="1800" b="0" i="0" dirty="0">
                <a:effectLst/>
                <a:latin typeface="Calibri, sans-serif"/>
              </a:rPr>
              <a:t>, </a:t>
            </a:r>
            <a:r>
              <a:rPr lang="en-US" sz="1800" b="0" i="0" dirty="0" err="1">
                <a:effectLst/>
                <a:latin typeface="Calibri, sans-serif"/>
              </a:rPr>
              <a:t>каких</a:t>
            </a:r>
            <a:r>
              <a:rPr lang="en-US" sz="1800" b="0" i="0" dirty="0">
                <a:effectLst/>
                <a:latin typeface="Calibri, sans-serif"/>
              </a:rPr>
              <a:t> и </a:t>
            </a:r>
            <a:r>
              <a:rPr lang="en-US" sz="1800" b="0" i="0" dirty="0" err="1">
                <a:effectLst/>
                <a:latin typeface="Calibri, sans-serif"/>
              </a:rPr>
              <a:t>представить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себе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никто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не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мог</a:t>
            </a:r>
            <a:r>
              <a:rPr lang="en-US" sz="1800" b="0" i="0" dirty="0">
                <a:effectLst/>
                <a:latin typeface="Calibri, sans-serif"/>
              </a:rPr>
              <a:t>. </a:t>
            </a:r>
            <a:endParaRPr lang="en-US" dirty="0">
              <a:effectLst/>
            </a:endParaRPr>
          </a:p>
          <a:p>
            <a:pPr rtl="0">
              <a:lnSpc>
                <a:spcPct val="150000"/>
              </a:lnSpc>
            </a:pPr>
            <a:r>
              <a:rPr lang="ru-RU" sz="1800" b="0" i="0" dirty="0">
                <a:effectLst/>
                <a:latin typeface="Calibri, sans-serif"/>
              </a:rPr>
              <a:t>     За 15 лет работы на околоземной орбите «Хаббл» получил 1,022 млн изображений небесных объектов — звёзд, туманностей, галактик, планет. Общий их объём данных, накопленный за всё время работы телескопа, составляет примерно 50 терабайт. Более 3900 астрономов получили возможность использовать его для наблюдений, опубликовано около 4000 статей в научных журналах.</a:t>
            </a:r>
            <a:endParaRPr lang="ru-RU" b="0" i="0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180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056660-600B-F556-55C5-D2DED75A4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7" y="325582"/>
            <a:ext cx="6164653" cy="1177636"/>
          </a:xfrm>
        </p:spPr>
        <p:txBody>
          <a:bodyPr/>
          <a:lstStyle/>
          <a:p>
            <a:r>
              <a:rPr lang="en-US" b="0" i="0" dirty="0" err="1">
                <a:effectLst/>
                <a:latin typeface="Calibri, sans-serif"/>
              </a:rPr>
              <a:t>Первый</a:t>
            </a:r>
            <a:r>
              <a:rPr lang="en-US" b="0" i="0" dirty="0">
                <a:effectLst/>
                <a:latin typeface="Calibri, sans-serif"/>
              </a:rPr>
              <a:t> </a:t>
            </a:r>
            <a:r>
              <a:rPr lang="en-US" b="0" i="0" dirty="0" err="1">
                <a:effectLst/>
                <a:latin typeface="Calibri, sans-serif"/>
              </a:rPr>
              <a:t>марсоход</a:t>
            </a:r>
            <a:r>
              <a:rPr lang="en-US" b="0" i="0" dirty="0">
                <a:effectLst/>
              </a:rPr>
              <a:t/>
            </a:r>
            <a:br>
              <a:rPr lang="en-US" b="0" i="0" dirty="0">
                <a:effectLst/>
              </a:rPr>
            </a:b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805A0A5-131A-B704-520B-1CB42F3C7CB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CEF675E-56A4-A818-BD48-FE2EF34885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798" y="1607127"/>
            <a:ext cx="6164653" cy="4433455"/>
          </a:xfrm>
        </p:spPr>
        <p:txBody>
          <a:bodyPr>
            <a:normAutofit lnSpcReduction="10000"/>
          </a:bodyPr>
          <a:lstStyle/>
          <a:p>
            <a:r>
              <a:rPr lang="ru-RU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Соджорнер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» —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первый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марсоход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успешно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доставленный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Красную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планету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поверхность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Марса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он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опустился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4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июля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1997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года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в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составе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спускаемого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аппарата</a:t>
            </a:r>
            <a:r>
              <a:rPr lang="en-US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ru-RU" sz="18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ru-RU" sz="1800" b="0" i="0" dirty="0">
                <a:effectLst/>
              </a:rPr>
              <a:t>   </a:t>
            </a:r>
            <a:r>
              <a:rPr lang="en-US" sz="1800" b="0" i="0" dirty="0">
                <a:effectLst/>
              </a:rPr>
              <a:t>«</a:t>
            </a:r>
            <a:r>
              <a:rPr lang="en-US" sz="1800" b="0" i="0" dirty="0" err="1">
                <a:effectLst/>
              </a:rPr>
              <a:t>Соджорнер</a:t>
            </a:r>
            <a:r>
              <a:rPr lang="en-US" sz="1800" b="0" i="0" dirty="0">
                <a:effectLst/>
              </a:rPr>
              <a:t>» </a:t>
            </a:r>
            <a:r>
              <a:rPr lang="en-US" sz="1800" b="0" i="0" dirty="0" err="1">
                <a:effectLst/>
              </a:rPr>
              <a:t>дословно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означает</a:t>
            </a:r>
            <a:r>
              <a:rPr lang="en-US" sz="1800" b="0" i="0" dirty="0">
                <a:effectLst/>
              </a:rPr>
              <a:t> «</a:t>
            </a:r>
            <a:r>
              <a:rPr lang="en-US" sz="1800" b="0" i="0" dirty="0" err="1">
                <a:effectLst/>
              </a:rPr>
              <a:t>временный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житель</a:t>
            </a:r>
            <a:r>
              <a:rPr lang="en-US" sz="1800" b="0" i="0" dirty="0">
                <a:effectLst/>
              </a:rPr>
              <a:t>» </a:t>
            </a:r>
            <a:r>
              <a:rPr lang="en-US" sz="1800" b="0" i="0" dirty="0" err="1">
                <a:effectLst/>
              </a:rPr>
              <a:t>или</a:t>
            </a:r>
            <a:r>
              <a:rPr lang="en-US" sz="1800" b="0" i="0" dirty="0">
                <a:effectLst/>
              </a:rPr>
              <a:t> «</a:t>
            </a:r>
            <a:r>
              <a:rPr lang="en-US" sz="1800" b="0" i="0" dirty="0" err="1">
                <a:effectLst/>
              </a:rPr>
              <a:t>проезжий</a:t>
            </a:r>
            <a:r>
              <a:rPr lang="en-US" sz="1800" b="0" i="0" dirty="0">
                <a:effectLst/>
              </a:rPr>
              <a:t>». </a:t>
            </a:r>
            <a:r>
              <a:rPr lang="en-US" sz="1800" b="0" i="0" dirty="0" err="1">
                <a:effectLst/>
              </a:rPr>
              <a:t>Планировалось</a:t>
            </a:r>
            <a:r>
              <a:rPr lang="en-US" sz="1800" b="0" i="0" dirty="0">
                <a:effectLst/>
              </a:rPr>
              <a:t>, </a:t>
            </a:r>
            <a:r>
              <a:rPr lang="en-US" sz="1800" b="0" i="0" dirty="0" err="1">
                <a:effectLst/>
              </a:rPr>
              <a:t>что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марсоход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проработает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на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поверхности</a:t>
            </a:r>
            <a:r>
              <a:rPr lang="en-US" sz="1800" b="0" i="0" dirty="0">
                <a:effectLst/>
              </a:rPr>
              <a:t> 7 </a:t>
            </a:r>
            <a:r>
              <a:rPr lang="en-US" sz="1800" b="0" i="0" dirty="0" err="1">
                <a:effectLst/>
              </a:rPr>
              <a:t>сол</a:t>
            </a:r>
            <a:r>
              <a:rPr lang="en-US" sz="1800" b="0" i="0" dirty="0">
                <a:effectLst/>
              </a:rPr>
              <a:t> (</a:t>
            </a:r>
            <a:r>
              <a:rPr lang="en-US" sz="1800" b="0" i="0" dirty="0" err="1">
                <a:effectLst/>
              </a:rPr>
              <a:t>сол</a:t>
            </a:r>
            <a:r>
              <a:rPr lang="en-US" sz="1800" b="0" i="0" dirty="0">
                <a:effectLst/>
              </a:rPr>
              <a:t> — </a:t>
            </a:r>
            <a:r>
              <a:rPr lang="en-US" sz="1800" b="0" i="0" dirty="0" err="1">
                <a:effectLst/>
              </a:rPr>
              <a:t>марсианские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сутки</a:t>
            </a:r>
            <a:r>
              <a:rPr lang="en-US" sz="1800" b="0" i="0" dirty="0">
                <a:effectLst/>
              </a:rPr>
              <a:t> — 24 </a:t>
            </a:r>
            <a:r>
              <a:rPr lang="en-US" sz="1800" b="0" i="0" dirty="0" err="1">
                <a:effectLst/>
              </a:rPr>
              <a:t>часа</a:t>
            </a:r>
            <a:r>
              <a:rPr lang="en-US" sz="1800" b="0" i="0" dirty="0">
                <a:effectLst/>
              </a:rPr>
              <a:t> и 40 м </a:t>
            </a:r>
            <a:r>
              <a:rPr lang="en-US" sz="1800" b="0" i="0" dirty="0" err="1">
                <a:effectLst/>
              </a:rPr>
              <a:t>Текст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взят</a:t>
            </a:r>
            <a:r>
              <a:rPr lang="en-US" sz="1800" b="0" i="0" dirty="0">
                <a:effectLst/>
              </a:rPr>
              <a:t> с </a:t>
            </a:r>
            <a:r>
              <a:rPr lang="en-US" sz="1800" b="0" i="0" dirty="0" err="1">
                <a:effectLst/>
              </a:rPr>
              <a:t>шикарного</a:t>
            </a:r>
            <a:r>
              <a:rPr lang="en-US" sz="1800" b="0" i="0" dirty="0">
                <a:effectLst/>
              </a:rPr>
              <a:t> BroDude.ru </a:t>
            </a:r>
            <a:r>
              <a:rPr lang="en-US" sz="1800" b="0" i="0" dirty="0" err="1">
                <a:effectLst/>
              </a:rPr>
              <a:t>инут</a:t>
            </a:r>
            <a:r>
              <a:rPr lang="en-US" sz="1800" b="0" i="0" dirty="0">
                <a:effectLst/>
              </a:rPr>
              <a:t>), </a:t>
            </a:r>
            <a:r>
              <a:rPr lang="en-US" sz="1800" b="0" i="0" dirty="0" err="1">
                <a:effectLst/>
              </a:rPr>
              <a:t>но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он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работал</a:t>
            </a:r>
            <a:r>
              <a:rPr lang="en-US" sz="1800" b="0" i="0" dirty="0">
                <a:effectLst/>
              </a:rPr>
              <a:t> в </a:t>
            </a:r>
            <a:r>
              <a:rPr lang="en-US" sz="1800" b="0" i="0" dirty="0" err="1">
                <a:effectLst/>
              </a:rPr>
              <a:t>течение</a:t>
            </a:r>
            <a:r>
              <a:rPr lang="en-US" sz="1800" b="0" i="0" dirty="0">
                <a:effectLst/>
              </a:rPr>
              <a:t> 83 </a:t>
            </a:r>
            <a:r>
              <a:rPr lang="en-US" sz="1800" b="0" i="0" dirty="0" err="1">
                <a:effectLst/>
              </a:rPr>
              <a:t>сол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до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того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момента</a:t>
            </a:r>
            <a:r>
              <a:rPr lang="en-US" sz="1800" b="0" i="0" dirty="0">
                <a:effectLst/>
              </a:rPr>
              <a:t>, </a:t>
            </a:r>
            <a:r>
              <a:rPr lang="en-US" sz="1800" b="0" i="0" dirty="0" err="1">
                <a:effectLst/>
              </a:rPr>
              <a:t>как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спускаемая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станция</a:t>
            </a:r>
            <a:r>
              <a:rPr lang="en-US" sz="1800" b="0" i="0" dirty="0">
                <a:effectLst/>
              </a:rPr>
              <a:t>, </a:t>
            </a:r>
            <a:r>
              <a:rPr lang="en-US" sz="1800" b="0" i="0" dirty="0" err="1">
                <a:effectLst/>
              </a:rPr>
              <a:t>действовавшая</a:t>
            </a:r>
            <a:r>
              <a:rPr lang="en-US" sz="1800" b="0" i="0" dirty="0">
                <a:effectLst/>
              </a:rPr>
              <a:t> в </a:t>
            </a:r>
            <a:r>
              <a:rPr lang="en-US" sz="1800" b="0" i="0" dirty="0" err="1">
                <a:effectLst/>
              </a:rPr>
              <a:t>качестве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ретранслятора</a:t>
            </a:r>
            <a:r>
              <a:rPr lang="en-US" sz="1800" b="0" i="0" dirty="0">
                <a:effectLst/>
              </a:rPr>
              <a:t>, </a:t>
            </a:r>
            <a:r>
              <a:rPr lang="en-US" sz="1800" b="0" i="0" dirty="0" err="1">
                <a:effectLst/>
              </a:rPr>
              <a:t>не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вышла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из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строя</a:t>
            </a:r>
            <a:r>
              <a:rPr lang="en-US" sz="1800" b="0" i="0" dirty="0">
                <a:effectLst/>
              </a:rPr>
              <a:t>. </a:t>
            </a:r>
            <a:endParaRPr lang="ru-RU" sz="1800" b="0" i="0" dirty="0">
              <a:effectLst/>
            </a:endParaRPr>
          </a:p>
          <a:p>
            <a:r>
              <a:rPr lang="ru-RU" dirty="0"/>
              <a:t> </a:t>
            </a:r>
            <a:r>
              <a:rPr lang="en-US" sz="1800" b="0" i="0" dirty="0" err="1">
                <a:effectLst/>
              </a:rPr>
              <a:t>Всего</a:t>
            </a:r>
            <a:r>
              <a:rPr lang="en-US" sz="1800" b="0" i="0" dirty="0">
                <a:effectLst/>
              </a:rPr>
              <a:t> «</a:t>
            </a:r>
            <a:r>
              <a:rPr lang="en-US" sz="1800" b="0" i="0" dirty="0" err="1">
                <a:effectLst/>
              </a:rPr>
              <a:t>Соджорнер</a:t>
            </a:r>
            <a:r>
              <a:rPr lang="en-US" sz="1800" b="0" i="0" dirty="0">
                <a:effectLst/>
              </a:rPr>
              <a:t>» </a:t>
            </a:r>
            <a:r>
              <a:rPr lang="en-US" sz="1800" b="0" i="0" dirty="0" err="1">
                <a:effectLst/>
              </a:rPr>
              <a:t>преодолел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дистанцию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примерно</a:t>
            </a:r>
            <a:r>
              <a:rPr lang="en-US" sz="1800" b="0" i="0" dirty="0">
                <a:effectLst/>
              </a:rPr>
              <a:t> в 100 </a:t>
            </a:r>
            <a:r>
              <a:rPr lang="en-US" sz="1800" b="0" i="0" dirty="0" err="1">
                <a:effectLst/>
              </a:rPr>
              <a:t>метров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до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потери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связи.После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этого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контакт</a:t>
            </a:r>
            <a:r>
              <a:rPr lang="en-US" sz="1800" b="0" i="0" dirty="0">
                <a:effectLst/>
              </a:rPr>
              <a:t> с «</a:t>
            </a:r>
            <a:r>
              <a:rPr lang="en-US" sz="1800" b="0" i="0" dirty="0" err="1">
                <a:effectLst/>
              </a:rPr>
              <a:t>Соджорнером</a:t>
            </a:r>
            <a:r>
              <a:rPr lang="en-US" sz="1800" b="0" i="0" dirty="0">
                <a:effectLst/>
              </a:rPr>
              <a:t>» </a:t>
            </a:r>
            <a:r>
              <a:rPr lang="en-US" sz="1800" b="0" i="0" dirty="0" err="1">
                <a:effectLst/>
              </a:rPr>
              <a:t>был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потерям</a:t>
            </a:r>
            <a:r>
              <a:rPr lang="en-US" sz="1800" b="0" i="0" dirty="0">
                <a:effectLst/>
              </a:rPr>
              <a:t>, </a:t>
            </a:r>
            <a:r>
              <a:rPr lang="en-US" sz="1800" b="0" i="0" dirty="0" err="1">
                <a:effectLst/>
              </a:rPr>
              <a:t>его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местонахождение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сейчас</a:t>
            </a:r>
            <a:r>
              <a:rPr lang="en-US" sz="1800" b="0" i="0" dirty="0">
                <a:effectLst/>
              </a:rPr>
              <a:t> </a:t>
            </a:r>
            <a:r>
              <a:rPr lang="en-US" sz="1800" b="0" i="0" dirty="0" err="1">
                <a:effectLst/>
              </a:rPr>
              <a:t>неизвестно</a:t>
            </a:r>
            <a:r>
              <a:rPr lang="en-US" sz="1800" b="0" i="0" dirty="0">
                <a:effectLst/>
              </a:rPr>
              <a:t>.</a:t>
            </a:r>
            <a:endParaRPr lang="en-US" b="0" i="0" dirty="0">
              <a:effectLst/>
            </a:endParaRPr>
          </a:p>
          <a:p>
            <a:endParaRPr lang="en-US" b="0" i="0" dirty="0">
              <a:effectLst/>
            </a:endParaRPr>
          </a:p>
          <a:p>
            <a:endParaRPr lang="ru-RU" sz="1800" b="0" i="0" dirty="0">
              <a:effectLst/>
              <a:latin typeface="Calibri, sans-serif"/>
            </a:endParaRPr>
          </a:p>
          <a:p>
            <a:endParaRPr lang="en-US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930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187C31-5AA0-CF20-7565-F66D33166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574964"/>
            <a:ext cx="6164653" cy="1371600"/>
          </a:xfrm>
        </p:spPr>
        <p:txBody>
          <a:bodyPr/>
          <a:lstStyle/>
          <a:p>
            <a:r>
              <a:rPr lang="en-US" sz="1800" b="0" i="0" dirty="0">
                <a:effectLst/>
                <a:latin typeface="Calibri, sans-serif"/>
              </a:rPr>
              <a:t>VIII</a:t>
            </a:r>
            <a:r>
              <a:rPr lang="ru-RU" sz="1800" b="0" i="0" dirty="0">
                <a:effectLst/>
                <a:latin typeface="Calibri, sans-serif"/>
              </a:rPr>
              <a:t> этап- начало работы МКС (Международной космической станции)   Всего в проекте МКС участвует 14 стран</a:t>
            </a:r>
            <a:r>
              <a:rPr lang="ru-RU" b="0" i="0" dirty="0">
                <a:effectLst/>
              </a:rPr>
              <a:t/>
            </a:r>
            <a:br>
              <a:rPr lang="ru-RU" b="0" i="0" dirty="0">
                <a:effectLst/>
              </a:rPr>
            </a:br>
            <a:endParaRPr lang="ru-RU" dirty="0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D50207FA-6627-DFCD-0A72-7136C0AF1A1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23163" y="1524000"/>
            <a:ext cx="3836987" cy="457200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99836F5-3F3D-400C-5CEA-5523BE572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798" y="1724890"/>
            <a:ext cx="6164653" cy="4371110"/>
          </a:xfrm>
        </p:spPr>
        <p:txBody>
          <a:bodyPr>
            <a:normAutofit fontScale="92500" lnSpcReduction="20000"/>
          </a:bodyPr>
          <a:lstStyle/>
          <a:p>
            <a:r>
              <a:rPr lang="ru-RU" sz="1800" b="0" i="0" dirty="0">
                <a:effectLst/>
                <a:latin typeface="Calibri, sans-serif"/>
              </a:rPr>
              <a:t>     Международная космическая станция пришла на замену «Миру» в 1998 году. МКС почти в 5 раз больше предшественника и служит космической «дачей» для человечества по сей день. Одна из главных целей при создании станции – это возможность проведения различных опытов и экспериментов, которые требуют наличия уникальных условий космоса, а в частности – невесомости, а также вакуума и микрогравитации.</a:t>
            </a:r>
          </a:p>
          <a:p>
            <a:r>
              <a:rPr lang="ru-RU" sz="1800" b="0" i="0" dirty="0">
                <a:effectLst/>
                <a:latin typeface="Calibri, sans-serif"/>
              </a:rPr>
              <a:t>   </a:t>
            </a:r>
            <a:r>
              <a:rPr lang="en-US" sz="1800" b="0" i="0" dirty="0" err="1">
                <a:effectLst/>
                <a:latin typeface="Calibri, sans-serif"/>
              </a:rPr>
              <a:t>Управление</a:t>
            </a:r>
            <a:r>
              <a:rPr lang="en-US" sz="1800" b="0" i="0" dirty="0">
                <a:effectLst/>
                <a:latin typeface="Calibri, sans-serif"/>
              </a:rPr>
              <a:t> МКС </a:t>
            </a:r>
            <a:r>
              <a:rPr lang="en-US" sz="1800" b="0" i="0" dirty="0" err="1">
                <a:effectLst/>
                <a:latin typeface="Calibri, sans-serif"/>
              </a:rPr>
              <a:t>осуществляется</a:t>
            </a:r>
            <a:r>
              <a:rPr lang="en-US" sz="1800" b="0" i="0" dirty="0">
                <a:effectLst/>
                <a:latin typeface="Calibri, sans-serif"/>
              </a:rPr>
              <a:t>: </a:t>
            </a:r>
            <a:r>
              <a:rPr lang="en-US" sz="1800" b="0" i="0" dirty="0" err="1">
                <a:effectLst/>
                <a:latin typeface="Calibri, sans-serif"/>
              </a:rPr>
              <a:t>российским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сегментом</a:t>
            </a:r>
            <a:r>
              <a:rPr lang="en-US" sz="1800" b="0" i="0" dirty="0">
                <a:effectLst/>
                <a:latin typeface="Calibri, sans-serif"/>
              </a:rPr>
              <a:t> — </a:t>
            </a:r>
            <a:r>
              <a:rPr lang="en-US" sz="1800" b="0" i="0" dirty="0" err="1">
                <a:effectLst/>
                <a:latin typeface="Calibri, sans-serif"/>
              </a:rPr>
              <a:t>из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Центра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управления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космическими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полётами</a:t>
            </a:r>
            <a:r>
              <a:rPr lang="en-US" sz="1800" b="0" i="0" dirty="0">
                <a:effectLst/>
                <a:latin typeface="Calibri, sans-serif"/>
              </a:rPr>
              <a:t> в </a:t>
            </a:r>
            <a:r>
              <a:rPr lang="en-US" sz="1800" b="0" i="0" dirty="0" err="1">
                <a:effectLst/>
                <a:latin typeface="Calibri, sans-serif"/>
              </a:rPr>
              <a:t>Королёве</a:t>
            </a:r>
            <a:r>
              <a:rPr lang="en-US" sz="1800" b="0" i="0" dirty="0">
                <a:effectLst/>
                <a:latin typeface="Calibri, sans-serif"/>
              </a:rPr>
              <a:t>, </a:t>
            </a:r>
            <a:r>
              <a:rPr lang="en-US" sz="1800" b="0" i="0" dirty="0" err="1">
                <a:effectLst/>
                <a:latin typeface="Calibri, sans-serif"/>
              </a:rPr>
              <a:t>американским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сегментом</a:t>
            </a:r>
            <a:r>
              <a:rPr lang="en-US" sz="1800" b="0" i="0" dirty="0">
                <a:effectLst/>
                <a:latin typeface="Calibri, sans-serif"/>
              </a:rPr>
              <a:t> — </a:t>
            </a:r>
            <a:r>
              <a:rPr lang="en-US" sz="1800" b="0" i="0" dirty="0" err="1">
                <a:effectLst/>
                <a:latin typeface="Calibri, sans-serif"/>
              </a:rPr>
              <a:t>из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Центра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управления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полётами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имени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Линдона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Джонсона</a:t>
            </a:r>
            <a:r>
              <a:rPr lang="en-US" sz="1800" b="0" i="0" dirty="0">
                <a:effectLst/>
                <a:latin typeface="Calibri, sans-serif"/>
              </a:rPr>
              <a:t> в </a:t>
            </a:r>
            <a:r>
              <a:rPr lang="en-US" sz="1800" b="0" i="0" dirty="0" err="1">
                <a:effectLst/>
                <a:latin typeface="Calibri, sans-serif"/>
              </a:rPr>
              <a:t>Хьюстоне</a:t>
            </a:r>
            <a:r>
              <a:rPr lang="en-US" sz="1800" b="0" i="0" dirty="0">
                <a:effectLst/>
                <a:latin typeface="Calibri, sans-serif"/>
              </a:rPr>
              <a:t>. </a:t>
            </a:r>
            <a:r>
              <a:rPr lang="en-US" sz="1800" b="0" i="0" dirty="0" err="1">
                <a:effectLst/>
                <a:latin typeface="Calibri, sans-serif"/>
              </a:rPr>
              <a:t>Управление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лабораторных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модулей</a:t>
            </a:r>
            <a:r>
              <a:rPr lang="en-US" sz="1800" b="0" i="0" dirty="0">
                <a:effectLst/>
                <a:latin typeface="Calibri, sans-serif"/>
              </a:rPr>
              <a:t> — </a:t>
            </a:r>
            <a:r>
              <a:rPr lang="en-US" sz="1800" b="0" i="0" dirty="0" err="1">
                <a:effectLst/>
                <a:latin typeface="Calibri, sans-serif"/>
              </a:rPr>
              <a:t>европейского</a:t>
            </a:r>
            <a:r>
              <a:rPr lang="en-US" sz="1800" b="0" i="0" dirty="0">
                <a:effectLst/>
                <a:latin typeface="Calibri, sans-serif"/>
              </a:rPr>
              <a:t> «</a:t>
            </a:r>
            <a:r>
              <a:rPr lang="en-US" sz="1800" b="0" i="0" dirty="0" err="1">
                <a:effectLst/>
                <a:latin typeface="Calibri, sans-serif"/>
              </a:rPr>
              <a:t>Коламбус</a:t>
            </a:r>
            <a:r>
              <a:rPr lang="en-US" sz="1800" b="0" i="0" dirty="0">
                <a:effectLst/>
                <a:latin typeface="Calibri, sans-serif"/>
              </a:rPr>
              <a:t>» и </a:t>
            </a:r>
            <a:r>
              <a:rPr lang="en-US" sz="1800" b="0" i="0" dirty="0" err="1">
                <a:effectLst/>
                <a:latin typeface="Calibri, sans-serif"/>
              </a:rPr>
              <a:t>японского</a:t>
            </a:r>
            <a:r>
              <a:rPr lang="en-US" sz="1800" b="0" i="0" dirty="0">
                <a:effectLst/>
                <a:latin typeface="Calibri, sans-serif"/>
              </a:rPr>
              <a:t> «</a:t>
            </a:r>
            <a:r>
              <a:rPr lang="en-US" sz="1800" b="0" i="0" dirty="0" err="1">
                <a:effectLst/>
                <a:latin typeface="Calibri, sans-serif"/>
              </a:rPr>
              <a:t>Кибо</a:t>
            </a:r>
            <a:r>
              <a:rPr lang="en-US" sz="1800" b="0" i="0" dirty="0">
                <a:effectLst/>
                <a:latin typeface="Calibri, sans-serif"/>
              </a:rPr>
              <a:t>» — </a:t>
            </a:r>
            <a:r>
              <a:rPr lang="en-US" sz="1800" b="0" i="0" dirty="0" err="1">
                <a:effectLst/>
                <a:latin typeface="Calibri, sans-serif"/>
              </a:rPr>
              <a:t>контролируют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Центры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управления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Европейского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космического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агентства</a:t>
            </a:r>
            <a:r>
              <a:rPr lang="en-US" sz="1800" b="0" i="0" dirty="0">
                <a:effectLst/>
                <a:latin typeface="Calibri, sans-serif"/>
              </a:rPr>
              <a:t> и </a:t>
            </a:r>
            <a:r>
              <a:rPr lang="en-US" sz="1800" b="0" i="0" dirty="0" err="1">
                <a:effectLst/>
                <a:latin typeface="Calibri, sans-serif"/>
              </a:rPr>
              <a:t>Японского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агентства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аэрокосмических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исследований</a:t>
            </a:r>
            <a:r>
              <a:rPr lang="en-US" sz="1800" b="0" i="0" dirty="0">
                <a:effectLst/>
                <a:latin typeface="Calibri, sans-serif"/>
              </a:rPr>
              <a:t>. </a:t>
            </a:r>
            <a:r>
              <a:rPr lang="en-US" sz="1800" b="0" i="0" dirty="0" err="1">
                <a:effectLst/>
                <a:latin typeface="Calibri, sans-serif"/>
              </a:rPr>
              <a:t>Между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Центрами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идёт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постоянный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обмен</a:t>
            </a:r>
            <a:r>
              <a:rPr lang="en-US" sz="1800" b="0" i="0" dirty="0">
                <a:effectLst/>
                <a:latin typeface="Calibri, sans-serif"/>
              </a:rPr>
              <a:t> </a:t>
            </a:r>
            <a:r>
              <a:rPr lang="en-US" sz="1800" b="0" i="0" dirty="0" err="1">
                <a:effectLst/>
                <a:latin typeface="Calibri, sans-serif"/>
              </a:rPr>
              <a:t>информацией</a:t>
            </a:r>
            <a:r>
              <a:rPr lang="en-US" sz="1800" b="0" i="0" dirty="0">
                <a:effectLst/>
                <a:latin typeface="Calibri, sans-serif"/>
              </a:rPr>
              <a:t>.</a:t>
            </a:r>
            <a:endParaRPr lang="en-US" b="0" i="0" dirty="0">
              <a:effectLst/>
            </a:endParaRPr>
          </a:p>
          <a:p>
            <a:endParaRPr lang="en-US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451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8CDA09-F91C-4342-A75C-571664C3A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109" y="519546"/>
            <a:ext cx="6164653" cy="1371600"/>
          </a:xfrm>
        </p:spPr>
        <p:txBody>
          <a:bodyPr/>
          <a:lstStyle/>
          <a:p>
            <a:r>
              <a:rPr lang="en-US" sz="1800" b="0" i="0" dirty="0">
                <a:effectLst/>
                <a:latin typeface="Calibri, sans-serif"/>
              </a:rPr>
              <a:t>IX</a:t>
            </a:r>
            <a:r>
              <a:rPr lang="ru-RU" sz="1800" b="0" i="0" dirty="0">
                <a:effectLst/>
                <a:latin typeface="Calibri, sans-serif"/>
              </a:rPr>
              <a:t> этап- интенсивное исследование и коммерциализация космоса</a:t>
            </a:r>
            <a:r>
              <a:rPr lang="ru-RU" b="0" i="0" dirty="0">
                <a:effectLst/>
              </a:rPr>
              <a:t/>
            </a:r>
            <a:br>
              <a:rPr lang="ru-RU" b="0" i="0" dirty="0">
                <a:effectLst/>
              </a:rPr>
            </a:b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FAE22218-8DB8-8DC5-9747-7D4E6800139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02E77A9-2A84-EA25-4CFF-81CC08AD08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3293" y="1891146"/>
            <a:ext cx="6164653" cy="3401290"/>
          </a:xfrm>
        </p:spPr>
        <p:txBody>
          <a:bodyPr>
            <a:normAutofit lnSpcReduction="10000"/>
          </a:bodyPr>
          <a:lstStyle/>
          <a:p>
            <a:r>
              <a:rPr lang="ru-RU" sz="1800" b="0" i="0" dirty="0">
                <a:effectLst/>
                <a:latin typeface="Calibri, sans-serif"/>
              </a:rPr>
              <a:t>     Начало XXI века отмечается дальнейшим интенсивным покорением космического пространства человеком. Продолжается работа и эксперименты на МКС, изучаются и анализируются снимки с телескопа «Хаббл». Открытие новых космических явлений и объектов поражает воображение. </a:t>
            </a:r>
          </a:p>
          <a:p>
            <a:r>
              <a:rPr lang="ru-RU" sz="1800" b="0" i="0" dirty="0">
                <a:effectLst/>
                <a:latin typeface="Calibri, sans-serif"/>
              </a:rPr>
              <a:t>Начало XXI века отмечается дальнейшим интенсивным покорением космического пространства человеком. Продолжается работа и эксперименты на МКС, изучаются и анализируются снимки с телескопа «Хаббл». Открытие новых космических явлений и объектов поражает воображение.</a:t>
            </a:r>
            <a:r>
              <a:rPr lang="ru-RU" sz="1800" b="0" i="0" dirty="0">
                <a:effectLst/>
                <a:latin typeface="verdana, Open Sans, sans-serif"/>
              </a:rPr>
              <a:t> </a:t>
            </a:r>
            <a:endParaRPr lang="en-US" dirty="0">
              <a:effectLst/>
            </a:endParaRPr>
          </a:p>
          <a:p>
            <a:endParaRPr lang="ru-RU" sz="1800" b="0" i="0" dirty="0">
              <a:effectLst/>
              <a:latin typeface="Calibri, sans-serif"/>
            </a:endParaRPr>
          </a:p>
          <a:p>
            <a:endParaRPr lang="en-US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750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8227FE43-0FEC-767F-1CF2-C31F904A6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15636"/>
            <a:ext cx="6164653" cy="1108364"/>
          </a:xfrm>
        </p:spPr>
        <p:txBody>
          <a:bodyPr/>
          <a:lstStyle/>
          <a:p>
            <a:r>
              <a:rPr lang="en-US" sz="1800" b="0" i="0" dirty="0">
                <a:effectLst/>
                <a:latin typeface="verdana, Open Sans, sans-serif"/>
              </a:rPr>
              <a:t>I</a:t>
            </a:r>
            <a:r>
              <a:rPr lang="ru-RU" sz="1800" b="0" i="0" dirty="0">
                <a:effectLst/>
                <a:latin typeface="verdana, Open Sans, sans-serif"/>
              </a:rPr>
              <a:t> этап — первый космический спутник</a:t>
            </a:r>
            <a:r>
              <a:rPr lang="ru-RU" b="0" i="0" dirty="0">
                <a:effectLst/>
              </a:rPr>
              <a:t/>
            </a:r>
            <a:br>
              <a:rPr lang="ru-RU" b="0" i="0" dirty="0">
                <a:effectLst/>
              </a:rPr>
            </a:b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010B292-DAE0-86C2-2E0C-9A9486E771D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0B04F7C4-A018-540B-6836-C8FBFA2E80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1523999"/>
            <a:ext cx="6164653" cy="4571999"/>
          </a:xfrm>
        </p:spPr>
        <p:txBody>
          <a:bodyPr>
            <a:normAutofit/>
          </a:bodyPr>
          <a:lstStyle/>
          <a:p>
            <a:r>
              <a:rPr lang="ru-RU" sz="1800" b="0" i="0" dirty="0">
                <a:effectLst/>
                <a:latin typeface="verdana, Open Sans, sans-serif"/>
              </a:rPr>
              <a:t>Датой, когда началось освоение космоса считается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ru-RU" sz="1800" b="1" i="0" dirty="0">
                <a:effectLst/>
                <a:latin typeface="verdana, Open Sans, sans-serif"/>
              </a:rPr>
              <a:t>4 октября 1957 года</a:t>
            </a:r>
            <a:r>
              <a:rPr lang="en-US" sz="1800" b="1" i="0" dirty="0">
                <a:effectLst/>
                <a:latin typeface="verdana, Open Sans, sans-serif"/>
              </a:rPr>
              <a:t> </a:t>
            </a:r>
            <a:r>
              <a:rPr lang="ru-RU" sz="1800" b="0" i="0" dirty="0">
                <a:effectLst/>
                <a:latin typeface="verdana, Open Sans, sans-serif"/>
              </a:rPr>
              <a:t>это день, когда Советский Союз в рамках своей космической программы первым запустил в космос космический аппарат – Спутник-1.</a:t>
            </a:r>
            <a:endParaRPr lang="en-US" dirty="0">
              <a:effectLst/>
            </a:endParaRPr>
          </a:p>
          <a:p>
            <a:r>
              <a:rPr lang="ru-RU" sz="1800" b="0" i="0" dirty="0">
                <a:effectLst/>
                <a:latin typeface="verdana, Open Sans, sans-serif"/>
              </a:rPr>
              <a:t>В этот день шарообразный спутник вышел на орбиту, передав обратно сигнал об успешном старте. </a:t>
            </a:r>
            <a:endParaRPr lang="en-US" dirty="0">
              <a:effectLst/>
            </a:endParaRPr>
          </a:p>
          <a:p>
            <a:r>
              <a:rPr lang="ru-RU" sz="1800" b="0" i="0" dirty="0">
                <a:effectLst/>
                <a:latin typeface="verdana, Open Sans, sans-serif"/>
              </a:rPr>
              <a:t>Полный виток вокруг Земли он совершал за 96 минут. «Звёздная жизнь» железного пионера космонавтики продлилась три месяца, но за этот период он прошёл фантастический путь в 60 миллионов км! </a:t>
            </a:r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83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F8DEBBFC-7947-A887-A1DF-702512FC0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803564"/>
            <a:ext cx="6164653" cy="914400"/>
          </a:xfrm>
        </p:spPr>
        <p:txBody>
          <a:bodyPr/>
          <a:lstStyle/>
          <a:p>
            <a:r>
              <a:rPr lang="en-US" sz="1800" b="0" i="0" dirty="0">
                <a:effectLst/>
                <a:latin typeface="verdana, Open Sans, sans-serif"/>
              </a:rPr>
              <a:t>II</a:t>
            </a:r>
            <a:r>
              <a:rPr lang="ru-RU" sz="1800" b="0" i="0" dirty="0">
                <a:effectLst/>
                <a:latin typeface="verdana, Open Sans, sans-serif"/>
              </a:rPr>
              <a:t> этап- первые живые существа на орбите</a:t>
            </a:r>
            <a:r>
              <a:rPr lang="ru-RU" b="0" i="0" dirty="0">
                <a:effectLst/>
              </a:rPr>
              <a:t/>
            </a:r>
            <a:br>
              <a:rPr lang="ru-RU" b="0" i="0" dirty="0">
                <a:effectLst/>
              </a:rPr>
            </a:b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92B4232-AB18-C5A0-BB55-E9F7777B5F0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B0856629-44F2-BBF9-21AF-984742AE7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1814945"/>
            <a:ext cx="5881255" cy="4475017"/>
          </a:xfrm>
        </p:spPr>
        <p:txBody>
          <a:bodyPr>
            <a:normAutofit fontScale="92500"/>
          </a:bodyPr>
          <a:lstStyle/>
          <a:p>
            <a:r>
              <a:rPr lang="en-US" sz="1800" b="0" i="0" dirty="0">
                <a:effectLst/>
                <a:latin typeface="verdana, Open Sans, sans-serif"/>
              </a:rPr>
              <a:t>  </a:t>
            </a:r>
            <a:r>
              <a:rPr lang="ru-RU" sz="1800" b="0" i="0" dirty="0">
                <a:effectLst/>
                <a:latin typeface="verdana, Open Sans, sans-serif"/>
              </a:rPr>
              <a:t>  На борту второго искусственного спутника Земли на орбиту отправилось первое животное</a:t>
            </a:r>
            <a:r>
              <a:rPr lang="en-US" sz="1800" b="0" i="0" dirty="0">
                <a:effectLst/>
                <a:latin typeface="verdana, Open Sans, sans-serif"/>
              </a:rPr>
              <a:t> - </a:t>
            </a:r>
            <a:r>
              <a:rPr lang="ru-RU" sz="1800" b="0" i="0" dirty="0">
                <a:effectLst/>
                <a:latin typeface="verdana, Open Sans, sans-serif"/>
              </a:rPr>
              <a:t>собака Лайка.</a:t>
            </a:r>
          </a:p>
          <a:p>
            <a:r>
              <a:rPr lang="ru-RU" sz="1800" b="0" i="0" dirty="0">
                <a:effectLst/>
                <a:latin typeface="verdana, Open Sans, sans-serif"/>
              </a:rPr>
              <a:t>   Запуск и вывод спутника на орбиту прошли успешно, но после четырёх витков вокруг Земли из-за ошибки в расчётах температура внутри аппарата чрезмерно поднялась, и Лайка погибла. Сам же спутник вращался в космосе ещё 5 месяцев, а затем потерял скорость и сгорел в плотных слоях атмосферы.</a:t>
            </a:r>
          </a:p>
          <a:p>
            <a:endParaRPr lang="ru-RU" sz="1800" b="0" i="0" dirty="0">
              <a:effectLst/>
              <a:latin typeface="verdana, Open Sans, sans-serif"/>
            </a:endParaRPr>
          </a:p>
          <a:p>
            <a:r>
              <a:rPr lang="ru-RU" sz="1800" b="0" i="0" dirty="0">
                <a:effectLst/>
                <a:latin typeface="verdana, Open Sans, sans-serif"/>
              </a:rPr>
              <a:t>Помимо собак и до, и после 1961 г в космосе побывали обезьяны (макаки, беличьи обезьяны и шимпанзе), кошки, черепахи, а также всякая мелочь – мухи, жуки и т. д. </a:t>
            </a:r>
            <a:endParaRPr lang="en-US" dirty="0">
              <a:effectLst/>
            </a:endParaRPr>
          </a:p>
          <a:p>
            <a:r>
              <a:rPr lang="ru-RU" sz="1800" b="0" i="0" dirty="0">
                <a:effectLst/>
                <a:latin typeface="verdana, Open Sans, sans-serif"/>
              </a:rPr>
              <a:t> </a:t>
            </a:r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853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85E06DC-B7E7-7D23-3184-B788E28B150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91425" y="1482725"/>
            <a:ext cx="3281363" cy="4572000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33778265-60A5-AE98-61C4-242705151E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1482435"/>
            <a:ext cx="6164653" cy="4572000"/>
          </a:xfrm>
        </p:spPr>
        <p:txBody>
          <a:bodyPr>
            <a:normAutofit/>
          </a:bodyPr>
          <a:lstStyle/>
          <a:p>
            <a:r>
              <a:rPr lang="ru-RU" sz="1800" b="0" i="0" dirty="0">
                <a:effectLst/>
                <a:latin typeface="verdana, Open Sans, sans-serif"/>
              </a:rPr>
              <a:t>   Первыми лохматыми космонавтами, по возвращении приветствовавшими своих «отправителей» радостным лаем, стали Белка и Стрелка, отправившиеся покорять небесные просторы на пятом спутнике в августе 1960.</a:t>
            </a:r>
          </a:p>
          <a:p>
            <a:r>
              <a:rPr lang="ru-RU" sz="1800" b="0" i="0" dirty="0">
                <a:effectLst/>
                <a:latin typeface="verdana, Open Sans, sans-serif"/>
              </a:rPr>
              <a:t>Их полёт длился чуть более суток, и за это время собаки успели облететь планету 17 раз. Всё это время за ними наблюдали с экранов мониторов в Центре управления полётами </a:t>
            </a:r>
            <a:r>
              <a:rPr lang="en-US" dirty="0">
                <a:effectLst/>
              </a:rPr>
              <a:t>— </a:t>
            </a:r>
            <a:r>
              <a:rPr lang="ru-RU" sz="1800" b="0" i="0" dirty="0">
                <a:effectLst/>
                <a:latin typeface="verdana, Open Sans, sans-serif"/>
              </a:rPr>
              <a:t>кстати, именно по причине контрастности были выбраны белые собаки</a:t>
            </a:r>
            <a:r>
              <a:rPr lang="en-US" dirty="0">
                <a:effectLst/>
              </a:rPr>
              <a:t> — </a:t>
            </a:r>
            <a:r>
              <a:rPr lang="ru-RU" sz="1800" b="0" i="0" dirty="0">
                <a:effectLst/>
                <a:latin typeface="verdana, Open Sans, sans-serif"/>
              </a:rPr>
              <a:t>ведь изображение тогда было чёрно-белым.</a:t>
            </a:r>
            <a:r>
              <a:rPr lang="en-US" dirty="0">
                <a:effectLst/>
              </a:rPr>
              <a:t> </a:t>
            </a:r>
          </a:p>
          <a:p>
            <a:endParaRPr lang="en-US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678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2538C2-0A06-140E-5343-D6C2ABF73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06583"/>
            <a:ext cx="6164653" cy="969818"/>
          </a:xfrm>
        </p:spPr>
        <p:txBody>
          <a:bodyPr>
            <a:normAutofit/>
          </a:bodyPr>
          <a:lstStyle/>
          <a:p>
            <a:r>
              <a:rPr lang="en-US" sz="1800" b="0" i="0" dirty="0">
                <a:effectLst/>
                <a:latin typeface="verdana, Open Sans, sans-serif"/>
              </a:rPr>
              <a:t>III</a:t>
            </a:r>
            <a:r>
              <a:rPr lang="ru-RU" sz="1800" b="0" i="0" dirty="0">
                <a:effectLst/>
                <a:latin typeface="verdana, Open Sans, sans-serif"/>
              </a:rPr>
              <a:t> этап- выход человека в космос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0DF5D45F-FDDA-9A1B-6FC6-7AE4D8CFF73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186065C-8687-40CD-AE33-7E999BAE4A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2036617"/>
            <a:ext cx="6164653" cy="4114799"/>
          </a:xfrm>
        </p:spPr>
        <p:txBody>
          <a:bodyPr>
            <a:normAutofit/>
          </a:bodyPr>
          <a:lstStyle/>
          <a:p>
            <a:r>
              <a:rPr lang="ru-RU" sz="1800" b="1" i="0" dirty="0">
                <a:effectLst/>
                <a:latin typeface="verdana, Open Sans, sans-serif"/>
              </a:rPr>
              <a:t>12 апреля 1961 года</a:t>
            </a:r>
            <a:endParaRPr lang="en-US" dirty="0">
              <a:effectLst/>
            </a:endParaRPr>
          </a:p>
          <a:p>
            <a:r>
              <a:rPr lang="en-US" dirty="0">
                <a:effectLst/>
              </a:rPr>
              <a:t>— </a:t>
            </a:r>
            <a:r>
              <a:rPr lang="ru-RU" sz="1800" b="0" i="0" dirty="0">
                <a:effectLst/>
                <a:latin typeface="verdana, Open Sans, sans-serif"/>
              </a:rPr>
              <a:t>совершён первый полёт человека в космос.  В 9:07 по московскому времени со стартовой площадки № 1 космодрома Байконур был запущен космический корабль «Восток-1» с первым в мире космонавтом на борту —Юрием Гагариным.</a:t>
            </a:r>
          </a:p>
          <a:p>
            <a:r>
              <a:rPr lang="en-US" sz="1800" b="0" i="0" dirty="0" err="1">
                <a:effectLst/>
                <a:latin typeface="verdana, Open Sans, sans-serif"/>
              </a:rPr>
              <a:t>Гагарин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стал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первым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человеком</a:t>
            </a:r>
            <a:r>
              <a:rPr lang="en-US" sz="1800" b="0" i="0" dirty="0">
                <a:effectLst/>
                <a:latin typeface="verdana, Open Sans, sans-serif"/>
              </a:rPr>
              <a:t>, </a:t>
            </a:r>
            <a:r>
              <a:rPr lang="en-US" sz="1800" b="0" i="0" dirty="0" err="1">
                <a:effectLst/>
                <a:latin typeface="verdana, Open Sans, sans-serif"/>
              </a:rPr>
              <a:t>который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отправился</a:t>
            </a:r>
            <a:r>
              <a:rPr lang="en-US" sz="1800" b="0" i="0" dirty="0">
                <a:effectLst/>
                <a:latin typeface="verdana, Open Sans, sans-serif"/>
              </a:rPr>
              <a:t> в </a:t>
            </a:r>
            <a:r>
              <a:rPr lang="en-US" sz="1800" b="0" i="0" dirty="0" err="1">
                <a:effectLst/>
                <a:latin typeface="verdana, Open Sans, sans-serif"/>
              </a:rPr>
              <a:t>космос</a:t>
            </a:r>
            <a:r>
              <a:rPr lang="en-US" sz="1800" b="0" i="0" dirty="0">
                <a:effectLst/>
                <a:latin typeface="verdana, Open Sans, sans-serif"/>
              </a:rPr>
              <a:t> и </a:t>
            </a:r>
            <a:r>
              <a:rPr lang="en-US" sz="1800" b="0" i="0" dirty="0" err="1">
                <a:effectLst/>
                <a:latin typeface="verdana, Open Sans, sans-serif"/>
              </a:rPr>
              <a:t>вернулся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живым</a:t>
            </a:r>
            <a:r>
              <a:rPr lang="en-US" sz="1800" b="0" i="0" dirty="0">
                <a:effectLst/>
                <a:latin typeface="verdana, Open Sans, sans-serif"/>
              </a:rPr>
              <a:t> и </a:t>
            </a:r>
            <a:r>
              <a:rPr lang="en-US" sz="1800" b="0" i="0" dirty="0" err="1">
                <a:effectLst/>
                <a:latin typeface="verdana, Open Sans, sans-serif"/>
              </a:rPr>
              <a:t>невредимым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на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Землю</a:t>
            </a:r>
            <a:r>
              <a:rPr lang="ru-RU" sz="1800" b="0" i="0" dirty="0">
                <a:effectLst/>
                <a:latin typeface="verdana, Open Sans, sans-serif"/>
              </a:rPr>
              <a:t>.</a:t>
            </a:r>
          </a:p>
          <a:p>
            <a:r>
              <a:rPr lang="en-US" sz="1800" b="0" i="0" dirty="0" err="1">
                <a:effectLst/>
                <a:latin typeface="verdana, Open Sans, sans-serif"/>
              </a:rPr>
              <a:t>Первый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полёт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длился</a:t>
            </a:r>
            <a:r>
              <a:rPr lang="en-US" sz="1800" b="0" i="0" dirty="0">
                <a:effectLst/>
                <a:latin typeface="verdana, Open Sans, sans-serif"/>
              </a:rPr>
              <a:t> 108 </a:t>
            </a:r>
            <a:r>
              <a:rPr lang="en-US" sz="1800" b="0" i="0" dirty="0" err="1">
                <a:effectLst/>
                <a:latin typeface="verdana, Open Sans, sans-serif"/>
              </a:rPr>
              <a:t>минут</a:t>
            </a:r>
            <a:r>
              <a:rPr lang="en-US" sz="1800" b="0" i="0" dirty="0">
                <a:effectLst/>
                <a:latin typeface="verdana, Open Sans, sans-serif"/>
              </a:rPr>
              <a:t>, </a:t>
            </a:r>
            <a:r>
              <a:rPr lang="en-US" sz="1800" b="0" i="0" dirty="0" err="1">
                <a:effectLst/>
                <a:latin typeface="verdana, Open Sans, sans-serif"/>
              </a:rPr>
              <a:t>за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это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время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корабль</a:t>
            </a:r>
            <a:r>
              <a:rPr lang="en-US" sz="1800" b="0" i="0" dirty="0">
                <a:effectLst/>
                <a:latin typeface="verdana, Open Sans, sans-serif"/>
              </a:rPr>
              <a:t> «</a:t>
            </a:r>
            <a:r>
              <a:rPr lang="en-US" sz="1800" b="0" i="0" dirty="0" err="1">
                <a:effectLst/>
                <a:latin typeface="verdana, Open Sans, sans-serif"/>
              </a:rPr>
              <a:t>Восток</a:t>
            </a:r>
            <a:r>
              <a:rPr lang="en-US" sz="1800" b="0" i="0" dirty="0">
                <a:effectLst/>
                <a:latin typeface="verdana, Open Sans, sans-serif"/>
              </a:rPr>
              <a:t>» </a:t>
            </a:r>
            <a:r>
              <a:rPr lang="en-US" sz="1800" b="0" i="0" dirty="0" err="1">
                <a:effectLst/>
                <a:latin typeface="verdana, Open Sans, sans-serif"/>
              </a:rPr>
              <a:t>успел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совершить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полный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оборот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вокруг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Земли</a:t>
            </a:r>
            <a:r>
              <a:rPr lang="en-US" sz="1800" b="0" i="0" dirty="0">
                <a:effectLst/>
                <a:latin typeface="verdana, Open Sans, sans-serif"/>
              </a:rPr>
              <a:t>.</a:t>
            </a:r>
            <a:endParaRPr lang="en-US" dirty="0">
              <a:effectLst/>
            </a:endParaRPr>
          </a:p>
          <a:p>
            <a:r>
              <a:rPr lang="en-US" dirty="0">
                <a:effectLst/>
              </a:rPr>
              <a:t> </a:t>
            </a:r>
          </a:p>
          <a:p>
            <a:endParaRPr lang="en-US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12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2CD7307F-8EFA-088C-D4E0-4E6FBF6AA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0" i="0" dirty="0" err="1">
                <a:effectLst/>
                <a:latin typeface="verdana, Open Sans, sans-serif"/>
              </a:rPr>
              <a:t>Вслед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за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полётом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Гагарина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знаменательные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вехи</a:t>
            </a:r>
            <a:r>
              <a:rPr lang="en-US" sz="1800" b="0" i="0" dirty="0">
                <a:effectLst/>
                <a:latin typeface="verdana, Open Sans, sans-serif"/>
              </a:rPr>
              <a:t> в </a:t>
            </a:r>
            <a:r>
              <a:rPr lang="en-US" sz="1800" b="0" i="0" dirty="0" err="1">
                <a:effectLst/>
                <a:latin typeface="verdana, Open Sans, sans-serif"/>
              </a:rPr>
              <a:t>истории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освоения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космоса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посыпались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одна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за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другой</a:t>
            </a:r>
            <a:r>
              <a:rPr lang="en-US" sz="1800" b="0" i="0" dirty="0">
                <a:effectLst/>
                <a:latin typeface="verdana, Open Sans, sans-serif"/>
              </a:rPr>
              <a:t>:</a:t>
            </a:r>
            <a:r>
              <a:rPr lang="en-US" b="0" i="0" dirty="0">
                <a:effectLst/>
              </a:rPr>
              <a:t/>
            </a:r>
            <a:br>
              <a:rPr lang="en-US" b="0" i="0" dirty="0">
                <a:effectLst/>
              </a:rPr>
            </a:b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47A59B3F-D54F-A02C-0B2A-79F93828E1D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A0BFCA75-A82D-EC73-ADAC-3570423462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25146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 err="1">
                <a:effectLst/>
                <a:latin typeface="verdana, Open Sans, sans-serif"/>
              </a:rPr>
              <a:t>был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совершён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первый</a:t>
            </a:r>
            <a:r>
              <a:rPr lang="en-US" sz="1800" b="0" i="0" dirty="0">
                <a:effectLst/>
                <a:latin typeface="verdana, Open Sans, sans-serif"/>
              </a:rPr>
              <a:t> в </a:t>
            </a:r>
            <a:r>
              <a:rPr lang="en-US" sz="1800" b="0" i="0" dirty="0" err="1">
                <a:effectLst/>
                <a:latin typeface="verdana, Open Sans, sans-serif"/>
              </a:rPr>
              <a:t>мире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групповой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космический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полёт</a:t>
            </a:r>
            <a:r>
              <a:rPr lang="en-US" sz="1800" b="0" i="0" dirty="0">
                <a:effectLst/>
                <a:latin typeface="verdana, Open Sans, sans-serif"/>
              </a:rPr>
              <a:t>,</a:t>
            </a:r>
            <a:endParaRPr lang="ru-RU" sz="1800" b="0" i="0" dirty="0">
              <a:effectLst/>
              <a:latin typeface="verdana, Open Sans, sans-serif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 err="1">
                <a:effectLst/>
                <a:latin typeface="verdana, Open Sans, sans-serif"/>
              </a:rPr>
              <a:t>затем</a:t>
            </a:r>
            <a:r>
              <a:rPr lang="en-US" sz="1800" b="0" i="0" dirty="0">
                <a:effectLst/>
                <a:latin typeface="verdana, Open Sans, sans-serif"/>
              </a:rPr>
              <a:t> в </a:t>
            </a:r>
            <a:r>
              <a:rPr lang="en-US" sz="1800" b="0" i="0" dirty="0" err="1">
                <a:effectLst/>
                <a:latin typeface="verdana, Open Sans, sans-serif"/>
              </a:rPr>
              <a:t>космос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отправилас</a:t>
            </a:r>
            <a:r>
              <a:rPr lang="ru-RU" sz="1800" b="0" i="0" dirty="0">
                <a:effectLst/>
                <a:latin typeface="verdana, Open Sans, sans-serif"/>
              </a:rPr>
              <a:t>ь </a:t>
            </a:r>
            <a:r>
              <a:rPr lang="en-US" sz="1800" b="0" i="0" dirty="0" err="1">
                <a:effectLst/>
                <a:latin typeface="verdana, Open Sans, sans-serif"/>
              </a:rPr>
              <a:t>первая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женщина-космонавт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Валентина</a:t>
            </a:r>
            <a:r>
              <a:rPr lang="ru-RU" sz="1800" b="0" i="0" dirty="0">
                <a:effectLst/>
                <a:latin typeface="verdana, Open Sans, sans-serif"/>
              </a:rPr>
              <a:t> Владимировна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Терешкова</a:t>
            </a:r>
            <a:r>
              <a:rPr lang="ru-RU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>
                <a:effectLst/>
                <a:latin typeface="verdana, Open Sans, sans-serif"/>
              </a:rPr>
              <a:t>(1963 г)</a:t>
            </a:r>
            <a:r>
              <a:rPr lang="ru-RU" sz="1800" b="0" i="0" dirty="0">
                <a:effectLst/>
                <a:latin typeface="verdana, Open Sans, sans-serif"/>
              </a:rPr>
              <a:t>. Лётчик-космонавт СССР, первая в мире женщина-космонавт, Герой Советского Союза (1963), генерал-майор (1995)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i="0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699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EACB96C-DB85-9FE3-CF91-BFFEED865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817418"/>
            <a:ext cx="6164653" cy="678873"/>
          </a:xfrm>
        </p:spPr>
        <p:txBody>
          <a:bodyPr/>
          <a:lstStyle/>
          <a:p>
            <a:r>
              <a:rPr lang="ru-RU" dirty="0"/>
              <a:t>Также: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D695C99-C90B-BDD2-D213-81EB7571482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430B368-BF4A-315C-8F0B-9D7437FD0B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1759527"/>
            <a:ext cx="6164653" cy="3041073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dirty="0" err="1">
                <a:effectLst/>
              </a:rPr>
              <a:t>состоялся</a:t>
            </a:r>
            <a:r>
              <a:rPr lang="en-US" sz="2400" b="0" i="0" dirty="0">
                <a:effectLst/>
              </a:rPr>
              <a:t> </a:t>
            </a:r>
            <a:r>
              <a:rPr lang="en-US" sz="2400" b="0" i="0" dirty="0" err="1">
                <a:effectLst/>
              </a:rPr>
              <a:t>полёт</a:t>
            </a:r>
            <a:r>
              <a:rPr lang="en-US" sz="2400" b="0" i="0" dirty="0">
                <a:effectLst/>
              </a:rPr>
              <a:t> </a:t>
            </a:r>
            <a:r>
              <a:rPr lang="en-US" sz="2400" b="0" i="0" dirty="0" err="1">
                <a:effectLst/>
              </a:rPr>
              <a:t>первого</a:t>
            </a:r>
            <a:r>
              <a:rPr lang="en-US" sz="2400" b="0" i="0" dirty="0">
                <a:effectLst/>
              </a:rPr>
              <a:t> </a:t>
            </a:r>
            <a:r>
              <a:rPr lang="en-US" sz="2400" b="0" i="0" dirty="0" err="1">
                <a:effectLst/>
              </a:rPr>
              <a:t>многоместного</a:t>
            </a:r>
            <a:r>
              <a:rPr lang="en-US" sz="2400" b="0" i="0" dirty="0">
                <a:effectLst/>
              </a:rPr>
              <a:t> </a:t>
            </a:r>
            <a:r>
              <a:rPr lang="en-US" sz="2400" b="0" i="0" dirty="0" err="1">
                <a:effectLst/>
              </a:rPr>
              <a:t>космического</a:t>
            </a:r>
            <a:r>
              <a:rPr lang="en-US" sz="2400" b="0" i="0" dirty="0">
                <a:effectLst/>
              </a:rPr>
              <a:t> </a:t>
            </a:r>
            <a:r>
              <a:rPr lang="en-US" sz="2400" b="0" i="0" dirty="0" err="1">
                <a:effectLst/>
              </a:rPr>
              <a:t>корабля</a:t>
            </a:r>
            <a:endParaRPr lang="ru-RU" sz="2400" b="0" i="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Алексей Архипович Леонов лётчик-космонавт  СССР №11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первый</a:t>
            </a:r>
            <a:r>
              <a:rPr lang="en-US" sz="2400" b="0" i="0" dirty="0">
                <a:effectLst/>
                <a:latin typeface="YS Text, Arial, Helvetica, Arial Unicode MS, sans-serif"/>
              </a:rPr>
              <a:t>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человек</a:t>
            </a:r>
            <a:r>
              <a:rPr lang="en-US" sz="2400" b="0" i="0" dirty="0">
                <a:effectLst/>
                <a:latin typeface="YS Text, Arial, Helvetica, Arial Unicode MS, sans-serif"/>
              </a:rPr>
              <a:t> в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мире</a:t>
            </a:r>
            <a:r>
              <a:rPr lang="en-US" sz="2400" b="0" i="0" dirty="0">
                <a:effectLst/>
                <a:latin typeface="YS Text, Arial, Helvetica, Arial Unicode MS, sans-serif"/>
              </a:rPr>
              <a:t>,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вышедший</a:t>
            </a:r>
            <a:r>
              <a:rPr lang="en-US" sz="2400" b="0" i="0" dirty="0">
                <a:effectLst/>
                <a:latin typeface="YS Text, Arial, Helvetica, Arial Unicode MS, sans-serif"/>
              </a:rPr>
              <a:t> в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открытый</a:t>
            </a:r>
            <a:r>
              <a:rPr lang="en-US" sz="2400" b="0" i="0" dirty="0">
                <a:effectLst/>
                <a:latin typeface="YS Text, Arial, Helvetica, Arial Unicode MS, sans-serif"/>
              </a:rPr>
              <a:t>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космос</a:t>
            </a:r>
            <a:r>
              <a:rPr lang="en-US" sz="2400" b="0" i="0" dirty="0">
                <a:effectLst/>
                <a:latin typeface="YS Text, Arial, Helvetica, Arial Unicode MS, sans-serif"/>
              </a:rPr>
              <a:t>.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Дважды</a:t>
            </a:r>
            <a:r>
              <a:rPr lang="en-US" sz="2400" b="0" i="0" dirty="0">
                <a:effectLst/>
                <a:latin typeface="YS Text, Arial, Helvetica, Arial Unicode MS, sans-serif"/>
              </a:rPr>
              <a:t>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Герой</a:t>
            </a:r>
            <a:r>
              <a:rPr lang="en-US" sz="2400" b="0" i="0" dirty="0">
                <a:effectLst/>
                <a:latin typeface="YS Text, Arial, Helvetica, Arial Unicode MS, sans-serif"/>
              </a:rPr>
              <a:t>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Советского</a:t>
            </a:r>
            <a:r>
              <a:rPr lang="en-US" sz="2400" b="0" i="0" dirty="0">
                <a:effectLst/>
                <a:latin typeface="YS Text, Arial, Helvetica, Arial Unicode MS, sans-serif"/>
              </a:rPr>
              <a:t>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Союза</a:t>
            </a:r>
            <a:r>
              <a:rPr lang="en-US" sz="2400" b="0" i="0" dirty="0">
                <a:effectLst/>
                <a:latin typeface="YS Text, Arial, Helvetica, Arial Unicode MS, sans-serif"/>
              </a:rPr>
              <a:t>,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генерал-майор</a:t>
            </a:r>
            <a:r>
              <a:rPr lang="en-US" sz="2400" b="0" i="0" dirty="0">
                <a:effectLst/>
                <a:latin typeface="YS Text, Arial, Helvetica, Arial Unicode MS, sans-serif"/>
              </a:rPr>
              <a:t>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авиации</a:t>
            </a:r>
            <a:r>
              <a:rPr lang="en-US" sz="2400" b="0" i="0" dirty="0">
                <a:effectLst/>
                <a:latin typeface="YS Text, Arial, Helvetica, Arial Unicode MS, sans-serif"/>
              </a:rPr>
              <a:t>,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лауреат</a:t>
            </a:r>
            <a:r>
              <a:rPr lang="en-US" sz="2400" b="0" i="0" dirty="0">
                <a:effectLst/>
                <a:latin typeface="YS Text, Arial, Helvetica, Arial Unicode MS, sans-serif"/>
              </a:rPr>
              <a:t>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Государственной</a:t>
            </a:r>
            <a:r>
              <a:rPr lang="en-US" sz="2400" b="0" i="0" dirty="0">
                <a:effectLst/>
                <a:latin typeface="YS Text, Arial, Helvetica, Arial Unicode MS, sans-serif"/>
              </a:rPr>
              <a:t>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премии</a:t>
            </a:r>
            <a:r>
              <a:rPr lang="en-US" sz="2400" b="0" i="0" dirty="0">
                <a:effectLst/>
                <a:latin typeface="YS Text, Arial, Helvetica, Arial Unicode MS, sans-serif"/>
              </a:rPr>
              <a:t> СССР,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член</a:t>
            </a:r>
            <a:r>
              <a:rPr lang="en-US" sz="2400" b="0" i="0" dirty="0">
                <a:effectLst/>
                <a:latin typeface="YS Text, Arial, Helvetica, Arial Unicode MS, sans-serif"/>
              </a:rPr>
              <a:t>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Высшего</a:t>
            </a:r>
            <a:r>
              <a:rPr lang="en-US" sz="2400" b="0" i="0" dirty="0">
                <a:effectLst/>
                <a:latin typeface="YS Text, Arial, Helvetica, Arial Unicode MS, sans-serif"/>
              </a:rPr>
              <a:t>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совета</a:t>
            </a:r>
            <a:r>
              <a:rPr lang="en-US" sz="2400" b="0" i="0" dirty="0">
                <a:effectLst/>
                <a:latin typeface="YS Text, Arial, Helvetica, Arial Unicode MS, sans-serif"/>
              </a:rPr>
              <a:t>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партии</a:t>
            </a:r>
            <a:r>
              <a:rPr lang="en-US" sz="2400" b="0" i="0" dirty="0">
                <a:effectLst/>
                <a:latin typeface="YS Text, Arial, Helvetica, Arial Unicode MS, sans-serif"/>
              </a:rPr>
              <a:t> «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Единая</a:t>
            </a:r>
            <a:r>
              <a:rPr lang="en-US" sz="2400" b="0" i="0" dirty="0">
                <a:effectLst/>
                <a:latin typeface="YS Text, Arial, Helvetica, Arial Unicode MS, sans-serif"/>
              </a:rPr>
              <a:t> </a:t>
            </a:r>
            <a:r>
              <a:rPr lang="en-US" sz="2400" b="0" i="0" dirty="0" err="1">
                <a:effectLst/>
                <a:latin typeface="YS Text, Arial, Helvetica, Arial Unicode MS, sans-serif"/>
              </a:rPr>
              <a:t>Россия</a:t>
            </a:r>
            <a:r>
              <a:rPr lang="en-US" sz="2400" b="0" i="0" dirty="0">
                <a:effectLst/>
                <a:latin typeface="YS Text, Arial, Helvetica, Arial Unicode MS, sans-serif"/>
              </a:rPr>
              <a:t>»</a:t>
            </a:r>
            <a:r>
              <a:rPr lang="en-US" sz="2400" b="0" i="0" dirty="0">
                <a:effectLst/>
                <a:latin typeface="verdana, Open Sans, sans-serif"/>
              </a:rPr>
              <a:t> </a:t>
            </a:r>
            <a:endParaRPr lang="en-US" sz="24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802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61DEE11C-EAC3-AD15-F83B-5D10A5F1A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6164653" cy="983673"/>
          </a:xfrm>
        </p:spPr>
        <p:txBody>
          <a:bodyPr/>
          <a:lstStyle/>
          <a:p>
            <a:r>
              <a:rPr lang="en-US" sz="1800" dirty="0">
                <a:effectLst/>
              </a:rPr>
              <a:t>IV</a:t>
            </a:r>
            <a:r>
              <a:rPr lang="ru-RU" sz="1800" dirty="0">
                <a:effectLst/>
              </a:rPr>
              <a:t> этап — первая высадка на луну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FF8EF5DD-367C-617C-E5FB-92A5B31A09C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20000" y="1406525"/>
            <a:ext cx="3279775" cy="4572000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0DCDF9F3-A383-F65C-127E-11000B9E69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1898073"/>
            <a:ext cx="6164653" cy="3768436"/>
          </a:xfrm>
        </p:spPr>
        <p:txBody>
          <a:bodyPr>
            <a:normAutofit/>
          </a:bodyPr>
          <a:lstStyle/>
          <a:p>
            <a:r>
              <a:rPr lang="ru-RU" sz="2000" b="1" i="0" dirty="0">
                <a:effectLst/>
              </a:rPr>
              <a:t>24 июля 1969 год</a:t>
            </a:r>
            <a:r>
              <a:rPr lang="ru-RU" sz="2000" b="0" i="0" dirty="0">
                <a:effectLst/>
              </a:rPr>
              <a:t>а два члена экипажа «Аполлон-11» ступили на поверхность Луны:</a:t>
            </a:r>
            <a:endParaRPr lang="ru-RU" sz="2000" dirty="0">
              <a:effectLst/>
            </a:endParaRPr>
          </a:p>
          <a:p>
            <a:r>
              <a:rPr lang="ru-RU" sz="2000" b="0" i="0" dirty="0">
                <a:effectLst/>
              </a:rPr>
              <a:t>Нил Армстронг и Базз </a:t>
            </a:r>
            <a:r>
              <a:rPr lang="ru-RU" sz="2000" b="0" i="0" dirty="0" err="1">
                <a:effectLst/>
              </a:rPr>
              <a:t>Олдрин</a:t>
            </a:r>
            <a:r>
              <a:rPr lang="ru-RU" sz="2000" b="0" i="0" dirty="0">
                <a:effectLst/>
              </a:rPr>
              <a:t> совершили один выход и пробыли на спутнике Земли два с половиной часа.</a:t>
            </a:r>
            <a:r>
              <a:rPr lang="ru-RU" sz="2000" dirty="0">
                <a:effectLst/>
              </a:rPr>
              <a:t> </a:t>
            </a:r>
            <a:r>
              <a:rPr lang="ru-RU" sz="2000" b="0" i="0" dirty="0">
                <a:effectLst/>
              </a:rPr>
              <a:t>Армстронгу не только удалось побывать на поверхности Луны, но и привезти пробы грунта на Землю. </a:t>
            </a:r>
          </a:p>
          <a:p>
            <a:r>
              <a:rPr lang="en-US" sz="2000" b="0" i="0" dirty="0" err="1">
                <a:effectLst/>
              </a:rPr>
              <a:t>Всего</a:t>
            </a:r>
            <a:r>
              <a:rPr lang="en-US" sz="2000" b="0" i="0" dirty="0">
                <a:effectLst/>
              </a:rPr>
              <a:t> с 1969 </a:t>
            </a:r>
            <a:r>
              <a:rPr lang="en-US" sz="2000" b="0" i="0" dirty="0" err="1">
                <a:effectLst/>
              </a:rPr>
              <a:t>по</a:t>
            </a:r>
            <a:r>
              <a:rPr lang="en-US" sz="2000" b="0" i="0" dirty="0">
                <a:effectLst/>
              </a:rPr>
              <a:t> 1972 </a:t>
            </a:r>
            <a:r>
              <a:rPr lang="en-US" sz="2000" b="0" i="0" dirty="0" err="1">
                <a:effectLst/>
              </a:rPr>
              <a:t>год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по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программе</a:t>
            </a:r>
            <a:r>
              <a:rPr lang="en-US" sz="2000" b="0" i="0" dirty="0">
                <a:effectLst/>
              </a:rPr>
              <a:t> «</a:t>
            </a:r>
            <a:r>
              <a:rPr lang="en-US" sz="2000" b="0" i="0" dirty="0" err="1">
                <a:effectLst/>
              </a:rPr>
              <a:t>Аполлон</a:t>
            </a:r>
            <a:r>
              <a:rPr lang="en-US" sz="2000" b="0" i="0" dirty="0">
                <a:effectLst/>
              </a:rPr>
              <a:t>» </a:t>
            </a:r>
            <a:r>
              <a:rPr lang="en-US" sz="2000" b="0" i="0" dirty="0" err="1">
                <a:effectLst/>
              </a:rPr>
              <a:t>было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выполнено</a:t>
            </a:r>
            <a:r>
              <a:rPr lang="en-US" sz="2000" b="0" i="0" dirty="0">
                <a:effectLst/>
              </a:rPr>
              <a:t> 6 </a:t>
            </a:r>
            <a:r>
              <a:rPr lang="en-US" sz="2000" b="0" i="0" dirty="0" err="1">
                <a:effectLst/>
              </a:rPr>
              <a:t>полётов</a:t>
            </a:r>
            <a:r>
              <a:rPr lang="en-US" sz="2000" b="0" i="0" dirty="0">
                <a:effectLst/>
              </a:rPr>
              <a:t> с </a:t>
            </a:r>
            <a:r>
              <a:rPr lang="en-US" sz="2000" b="0" i="0" dirty="0" err="1">
                <a:effectLst/>
              </a:rPr>
              <a:t>посадкой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на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Луне</a:t>
            </a:r>
            <a:r>
              <a:rPr lang="en-US" sz="2000" b="0" i="0" dirty="0">
                <a:effectLst/>
              </a:rPr>
              <a:t>. </a:t>
            </a:r>
            <a:r>
              <a:rPr lang="en-US" sz="2000" b="0" i="0" dirty="0" err="1">
                <a:effectLst/>
              </a:rPr>
              <a:t>За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эти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годы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на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спутнике</a:t>
            </a:r>
            <a:r>
              <a:rPr lang="en-US" sz="2000" b="0" i="0" dirty="0">
                <a:effectLst/>
              </a:rPr>
              <a:t> </a:t>
            </a:r>
            <a:r>
              <a:rPr lang="en-US" sz="2000" b="0" i="0" dirty="0" err="1">
                <a:effectLst/>
              </a:rPr>
              <a:t>побывало</a:t>
            </a:r>
            <a:r>
              <a:rPr lang="en-US" sz="2000" b="0" i="0" dirty="0">
                <a:effectLst/>
              </a:rPr>
              <a:t> 12 </a:t>
            </a:r>
            <a:r>
              <a:rPr lang="en-US" sz="2000" b="0" i="0" dirty="0" err="1">
                <a:effectLst/>
              </a:rPr>
              <a:t>человек</a:t>
            </a:r>
            <a:r>
              <a:rPr lang="en-US" sz="2000" b="0" i="0" dirty="0">
                <a:effectLst/>
              </a:rPr>
              <a:t>.</a:t>
            </a:r>
          </a:p>
          <a:p>
            <a:endParaRPr lang="ru-RU" b="0" i="0" dirty="0">
              <a:effectLst/>
            </a:endParaRPr>
          </a:p>
          <a:p>
            <a:endParaRPr lang="ru-RU" dirty="0">
              <a:effectLst/>
            </a:endParaRPr>
          </a:p>
          <a:p>
            <a:endParaRPr lang="ru-RU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95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9AC6CEA3-FA62-639F-2263-777AD68BA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581891"/>
            <a:ext cx="6164653" cy="997527"/>
          </a:xfrm>
        </p:spPr>
        <p:txBody>
          <a:bodyPr>
            <a:normAutofit fontScale="90000"/>
          </a:bodyPr>
          <a:lstStyle/>
          <a:p>
            <a:r>
              <a:rPr lang="en-US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ru-RU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этап-исследование солнечной системы</a:t>
            </a:r>
            <a:r>
              <a:rPr lang="en-US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Марс</a:t>
            </a: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8D6F361-11ED-C56C-77C0-0D7F65CBBF0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6253" y="581891"/>
            <a:ext cx="3969947" cy="4904509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41761432-9408-8157-FF9E-94567ABEA8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1731817"/>
            <a:ext cx="6164653" cy="3990109"/>
          </a:xfrm>
        </p:spPr>
        <p:txBody>
          <a:bodyPr>
            <a:normAutofit/>
          </a:bodyPr>
          <a:lstStyle/>
          <a:p>
            <a:r>
              <a:rPr lang="en-US" sz="1800" b="0" i="0" dirty="0" err="1">
                <a:effectLst/>
                <a:latin typeface="verdana, Open Sans, sans-serif"/>
              </a:rPr>
              <a:t>Советская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программа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по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изучению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Марса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началась</a:t>
            </a:r>
            <a:r>
              <a:rPr lang="en-US" sz="1800" b="0" i="0" dirty="0">
                <a:effectLst/>
                <a:latin typeface="verdana, Open Sans, sans-serif"/>
              </a:rPr>
              <a:t> в 1964 </a:t>
            </a:r>
            <a:r>
              <a:rPr lang="en-US" sz="1800" b="0" i="0" dirty="0" err="1">
                <a:effectLst/>
                <a:latin typeface="verdana, Open Sans, sans-serif"/>
              </a:rPr>
              <a:t>году</a:t>
            </a:r>
            <a:r>
              <a:rPr lang="en-US" sz="1800" b="0" i="0" dirty="0">
                <a:effectLst/>
                <a:latin typeface="verdana, Open Sans, sans-serif"/>
              </a:rPr>
              <a:t>, а </a:t>
            </a:r>
            <a:r>
              <a:rPr lang="en-US" sz="1800" b="0" i="0" dirty="0" err="1">
                <a:effectLst/>
                <a:latin typeface="verdana, Open Sans, sans-serif"/>
              </a:rPr>
              <a:t>наиболее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значимые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результаты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были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достигнуты</a:t>
            </a:r>
            <a:r>
              <a:rPr lang="en-US" sz="1800" b="0" i="0" dirty="0">
                <a:effectLst/>
                <a:latin typeface="verdana, Open Sans, sans-serif"/>
              </a:rPr>
              <a:t> к 1971 </a:t>
            </a:r>
            <a:r>
              <a:rPr lang="en-US" sz="1800" b="0" i="0" dirty="0" err="1">
                <a:effectLst/>
                <a:latin typeface="verdana, Open Sans, sans-serif"/>
              </a:rPr>
              <a:t>году</a:t>
            </a:r>
            <a:r>
              <a:rPr lang="en-US" sz="1800" b="0" i="0" dirty="0">
                <a:effectLst/>
                <a:latin typeface="verdana, Open Sans, sans-serif"/>
              </a:rPr>
              <a:t>. </a:t>
            </a:r>
            <a:r>
              <a:rPr lang="en-US" sz="1800" b="0" i="0" dirty="0" err="1">
                <a:effectLst/>
                <a:latin typeface="verdana, Open Sans, sans-serif"/>
              </a:rPr>
              <a:t>Автоматическая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межпланетная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станция</a:t>
            </a:r>
            <a:r>
              <a:rPr lang="en-US" sz="1800" b="0" i="0" dirty="0">
                <a:effectLst/>
                <a:latin typeface="verdana, Open Sans, sans-serif"/>
              </a:rPr>
              <a:t> «Марс-2» </a:t>
            </a:r>
            <a:r>
              <a:rPr lang="en-US" sz="1800" b="0" i="0" dirty="0" err="1">
                <a:effectLst/>
                <a:latin typeface="verdana, Open Sans, sans-serif"/>
              </a:rPr>
              <a:t>стала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первым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искусственным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объектом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на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поверхности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Красной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планеты</a:t>
            </a:r>
            <a:r>
              <a:rPr lang="en-US" sz="1800" b="0" i="0" dirty="0">
                <a:effectLst/>
                <a:latin typeface="verdana, Open Sans, sans-serif"/>
              </a:rPr>
              <a:t>, </a:t>
            </a:r>
            <a:r>
              <a:rPr lang="en-US" sz="1800" b="0" i="0" dirty="0" err="1">
                <a:effectLst/>
                <a:latin typeface="verdana, Open Sans, sans-serif"/>
              </a:rPr>
              <a:t>хотя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аппарат</a:t>
            </a:r>
            <a:r>
              <a:rPr lang="en-US" sz="1800" b="0" i="0" dirty="0">
                <a:effectLst/>
                <a:latin typeface="verdana, Open Sans, sans-serif"/>
              </a:rPr>
              <a:t> и </a:t>
            </a:r>
            <a:r>
              <a:rPr lang="en-US" sz="1800" b="0" i="0" dirty="0" err="1">
                <a:effectLst/>
                <a:latin typeface="verdana, Open Sans, sans-serif"/>
              </a:rPr>
              <a:t>потерпел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аварию</a:t>
            </a:r>
            <a:r>
              <a:rPr lang="en-US" sz="1800" b="0" i="0" dirty="0">
                <a:effectLst/>
                <a:latin typeface="verdana, Open Sans, sans-serif"/>
              </a:rPr>
              <a:t>. </a:t>
            </a:r>
            <a:r>
              <a:rPr lang="en-US" sz="1800" b="0" i="0" dirty="0" err="1">
                <a:effectLst/>
                <a:latin typeface="verdana, Open Sans, sans-serif"/>
              </a:rPr>
              <a:t>Следовавший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по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пятам</a:t>
            </a:r>
            <a:r>
              <a:rPr lang="en-US" sz="1800" b="0" i="0" dirty="0">
                <a:effectLst/>
                <a:latin typeface="verdana, Open Sans, sans-serif"/>
              </a:rPr>
              <a:t> «Марс-3» в </a:t>
            </a:r>
            <a:r>
              <a:rPr lang="en-US" sz="1800" b="0" i="0" dirty="0" err="1">
                <a:effectLst/>
                <a:latin typeface="verdana, Open Sans, sans-serif"/>
              </a:rPr>
              <a:t>том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же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году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впервые</a:t>
            </a:r>
            <a:r>
              <a:rPr lang="en-US" sz="1800" b="0" i="0" dirty="0">
                <a:effectLst/>
                <a:latin typeface="verdana, Open Sans, sans-serif"/>
              </a:rPr>
              <a:t> в </a:t>
            </a:r>
            <a:r>
              <a:rPr lang="en-US" sz="1800" b="0" i="0" dirty="0" err="1">
                <a:effectLst/>
                <a:latin typeface="verdana, Open Sans, sans-serif"/>
              </a:rPr>
              <a:t>истории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совершил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мягкую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посадку</a:t>
            </a:r>
            <a:r>
              <a:rPr lang="en-US" sz="1800" b="0" i="0" dirty="0">
                <a:effectLst/>
                <a:latin typeface="verdana, Open Sans, sans-serif"/>
              </a:rPr>
              <a:t>. </a:t>
            </a:r>
            <a:r>
              <a:rPr lang="en-US" sz="1800" b="0" i="0" dirty="0" err="1">
                <a:effectLst/>
                <a:latin typeface="verdana, Open Sans, sans-serif"/>
              </a:rPr>
              <a:t>Сеанс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связи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длился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всего</a:t>
            </a:r>
            <a:r>
              <a:rPr lang="en-US" sz="1800" b="0" i="0" dirty="0">
                <a:effectLst/>
                <a:latin typeface="verdana, Open Sans, sans-serif"/>
              </a:rPr>
              <a:t> 14 </a:t>
            </a:r>
            <a:r>
              <a:rPr lang="en-US" sz="1800" b="0" i="0" dirty="0" err="1">
                <a:effectLst/>
                <a:latin typeface="verdana, Open Sans, sans-serif"/>
              </a:rPr>
              <a:t>секунд</a:t>
            </a:r>
            <a:r>
              <a:rPr lang="en-US" sz="1800" b="0" i="0" dirty="0">
                <a:effectLst/>
                <a:latin typeface="verdana, Open Sans, sans-serif"/>
              </a:rPr>
              <a:t> — </a:t>
            </a:r>
            <a:r>
              <a:rPr lang="en-US" sz="1800" b="0" i="0" dirty="0" err="1">
                <a:effectLst/>
                <a:latin typeface="verdana, Open Sans, sans-serif"/>
              </a:rPr>
              <a:t>за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это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время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было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передано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первое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фото</a:t>
            </a:r>
            <a:r>
              <a:rPr lang="en-US" sz="1800" b="0" i="0" dirty="0">
                <a:effectLst/>
                <a:latin typeface="verdana, Open Sans, sans-serif"/>
              </a:rPr>
              <a:t> с </a:t>
            </a:r>
            <a:r>
              <a:rPr lang="en-US" sz="1800" b="0" i="0" dirty="0" err="1">
                <a:effectLst/>
                <a:latin typeface="verdana, Open Sans, sans-serif"/>
              </a:rPr>
              <a:t>поверхности</a:t>
            </a:r>
            <a:r>
              <a:rPr lang="en-US" sz="1800" b="0" i="0" dirty="0">
                <a:effectLst/>
                <a:latin typeface="verdana, Open Sans, sans-serif"/>
              </a:rPr>
              <a:t> </a:t>
            </a:r>
            <a:r>
              <a:rPr lang="en-US" sz="1800" b="0" i="0" dirty="0" err="1">
                <a:effectLst/>
                <a:latin typeface="verdana, Open Sans, sans-serif"/>
              </a:rPr>
              <a:t>планеты</a:t>
            </a:r>
            <a:r>
              <a:rPr lang="en-US" sz="1800" b="0" i="0" dirty="0">
                <a:effectLst/>
                <a:latin typeface="verdana, Open Sans, sans-serif"/>
              </a:rPr>
              <a:t>.</a:t>
            </a:r>
            <a:endParaRPr lang="en-US" b="0" i="0" dirty="0">
              <a:effectLst/>
            </a:endParaRPr>
          </a:p>
          <a:p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01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351</TotalTime>
  <Words>1415</Words>
  <Application>Microsoft Office PowerPoint</Application>
  <PresentationFormat>Широкоэкранный</PresentationFormat>
  <Paragraphs>79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Adobe Fan Heiti Std B</vt:lpstr>
      <vt:lpstr>Arial</vt:lpstr>
      <vt:lpstr>Calibri</vt:lpstr>
      <vt:lpstr>Calibri Light</vt:lpstr>
      <vt:lpstr>Calibri, sans-serif</vt:lpstr>
      <vt:lpstr>verdana, Open Sans, sans-serif</vt:lpstr>
      <vt:lpstr>YS Text, Arial, Helvetica, Arial Unicode MS, sans-serif</vt:lpstr>
      <vt:lpstr>Небесная</vt:lpstr>
      <vt:lpstr>Космическое пространство</vt:lpstr>
      <vt:lpstr>I этап — первый космический спутник </vt:lpstr>
      <vt:lpstr>II этап- первые живые существа на орбите </vt:lpstr>
      <vt:lpstr>Презентация PowerPoint</vt:lpstr>
      <vt:lpstr>III этап- выход человека в космос </vt:lpstr>
      <vt:lpstr>Вслед за полётом Гагарина знаменательные вехи в истории освоения космоса посыпались одна за другой: </vt:lpstr>
      <vt:lpstr>Также:</vt:lpstr>
      <vt:lpstr>IV этап — первая высадка на луну </vt:lpstr>
      <vt:lpstr>V этап-исследование солнечной системы  Марс</vt:lpstr>
      <vt:lpstr>  Венера </vt:lpstr>
      <vt:lpstr>«Викинг» </vt:lpstr>
      <vt:lpstr>«Вояджер» </vt:lpstr>
      <vt:lpstr>VI этап-человечество выходит за пределы солнечной системы </vt:lpstr>
      <vt:lpstr>         VII этап- начало международного комплексного изучения космоса Запуск многоразового корабля «Колумбия» </vt:lpstr>
      <vt:lpstr>Запуск космической орбитальной станции «Мир» </vt:lpstr>
      <vt:lpstr>Запуск телескоп «Хаббл»  </vt:lpstr>
      <vt:lpstr>Первый марсоход </vt:lpstr>
      <vt:lpstr>VIII этап- начало работы МКС (Международной космической станции)   Всего в проекте МКС участвует 14 стран </vt:lpstr>
      <vt:lpstr>IX этап- интенсивное исследование и коммерциализация космоса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Космическое пространство</dc:title>
  <dc:creator>бернара</dc:creator>
  <cp:lastModifiedBy>Зумрат Абд. Хасанова</cp:lastModifiedBy>
  <cp:revision>24</cp:revision>
  <dcterms:created xsi:type="dcterms:W3CDTF">2023-04-23T00:04:47Z</dcterms:created>
  <dcterms:modified xsi:type="dcterms:W3CDTF">2023-04-27T06:08:39Z</dcterms:modified>
</cp:coreProperties>
</file>