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300" r:id="rId3"/>
    <p:sldId id="325" r:id="rId4"/>
    <p:sldId id="337" r:id="rId5"/>
    <p:sldId id="338" r:id="rId6"/>
    <p:sldId id="280" r:id="rId7"/>
    <p:sldId id="342" r:id="rId8"/>
    <p:sldId id="359" r:id="rId9"/>
    <p:sldId id="357" r:id="rId10"/>
    <p:sldId id="360" r:id="rId11"/>
    <p:sldId id="343" r:id="rId12"/>
    <p:sldId id="361" r:id="rId13"/>
    <p:sldId id="344" r:id="rId14"/>
    <p:sldId id="362" r:id="rId15"/>
    <p:sldId id="363" r:id="rId16"/>
    <p:sldId id="309" r:id="rId17"/>
    <p:sldId id="32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9900"/>
    <a:srgbClr val="BC8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9568F8-58E8-4A6A-A3B3-4DA0CE6A5AA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B2BD1B-A29E-41D4-9BD9-7D46F5DAA701}">
      <dgm:prSet phldrT="[Текст]"/>
      <dgm:spPr/>
      <dgm:t>
        <a:bodyPr/>
        <a:lstStyle/>
        <a:p>
          <a:r>
            <a:rPr lang="ru-RU" dirty="0" smtClean="0"/>
            <a:t>1.</a:t>
          </a:r>
          <a:endParaRPr lang="ru-RU" dirty="0"/>
        </a:p>
      </dgm:t>
    </dgm:pt>
    <dgm:pt modelId="{A8AC458C-DEE0-4378-9602-CA20BC559735}" type="parTrans" cxnId="{682CF324-9797-4665-B6D5-0D8D9AA74CD8}">
      <dgm:prSet/>
      <dgm:spPr/>
      <dgm:t>
        <a:bodyPr/>
        <a:lstStyle/>
        <a:p>
          <a:endParaRPr lang="ru-RU"/>
        </a:p>
      </dgm:t>
    </dgm:pt>
    <dgm:pt modelId="{AFEDBDE7-801B-4276-B509-E7B27D34D17E}" type="sibTrans" cxnId="{682CF324-9797-4665-B6D5-0D8D9AA74CD8}">
      <dgm:prSet/>
      <dgm:spPr/>
      <dgm:t>
        <a:bodyPr/>
        <a:lstStyle/>
        <a:p>
          <a:endParaRPr lang="ru-RU"/>
        </a:p>
      </dgm:t>
    </dgm:pt>
    <dgm:pt modelId="{82D68297-A89E-4B64-84E8-9A127B7CE42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Познакомить участников мастер-класса с эффективными методами использования нетрадиционных техник, способствующих развитию мелкой моторики у детей дошкольного возраста.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E12357-CA41-4EC1-9140-291CE4DE5B52}" type="parTrans" cxnId="{71F90F04-2283-4EB2-A6EC-C55CAE6C7545}">
      <dgm:prSet/>
      <dgm:spPr/>
      <dgm:t>
        <a:bodyPr/>
        <a:lstStyle/>
        <a:p>
          <a:endParaRPr lang="ru-RU"/>
        </a:p>
      </dgm:t>
    </dgm:pt>
    <dgm:pt modelId="{11296132-E3E6-4A23-8ABF-BEE31957453F}" type="sibTrans" cxnId="{71F90F04-2283-4EB2-A6EC-C55CAE6C7545}">
      <dgm:prSet/>
      <dgm:spPr/>
      <dgm:t>
        <a:bodyPr/>
        <a:lstStyle/>
        <a:p>
          <a:endParaRPr lang="ru-RU"/>
        </a:p>
      </dgm:t>
    </dgm:pt>
    <dgm:pt modelId="{5D4C2111-28DB-4F43-985B-7CBD437FC681}">
      <dgm:prSet phldrT="[Текст]"/>
      <dgm:spPr/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A64ABCE7-7F79-4FB3-AB1E-F07BE78FF68D}" type="parTrans" cxnId="{151A1E55-47F1-4B30-A72B-8DF550DDB126}">
      <dgm:prSet/>
      <dgm:spPr/>
      <dgm:t>
        <a:bodyPr/>
        <a:lstStyle/>
        <a:p>
          <a:endParaRPr lang="ru-RU"/>
        </a:p>
      </dgm:t>
    </dgm:pt>
    <dgm:pt modelId="{99A294E9-3C17-4E05-B136-55AACD0154FC}" type="sibTrans" cxnId="{151A1E55-47F1-4B30-A72B-8DF550DDB126}">
      <dgm:prSet/>
      <dgm:spPr/>
      <dgm:t>
        <a:bodyPr/>
        <a:lstStyle/>
        <a:p>
          <a:endParaRPr lang="ru-RU"/>
        </a:p>
      </dgm:t>
    </dgm:pt>
    <dgm:pt modelId="{7E408548-4261-4F50-B99D-DBD0C68AD9A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Закрепить умения участников мастер-класса применять полученные знания в практике.</a:t>
          </a:r>
          <a:endParaRPr lang="ru-RU" sz="2000" b="1" dirty="0">
            <a:solidFill>
              <a:srgbClr val="0000FF"/>
            </a:solidFill>
          </a:endParaRPr>
        </a:p>
      </dgm:t>
    </dgm:pt>
    <dgm:pt modelId="{BF031B38-48B8-4398-A28F-C060AB625EDD}" type="parTrans" cxnId="{C75C89C0-9B0E-4622-BA10-982B6AED5807}">
      <dgm:prSet/>
      <dgm:spPr/>
      <dgm:t>
        <a:bodyPr/>
        <a:lstStyle/>
        <a:p>
          <a:endParaRPr lang="ru-RU"/>
        </a:p>
      </dgm:t>
    </dgm:pt>
    <dgm:pt modelId="{C136BB7B-1259-4957-92BC-C3247A2230AF}" type="sibTrans" cxnId="{C75C89C0-9B0E-4622-BA10-982B6AED5807}">
      <dgm:prSet/>
      <dgm:spPr/>
      <dgm:t>
        <a:bodyPr/>
        <a:lstStyle/>
        <a:p>
          <a:endParaRPr lang="ru-RU"/>
        </a:p>
      </dgm:t>
    </dgm:pt>
    <dgm:pt modelId="{28B24D0A-9D7E-4367-A430-FB55C5AB5789}">
      <dgm:prSet phldrT="[Текст]"/>
      <dgm:spPr/>
      <dgm:t>
        <a:bodyPr/>
        <a:lstStyle/>
        <a:p>
          <a:r>
            <a:rPr lang="ru-RU" dirty="0" smtClean="0"/>
            <a:t>3.</a:t>
          </a:r>
          <a:endParaRPr lang="ru-RU" dirty="0"/>
        </a:p>
      </dgm:t>
    </dgm:pt>
    <dgm:pt modelId="{F327A9E9-79E9-41E5-9DFC-ADD4DC9DDC3B}" type="parTrans" cxnId="{9C9BFADD-E475-4DE6-A052-D73305959AD5}">
      <dgm:prSet/>
      <dgm:spPr/>
      <dgm:t>
        <a:bodyPr/>
        <a:lstStyle/>
        <a:p>
          <a:endParaRPr lang="ru-RU"/>
        </a:p>
      </dgm:t>
    </dgm:pt>
    <dgm:pt modelId="{E55C2A76-6FD9-4A3A-B326-9750EF5F0828}" type="sibTrans" cxnId="{9C9BFADD-E475-4DE6-A052-D73305959AD5}">
      <dgm:prSet/>
      <dgm:spPr/>
      <dgm:t>
        <a:bodyPr/>
        <a:lstStyle/>
        <a:p>
          <a:endParaRPr lang="ru-RU"/>
        </a:p>
      </dgm:t>
    </dgm:pt>
    <dgm:pt modelId="{86C52EFC-700E-4813-AFB4-4BE5C0E9F0E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Повысить мотивацию к овладению нетрадиционными техниками, широкому применению в совместной деятельности с ребенком.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7F58E7-250D-4384-95FF-C6943C9928D9}" type="parTrans" cxnId="{ED66D8DC-3B52-42B8-AB14-AF9F32622B5F}">
      <dgm:prSet/>
      <dgm:spPr/>
      <dgm:t>
        <a:bodyPr/>
        <a:lstStyle/>
        <a:p>
          <a:endParaRPr lang="ru-RU"/>
        </a:p>
      </dgm:t>
    </dgm:pt>
    <dgm:pt modelId="{0B36FDE2-041F-41BC-AD75-97CBD6F0085E}" type="sibTrans" cxnId="{ED66D8DC-3B52-42B8-AB14-AF9F32622B5F}">
      <dgm:prSet/>
      <dgm:spPr/>
      <dgm:t>
        <a:bodyPr/>
        <a:lstStyle/>
        <a:p>
          <a:endParaRPr lang="ru-RU"/>
        </a:p>
      </dgm:t>
    </dgm:pt>
    <dgm:pt modelId="{91CD5E6F-5FAE-4706-8428-525915E5EEC2}" type="pres">
      <dgm:prSet presAssocID="{029568F8-58E8-4A6A-A3B3-4DA0CE6A5A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9703AF-2FB7-4CCF-916E-7279154F0E94}" type="pres">
      <dgm:prSet presAssocID="{07B2BD1B-A29E-41D4-9BD9-7D46F5DAA701}" presName="composite" presStyleCnt="0"/>
      <dgm:spPr/>
    </dgm:pt>
    <dgm:pt modelId="{2E7BFF93-D26B-4759-9556-BB137B7D327A}" type="pres">
      <dgm:prSet presAssocID="{07B2BD1B-A29E-41D4-9BD9-7D46F5DAA70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FF10B-83C5-4AC9-9C04-D5BF1FA6BD0B}" type="pres">
      <dgm:prSet presAssocID="{07B2BD1B-A29E-41D4-9BD9-7D46F5DAA701}" presName="descendantText" presStyleLbl="alignAcc1" presStyleIdx="0" presStyleCnt="3" custLinFactNeighborX="-4" custLinFactNeighborY="-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49BD6-B34B-46FB-8EEB-CD3C565A2345}" type="pres">
      <dgm:prSet presAssocID="{AFEDBDE7-801B-4276-B509-E7B27D34D17E}" presName="sp" presStyleCnt="0"/>
      <dgm:spPr/>
    </dgm:pt>
    <dgm:pt modelId="{9EE0F4D3-B19D-4D1A-901F-D31CFB281EC5}" type="pres">
      <dgm:prSet presAssocID="{5D4C2111-28DB-4F43-985B-7CBD437FC681}" presName="composite" presStyleCnt="0"/>
      <dgm:spPr/>
    </dgm:pt>
    <dgm:pt modelId="{F1B9E9FD-87AD-4043-9B7C-1E96192B0F34}" type="pres">
      <dgm:prSet presAssocID="{5D4C2111-28DB-4F43-985B-7CBD437FC68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19FB-AA81-473D-A0B9-07EB6FA0F1A7}" type="pres">
      <dgm:prSet presAssocID="{5D4C2111-28DB-4F43-985B-7CBD437FC68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47C3B-DBA5-4363-BB8D-C890D4032368}" type="pres">
      <dgm:prSet presAssocID="{99A294E9-3C17-4E05-B136-55AACD0154FC}" presName="sp" presStyleCnt="0"/>
      <dgm:spPr/>
    </dgm:pt>
    <dgm:pt modelId="{C60801E3-4F43-4BDA-8494-8A858AF9E811}" type="pres">
      <dgm:prSet presAssocID="{28B24D0A-9D7E-4367-A430-FB55C5AB5789}" presName="composite" presStyleCnt="0"/>
      <dgm:spPr/>
    </dgm:pt>
    <dgm:pt modelId="{99CF9B79-B635-44BE-A301-FB732E5227A5}" type="pres">
      <dgm:prSet presAssocID="{28B24D0A-9D7E-4367-A430-FB55C5AB578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093200-1D9B-47BB-A602-6944B93B9DC6}" type="pres">
      <dgm:prSet presAssocID="{28B24D0A-9D7E-4367-A430-FB55C5AB578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9BFADD-E475-4DE6-A052-D73305959AD5}" srcId="{029568F8-58E8-4A6A-A3B3-4DA0CE6A5AA8}" destId="{28B24D0A-9D7E-4367-A430-FB55C5AB5789}" srcOrd="2" destOrd="0" parTransId="{F327A9E9-79E9-41E5-9DFC-ADD4DC9DDC3B}" sibTransId="{E55C2A76-6FD9-4A3A-B326-9750EF5F0828}"/>
    <dgm:cxn modelId="{6C574DE9-993D-4E33-9D51-367228EAF7E3}" type="presOf" srcId="{86C52EFC-700E-4813-AFB4-4BE5C0E9F0EF}" destId="{82093200-1D9B-47BB-A602-6944B93B9DC6}" srcOrd="0" destOrd="0" presId="urn:microsoft.com/office/officeart/2005/8/layout/chevron2"/>
    <dgm:cxn modelId="{487005A3-1E53-4292-89BF-DB6AC515C60E}" type="presOf" srcId="{029568F8-58E8-4A6A-A3B3-4DA0CE6A5AA8}" destId="{91CD5E6F-5FAE-4706-8428-525915E5EEC2}" srcOrd="0" destOrd="0" presId="urn:microsoft.com/office/officeart/2005/8/layout/chevron2"/>
    <dgm:cxn modelId="{71F90F04-2283-4EB2-A6EC-C55CAE6C7545}" srcId="{07B2BD1B-A29E-41D4-9BD9-7D46F5DAA701}" destId="{82D68297-A89E-4B64-84E8-9A127B7CE424}" srcOrd="0" destOrd="0" parTransId="{1DE12357-CA41-4EC1-9140-291CE4DE5B52}" sibTransId="{11296132-E3E6-4A23-8ABF-BEE31957453F}"/>
    <dgm:cxn modelId="{718EC3C8-20E9-40CC-83BA-B7F0AD2797D3}" type="presOf" srcId="{28B24D0A-9D7E-4367-A430-FB55C5AB5789}" destId="{99CF9B79-B635-44BE-A301-FB732E5227A5}" srcOrd="0" destOrd="0" presId="urn:microsoft.com/office/officeart/2005/8/layout/chevron2"/>
    <dgm:cxn modelId="{151A1E55-47F1-4B30-A72B-8DF550DDB126}" srcId="{029568F8-58E8-4A6A-A3B3-4DA0CE6A5AA8}" destId="{5D4C2111-28DB-4F43-985B-7CBD437FC681}" srcOrd="1" destOrd="0" parTransId="{A64ABCE7-7F79-4FB3-AB1E-F07BE78FF68D}" sibTransId="{99A294E9-3C17-4E05-B136-55AACD0154FC}"/>
    <dgm:cxn modelId="{0357AC23-ADD7-4759-A17B-460333C839AA}" type="presOf" srcId="{5D4C2111-28DB-4F43-985B-7CBD437FC681}" destId="{F1B9E9FD-87AD-4043-9B7C-1E96192B0F34}" srcOrd="0" destOrd="0" presId="urn:microsoft.com/office/officeart/2005/8/layout/chevron2"/>
    <dgm:cxn modelId="{682CF324-9797-4665-B6D5-0D8D9AA74CD8}" srcId="{029568F8-58E8-4A6A-A3B3-4DA0CE6A5AA8}" destId="{07B2BD1B-A29E-41D4-9BD9-7D46F5DAA701}" srcOrd="0" destOrd="0" parTransId="{A8AC458C-DEE0-4378-9602-CA20BC559735}" sibTransId="{AFEDBDE7-801B-4276-B509-E7B27D34D17E}"/>
    <dgm:cxn modelId="{BD4D5C3E-848C-4E30-BECF-75CA2322CE9B}" type="presOf" srcId="{7E408548-4261-4F50-B99D-DBD0C68AD9A3}" destId="{F0D219FB-AA81-473D-A0B9-07EB6FA0F1A7}" srcOrd="0" destOrd="0" presId="urn:microsoft.com/office/officeart/2005/8/layout/chevron2"/>
    <dgm:cxn modelId="{8F466AC8-0781-49B7-80BA-91A3C7CF2B8C}" type="presOf" srcId="{82D68297-A89E-4B64-84E8-9A127B7CE424}" destId="{3CAFF10B-83C5-4AC9-9C04-D5BF1FA6BD0B}" srcOrd="0" destOrd="0" presId="urn:microsoft.com/office/officeart/2005/8/layout/chevron2"/>
    <dgm:cxn modelId="{C75C89C0-9B0E-4622-BA10-982B6AED5807}" srcId="{5D4C2111-28DB-4F43-985B-7CBD437FC681}" destId="{7E408548-4261-4F50-B99D-DBD0C68AD9A3}" srcOrd="0" destOrd="0" parTransId="{BF031B38-48B8-4398-A28F-C060AB625EDD}" sibTransId="{C136BB7B-1259-4957-92BC-C3247A2230AF}"/>
    <dgm:cxn modelId="{51FE007C-9DF7-4949-BA16-AFD51ED901D9}" type="presOf" srcId="{07B2BD1B-A29E-41D4-9BD9-7D46F5DAA701}" destId="{2E7BFF93-D26B-4759-9556-BB137B7D327A}" srcOrd="0" destOrd="0" presId="urn:microsoft.com/office/officeart/2005/8/layout/chevron2"/>
    <dgm:cxn modelId="{ED66D8DC-3B52-42B8-AB14-AF9F32622B5F}" srcId="{28B24D0A-9D7E-4367-A430-FB55C5AB5789}" destId="{86C52EFC-700E-4813-AFB4-4BE5C0E9F0EF}" srcOrd="0" destOrd="0" parTransId="{DF7F58E7-250D-4384-95FF-C6943C9928D9}" sibTransId="{0B36FDE2-041F-41BC-AD75-97CBD6F0085E}"/>
    <dgm:cxn modelId="{5F4F7E6C-9712-441B-B590-C64282B7953D}" type="presParOf" srcId="{91CD5E6F-5FAE-4706-8428-525915E5EEC2}" destId="{C39703AF-2FB7-4CCF-916E-7279154F0E94}" srcOrd="0" destOrd="0" presId="urn:microsoft.com/office/officeart/2005/8/layout/chevron2"/>
    <dgm:cxn modelId="{DF5C7CA7-D9EF-43E0-9AB2-C85E070654E4}" type="presParOf" srcId="{C39703AF-2FB7-4CCF-916E-7279154F0E94}" destId="{2E7BFF93-D26B-4759-9556-BB137B7D327A}" srcOrd="0" destOrd="0" presId="urn:microsoft.com/office/officeart/2005/8/layout/chevron2"/>
    <dgm:cxn modelId="{BF4FADC9-82A9-4749-81FE-1C235D83893F}" type="presParOf" srcId="{C39703AF-2FB7-4CCF-916E-7279154F0E94}" destId="{3CAFF10B-83C5-4AC9-9C04-D5BF1FA6BD0B}" srcOrd="1" destOrd="0" presId="urn:microsoft.com/office/officeart/2005/8/layout/chevron2"/>
    <dgm:cxn modelId="{1472FE94-5E11-4EEB-A3D2-B9C18BEC52E2}" type="presParOf" srcId="{91CD5E6F-5FAE-4706-8428-525915E5EEC2}" destId="{C4849BD6-B34B-46FB-8EEB-CD3C565A2345}" srcOrd="1" destOrd="0" presId="urn:microsoft.com/office/officeart/2005/8/layout/chevron2"/>
    <dgm:cxn modelId="{93B6F5E1-8625-40A2-B3CE-E00ECBA93974}" type="presParOf" srcId="{91CD5E6F-5FAE-4706-8428-525915E5EEC2}" destId="{9EE0F4D3-B19D-4D1A-901F-D31CFB281EC5}" srcOrd="2" destOrd="0" presId="urn:microsoft.com/office/officeart/2005/8/layout/chevron2"/>
    <dgm:cxn modelId="{4218D0EF-6B93-4311-92E4-30E5C126FAD9}" type="presParOf" srcId="{9EE0F4D3-B19D-4D1A-901F-D31CFB281EC5}" destId="{F1B9E9FD-87AD-4043-9B7C-1E96192B0F34}" srcOrd="0" destOrd="0" presId="urn:microsoft.com/office/officeart/2005/8/layout/chevron2"/>
    <dgm:cxn modelId="{6CF3460E-A88D-4251-813B-89845F420A5B}" type="presParOf" srcId="{9EE0F4D3-B19D-4D1A-901F-D31CFB281EC5}" destId="{F0D219FB-AA81-473D-A0B9-07EB6FA0F1A7}" srcOrd="1" destOrd="0" presId="urn:microsoft.com/office/officeart/2005/8/layout/chevron2"/>
    <dgm:cxn modelId="{F671ECF4-F20E-4629-B854-B7F7408E2BB8}" type="presParOf" srcId="{91CD5E6F-5FAE-4706-8428-525915E5EEC2}" destId="{77B47C3B-DBA5-4363-BB8D-C890D4032368}" srcOrd="3" destOrd="0" presId="urn:microsoft.com/office/officeart/2005/8/layout/chevron2"/>
    <dgm:cxn modelId="{568EB2BE-0964-47E6-A1E5-073238E2BCD4}" type="presParOf" srcId="{91CD5E6F-5FAE-4706-8428-525915E5EEC2}" destId="{C60801E3-4F43-4BDA-8494-8A858AF9E811}" srcOrd="4" destOrd="0" presId="urn:microsoft.com/office/officeart/2005/8/layout/chevron2"/>
    <dgm:cxn modelId="{4D389596-5737-4666-B344-5A6F95CB79EA}" type="presParOf" srcId="{C60801E3-4F43-4BDA-8494-8A858AF9E811}" destId="{99CF9B79-B635-44BE-A301-FB732E5227A5}" srcOrd="0" destOrd="0" presId="urn:microsoft.com/office/officeart/2005/8/layout/chevron2"/>
    <dgm:cxn modelId="{B759350C-F551-435F-92D3-96E571E386A5}" type="presParOf" srcId="{C60801E3-4F43-4BDA-8494-8A858AF9E811}" destId="{82093200-1D9B-47BB-A602-6944B93B9DC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7BFF93-D26B-4759-9556-BB137B7D327A}">
      <dsp:nvSpPr>
        <dsp:cNvPr id="0" name=""/>
        <dsp:cNvSpPr/>
      </dsp:nvSpPr>
      <dsp:spPr>
        <a:xfrm rot="5400000">
          <a:off x="-238635" y="241152"/>
          <a:ext cx="1590901" cy="1113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1.</a:t>
          </a:r>
          <a:endParaRPr lang="ru-RU" sz="3100" kern="1200" dirty="0"/>
        </a:p>
      </dsp:txBody>
      <dsp:txXfrm rot="5400000">
        <a:off x="-238635" y="241152"/>
        <a:ext cx="1590901" cy="1113631"/>
      </dsp:txXfrm>
    </dsp:sp>
    <dsp:sp modelId="{3CAFF10B-83C5-4AC9-9C04-D5BF1FA6BD0B}">
      <dsp:nvSpPr>
        <dsp:cNvPr id="0" name=""/>
        <dsp:cNvSpPr/>
      </dsp:nvSpPr>
      <dsp:spPr>
        <a:xfrm rot="5400000">
          <a:off x="4154287" y="-3040941"/>
          <a:ext cx="1034086" cy="7115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Познакомить участников мастер-класса с эффективными методами использования нетрадиционных техник, способствующих развитию мелкой моторики у детей дошкольного возраста.</a:t>
          </a:r>
          <a:endParaRPr lang="ru-RU" sz="2000" b="1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4287" y="-3040941"/>
        <a:ext cx="1034086" cy="7115968"/>
      </dsp:txXfrm>
    </dsp:sp>
    <dsp:sp modelId="{F1B9E9FD-87AD-4043-9B7C-1E96192B0F34}">
      <dsp:nvSpPr>
        <dsp:cNvPr id="0" name=""/>
        <dsp:cNvSpPr/>
      </dsp:nvSpPr>
      <dsp:spPr>
        <a:xfrm rot="5400000">
          <a:off x="-238635" y="1637902"/>
          <a:ext cx="1590901" cy="1113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2.</a:t>
          </a:r>
          <a:endParaRPr lang="ru-RU" sz="3100" kern="1200" dirty="0"/>
        </a:p>
      </dsp:txBody>
      <dsp:txXfrm rot="5400000">
        <a:off x="-238635" y="1637902"/>
        <a:ext cx="1590901" cy="1113631"/>
      </dsp:txXfrm>
    </dsp:sp>
    <dsp:sp modelId="{F0D219FB-AA81-473D-A0B9-07EB6FA0F1A7}">
      <dsp:nvSpPr>
        <dsp:cNvPr id="0" name=""/>
        <dsp:cNvSpPr/>
      </dsp:nvSpPr>
      <dsp:spPr>
        <a:xfrm rot="5400000">
          <a:off x="4154572" y="-1641673"/>
          <a:ext cx="1034086" cy="7115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Закрепить умения участников мастер-класса применять полученные знания в практике.</a:t>
          </a:r>
          <a:endParaRPr lang="ru-RU" sz="2000" b="1" kern="1200" dirty="0">
            <a:solidFill>
              <a:srgbClr val="0000FF"/>
            </a:solidFill>
          </a:endParaRPr>
        </a:p>
      </dsp:txBody>
      <dsp:txXfrm rot="5400000">
        <a:off x="4154572" y="-1641673"/>
        <a:ext cx="1034086" cy="7115968"/>
      </dsp:txXfrm>
    </dsp:sp>
    <dsp:sp modelId="{99CF9B79-B635-44BE-A301-FB732E5227A5}">
      <dsp:nvSpPr>
        <dsp:cNvPr id="0" name=""/>
        <dsp:cNvSpPr/>
      </dsp:nvSpPr>
      <dsp:spPr>
        <a:xfrm rot="5400000">
          <a:off x="-238635" y="3034653"/>
          <a:ext cx="1590901" cy="1113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3.</a:t>
          </a:r>
          <a:endParaRPr lang="ru-RU" sz="3100" kern="1200" dirty="0"/>
        </a:p>
      </dsp:txBody>
      <dsp:txXfrm rot="5400000">
        <a:off x="-238635" y="3034653"/>
        <a:ext cx="1590901" cy="1113631"/>
      </dsp:txXfrm>
    </dsp:sp>
    <dsp:sp modelId="{82093200-1D9B-47BB-A602-6944B93B9DC6}">
      <dsp:nvSpPr>
        <dsp:cNvPr id="0" name=""/>
        <dsp:cNvSpPr/>
      </dsp:nvSpPr>
      <dsp:spPr>
        <a:xfrm rot="5400000">
          <a:off x="4154572" y="-244923"/>
          <a:ext cx="1034086" cy="7115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Повысить мотивацию к овладению нетрадиционными техниками, широкому применению в совместной деятельности с ребенком.</a:t>
          </a:r>
          <a:endParaRPr lang="ru-RU" sz="2000" b="1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4572" y="-244923"/>
        <a:ext cx="1034086" cy="7115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AD369-01FB-4560-AE1E-8571E47634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7E982-B3A0-416D-8434-751430AFDA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222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7E982-B3A0-416D-8434-751430AFDAD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graem-i-razvivaemsya.ru/goto/http:/3.bp.blogspot.com/-dmPaQ82c8R0/UXfTetgO-2I/AAAAAAAAANo/hh6rAjqeBnM/s1600/prischepki_s_metallicheskim_fiksatorom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graem-i-razvivaemsya.ru/goto/http:/2.bp.blogspot.com/-q_yHHjNcXiQ/UXfW597Lw8I/AAAAAAAAAOQ/Pbf9BcxNNXs/s1600/012.jpg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29684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  <a:t>Мастер-класс</a:t>
            </a:r>
            <a:b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  <a:t>«Нетрадиционные формы развития мелкой моторики рук</a:t>
            </a: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»</a:t>
            </a:r>
            <a: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sz="53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endParaRPr lang="ru-RU" sz="5300" b="1" dirty="0">
              <a:solidFill>
                <a:srgbClr val="0000FF"/>
              </a:solidFill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6248" y="5143512"/>
            <a:ext cx="4643470" cy="1714488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МДОУ «Детский сад №2 «Малышка» р.п. Турки Саратовской области»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Воспитатель: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Шишкова Ольга Алексеевна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2857496"/>
            <a:ext cx="5357850" cy="2143140"/>
          </a:xfrm>
          <a:prstGeom prst="rect">
            <a:avLst/>
          </a:prstGeom>
        </p:spPr>
      </p:pic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«Бусы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635896" y="2071677"/>
            <a:ext cx="5050904" cy="4283247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ru-RU" sz="2400" b="1" dirty="0" err="1" smtClean="0">
                <a:solidFill>
                  <a:srgbClr val="0000FF"/>
                </a:solidFill>
              </a:rPr>
              <a:t>Перебира</a:t>
            </a:r>
            <a:r>
              <a:rPr lang="ru-RU" sz="1800" b="1" dirty="0" err="1" smtClean="0">
                <a:solidFill>
                  <a:srgbClr val="0000FF"/>
                </a:solidFill>
              </a:rPr>
              <a:t>ТЬ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</a:rPr>
              <a:t>бус</a:t>
            </a:r>
            <a:r>
              <a:rPr lang="ru-RU" sz="1800" b="1" dirty="0" err="1" smtClean="0">
                <a:solidFill>
                  <a:srgbClr val="0000FF"/>
                </a:solidFill>
              </a:rPr>
              <a:t>Ы</a:t>
            </a:r>
            <a:r>
              <a:rPr lang="ru-RU" sz="2400" b="1" dirty="0" smtClean="0">
                <a:solidFill>
                  <a:srgbClr val="0000FF"/>
                </a:solidFill>
              </a:rPr>
              <a:t>, считать количество бус (в прямом и обратном порядке);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Нанизывать бусинки на нитку;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Опускать в коробочку с маленьким отверстием и т.д.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14290"/>
            <a:ext cx="82153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Игры с сыпучими материалами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8" name="Picture 4" descr="IMG_8293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444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715404" cy="100013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Игры </a:t>
            </a:r>
            <a:r>
              <a:rPr lang="ru-RU" sz="44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с </a:t>
            </a: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крышками от бутылок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071538" y="2285991"/>
            <a:ext cx="3286148" cy="40689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развитие  мелкой моторики пальцев.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000109"/>
            <a:ext cx="5786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«Лыжная эстафета»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C:\Users\1\Desktop\IMG_20191118_121707.jpg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2214554"/>
            <a:ext cx="4686304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2012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715404" cy="100013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Игры с бельевыми прищепками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071538" y="2285991"/>
            <a:ext cx="4148534" cy="4068933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2400" dirty="0" smtClean="0">
                <a:solidFill>
                  <a:srgbClr val="0000FF"/>
                </a:solidFill>
              </a:rPr>
              <a:t>-Поочередно «кусать» ногтевые фаланги (от указательного к мизинцу и обратно) на ударные слоги стиха (</a:t>
            </a:r>
            <a:r>
              <a:rPr lang="ru-RU" sz="2400" dirty="0" err="1" smtClean="0">
                <a:solidFill>
                  <a:srgbClr val="0000FF"/>
                </a:solidFill>
              </a:rPr>
              <a:t>самомассаж</a:t>
            </a:r>
            <a:r>
              <a:rPr lang="ru-RU" sz="2400" dirty="0" smtClean="0">
                <a:solidFill>
                  <a:srgbClr val="0000FF"/>
                </a:solidFill>
              </a:rPr>
              <a:t>);</a:t>
            </a:r>
          </a:p>
          <a:p>
            <a:pPr>
              <a:buNone/>
              <a:defRPr/>
            </a:pPr>
            <a:r>
              <a:rPr lang="ru-RU" sz="2400" dirty="0" smtClean="0">
                <a:solidFill>
                  <a:srgbClr val="0000FF"/>
                </a:solidFill>
              </a:rPr>
              <a:t>-Цеплять прищепки к натянутой веревке;</a:t>
            </a:r>
          </a:p>
          <a:p>
            <a:pPr>
              <a:buNone/>
              <a:defRPr/>
            </a:pPr>
            <a:r>
              <a:rPr lang="ru-RU" sz="2400" dirty="0" smtClean="0">
                <a:solidFill>
                  <a:srgbClr val="0000FF"/>
                </a:solidFill>
              </a:rPr>
              <a:t>- Прикреплять к фигуркам из картона(лучики к солнцу, дождик к тучке и т.д.)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000109"/>
            <a:ext cx="5786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«Крокодильчик»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prischepki_s_metallicheskim_fiksatorom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5762" y="1988840"/>
            <a:ext cx="32106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2012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996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Игры </a:t>
            </a:r>
            <a:r>
              <a:rPr lang="ru-RU" sz="4900" b="1" dirty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с </a:t>
            </a:r>
            <a: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</a:rPr>
              <a:t>грецкими орехами</a:t>
            </a:r>
            <a:r>
              <a:rPr lang="en-US" sz="4900" b="1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en-US" sz="4900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</a:rPr>
              <a:t> (каштанами)</a:t>
            </a:r>
            <a:endParaRPr lang="ru-RU" sz="4900" b="1" dirty="0">
              <a:solidFill>
                <a:srgbClr val="0000FF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1916833"/>
            <a:ext cx="4824536" cy="443809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dirty="0" smtClean="0"/>
              <a:t>-</a:t>
            </a:r>
            <a:r>
              <a:rPr lang="ru-RU" sz="2400" b="1" dirty="0" smtClean="0">
                <a:solidFill>
                  <a:srgbClr val="0000FF"/>
                </a:solidFill>
              </a:rPr>
              <a:t>Катать два ореха между ладонями;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-Удерживать поочередно между пальцами рук ;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Удерживать несколько орехов между пальцами обеих рук;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Два ореха держать в одной руке и вращать их один вокруг другого.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" name="Picture 4" descr="491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3822576" cy="269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169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87208" cy="129614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Игры с носовыми платочками</a:t>
            </a:r>
            <a:b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</a:br>
            <a:endParaRPr lang="ru-RU" sz="4900" b="1" dirty="0">
              <a:solidFill>
                <a:srgbClr val="0000FF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00FF"/>
                </a:solidFill>
              </a:rPr>
              <a:t>- скомкать, начиная с уголка, носовой платочек так, чтобы он весь уместился в кулачке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012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0480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891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8720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err="1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Аквагимнастика</a:t>
            </a:r>
            <a: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/>
            </a:r>
            <a:br>
              <a:rPr lang="ru-RU" sz="49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</a:br>
            <a:endParaRPr lang="ru-RU" sz="4900" b="1" dirty="0">
              <a:solidFill>
                <a:srgbClr val="0000FF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00FF"/>
                </a:solidFill>
              </a:rPr>
              <a:t>В </a:t>
            </a:r>
            <a:r>
              <a:rPr lang="ru-RU" sz="3200" dirty="0" smtClean="0">
                <a:solidFill>
                  <a:srgbClr val="0000FF"/>
                </a:solidFill>
              </a:rPr>
              <a:t>тазик</a:t>
            </a:r>
            <a:r>
              <a:rPr lang="ru-RU" sz="3200" dirty="0" smtClean="0">
                <a:solidFill>
                  <a:srgbClr val="0000FF"/>
                </a:solidFill>
              </a:rPr>
              <a:t> </a:t>
            </a:r>
            <a:r>
              <a:rPr lang="ru-RU" sz="3200" dirty="0" smtClean="0">
                <a:solidFill>
                  <a:srgbClr val="0000FF"/>
                </a:solidFill>
              </a:rPr>
              <a:t>наливаем воду, выкладываем любые подручные материалы (пуговицы, камушки, ракушки и т.д.) Включаем воображение и путешествуем.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Валера\Desktop\фото\IMG_20221123_1054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8840"/>
            <a:ext cx="3682752" cy="3322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891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571480"/>
            <a:ext cx="5143504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«Истоки способностей и дарования детей- </a:t>
            </a:r>
            <a:r>
              <a:rPr lang="ru-RU" sz="44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на </a:t>
            </a: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кончиках их пальцев»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44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Сухомлинский В.А.</a:t>
            </a:r>
          </a:p>
          <a:p>
            <a:endParaRPr lang="ru-RU" dirty="0"/>
          </a:p>
        </p:txBody>
      </p:sp>
      <p:pic>
        <p:nvPicPr>
          <p:cNvPr id="5" name="Содержимое 4" descr="Сухомлинский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214942" y="1500174"/>
            <a:ext cx="3494506" cy="4752528"/>
          </a:xfrm>
        </p:spPr>
      </p:pic>
    </p:spTree>
    <p:extLst>
      <p:ext uri="{BB962C8B-B14F-4D97-AF65-F5344CB8AC3E}">
        <p14:creationId xmlns="" xmlns:p14="http://schemas.microsoft.com/office/powerpoint/2010/main" val="247275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099" y="1484784"/>
            <a:ext cx="704349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85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Monotype Corsiva" pitchFamily="66" charset="0"/>
              </a:rPr>
              <a:t>Цель:</a:t>
            </a:r>
            <a:endParaRPr lang="ru-RU" sz="54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6792"/>
            <a:ext cx="7943880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знаний педагогов по использованию нетрадиционных техник, способствующих развитию мелкой моторики, пропаганда и распространение разновидностей форм работы.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09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9752" y="620688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Задачи:</a:t>
            </a:r>
            <a:endParaRPr lang="ru-RU" sz="5400" b="1" dirty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7832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Monotype Corsiva" pitchFamily="66" charset="0"/>
                <a:cs typeface="Arial" pitchFamily="34" charset="0"/>
              </a:rPr>
              <a:t>Моторика</a:t>
            </a:r>
            <a:endParaRPr lang="ru-RU" sz="5400" b="1" dirty="0">
              <a:solidFill>
                <a:srgbClr val="0000FF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57281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Крупная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64481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Мелкая</a:t>
            </a:r>
          </a:p>
          <a:p>
            <a:endParaRPr lang="ru-RU" dirty="0"/>
          </a:p>
        </p:txBody>
      </p:sp>
      <p:pic>
        <p:nvPicPr>
          <p:cNvPr id="1026" name="Picture 2" descr="https://centrraduga.nethouse.ru/static/img/0000/0005/5369/55369312.l2iufkme77.W6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2636912"/>
            <a:ext cx="3624337" cy="2674386"/>
          </a:xfrm>
          <a:prstGeom prst="rect">
            <a:avLst/>
          </a:prstGeom>
          <a:noFill/>
        </p:spPr>
      </p:pic>
      <p:pic>
        <p:nvPicPr>
          <p:cNvPr id="1030" name="Picture 6" descr="http://www.kroha.net/images/articles/komplex_upragnenij_dlya_detej_ot_3_do_5_let_1114_9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636912"/>
            <a:ext cx="3384376" cy="2667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nd-move-clip-art-109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7643866" cy="5786478"/>
          </a:xfrm>
        </p:spPr>
      </p:pic>
      <p:sp>
        <p:nvSpPr>
          <p:cNvPr id="5" name="TextBox 4"/>
          <p:cNvSpPr txBox="1"/>
          <p:nvPr/>
        </p:nvSpPr>
        <p:spPr>
          <a:xfrm>
            <a:off x="3491880" y="3857628"/>
            <a:ext cx="28660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Мелкая моторика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развивает</a:t>
            </a:r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9609084">
            <a:off x="2808450" y="1800049"/>
            <a:ext cx="553998" cy="187295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48" y="980728"/>
            <a:ext cx="553998" cy="259114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764822">
            <a:off x="5879553" y="1174226"/>
            <a:ext cx="553998" cy="298287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ВОСПРИЯТИЕ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23307">
            <a:off x="7197499" y="2126728"/>
            <a:ext cx="553998" cy="26083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313015">
            <a:off x="1923990" y="3392245"/>
            <a:ext cx="615553" cy="15558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0080"/>
          </a:xfrm>
        </p:spPr>
        <p:txBody>
          <a:bodyPr>
            <a:noAutofit/>
          </a:bodyPr>
          <a:lstStyle/>
          <a:p>
            <a:r>
              <a:rPr lang="ru-RU" sz="5400" dirty="0">
                <a:latin typeface="Monotype Corsiva" pitchFamily="66" charset="0"/>
                <a:cs typeface="Arial" panose="020B0604020202020204" pitchFamily="34" charset="0"/>
              </a:rPr>
              <a:t> </a:t>
            </a:r>
            <a:r>
              <a:rPr lang="ru-RU" sz="5400" dirty="0" smtClean="0">
                <a:latin typeface="Monotype Corsiva" pitchFamily="66" charset="0"/>
                <a:cs typeface="Arial" panose="020B0604020202020204" pitchFamily="34" charset="0"/>
              </a:rPr>
              <a:t>               </a:t>
            </a:r>
            <a:r>
              <a:rPr lang="ru-RU" sz="5400" b="1" dirty="0" smtClean="0">
                <a:solidFill>
                  <a:srgbClr val="0000FF"/>
                </a:solidFill>
                <a:latin typeface="Monotype Corsiva" pitchFamily="66" charset="0"/>
                <a:cs typeface="Arial" panose="020B0604020202020204" pitchFamily="34" charset="0"/>
              </a:rPr>
              <a:t>Актуальность</a:t>
            </a:r>
            <a:endParaRPr lang="ru-RU" sz="5400" b="1" dirty="0">
              <a:solidFill>
                <a:srgbClr val="0000FF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4364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00FF"/>
                </a:solidFill>
                <a:latin typeface="Monotype Corsiva" pitchFamily="66" charset="0"/>
              </a:rPr>
              <a:t>Формы работы по развитию мелкой моторики рук</a:t>
            </a:r>
            <a:endParaRPr lang="ru-RU" sz="4400" b="1" dirty="0">
              <a:solidFill>
                <a:srgbClr val="0000FF"/>
              </a:solidFill>
              <a:latin typeface="Monotype Corsiva" pitchFamily="66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4348" y="1920085"/>
            <a:ext cx="7786742" cy="222329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Традиционная: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кистей и пальцев рук (поглаживание, разминание); -игры с пальчиками с речевым сопровождением; -графические упражнения: штриховка, </a:t>
            </a:r>
            <a:r>
              <a:rPr lang="ru-RU" sz="9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дорисовывание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картинки, графические диктанты, соединение по точкам;- предметная деятельность: бумага, глина, пластилин; игры: мозаика, конструктор, шнуровка;- кукольный театры: пальчиковый, перчаточный, театр теней и т.д.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sz="9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Нетрадиционная:- </a:t>
            </a:r>
            <a:r>
              <a:rPr lang="ru-RU" sz="9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9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кистей и пальцев рук грецкими орехами, карандашами, массажными щетками, каштанами;- игры с пальчиками с использованием разнообразного материала: бросовый, природный, хозяйственно-бытовой</a:t>
            </a:r>
          </a:p>
          <a:p>
            <a:pPr marL="0" indent="0" algn="ctr">
              <a:buNone/>
            </a:pPr>
            <a:endParaRPr lang="ru-RU" sz="9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9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-214338"/>
            <a:ext cx="7115196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«Нарисуй крупой»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1928802"/>
            <a:ext cx="4400552" cy="442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285991"/>
            <a:ext cx="4614866" cy="40689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снижение психофизического и мышечного напряжения, расслабление.                                                                                       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4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-214338"/>
            <a:ext cx="7115196" cy="12144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«Нарисуй крупой»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285991"/>
            <a:ext cx="4614866" cy="40689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снижение психофизического и мышечного напряжения, расслабление.                                                                                       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444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13573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 «Сказочная золушка»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4038600" cy="335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071677"/>
            <a:ext cx="4038600" cy="428324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Развитие мелкой моторики рук, знание цвета, величины, формы. Наложение на контур, работа со схемой, пространственная ориентировка, развитие воображения. 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14290"/>
            <a:ext cx="82153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Игры с сыпучими материалами</a:t>
            </a:r>
            <a:endParaRPr lang="ru-RU" sz="4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4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2552</TotalTime>
  <Words>480</Words>
  <Application>Microsoft Office PowerPoint</Application>
  <PresentationFormat>Экран (4:3)</PresentationFormat>
  <Paragraphs>64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Мастер-класс «Нетрадиционные формы развития мелкой моторики рук» </vt:lpstr>
      <vt:lpstr>Цель:</vt:lpstr>
      <vt:lpstr>Слайд 3</vt:lpstr>
      <vt:lpstr>Моторика</vt:lpstr>
      <vt:lpstr>                Актуальность</vt:lpstr>
      <vt:lpstr>Формы работы по развитию мелкой моторики рук</vt:lpstr>
      <vt:lpstr>             Игра «Нарисуй крупой»</vt:lpstr>
      <vt:lpstr>             Игра «Нарисуй крупой»</vt:lpstr>
      <vt:lpstr>                  Игра «Сказочная золушка»        </vt:lpstr>
      <vt:lpstr>                  Игра «Бусы »        </vt:lpstr>
      <vt:lpstr> Игры с крышками от бутылок </vt:lpstr>
      <vt:lpstr> Игры с бельевыми прищепками </vt:lpstr>
      <vt:lpstr>     Игры с грецкими орехами  (каштанами)</vt:lpstr>
      <vt:lpstr>Игры с носовыми платочками </vt:lpstr>
      <vt:lpstr>Аквагимнастика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младшего дошкольного возраста.</dc:title>
  <dc:creator>VITALII STRATIEV</dc:creator>
  <cp:lastModifiedBy>Валера</cp:lastModifiedBy>
  <cp:revision>259</cp:revision>
  <dcterms:modified xsi:type="dcterms:W3CDTF">2023-03-10T04:32:06Z</dcterms:modified>
</cp:coreProperties>
</file>