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0" r:id="rId3"/>
    <p:sldId id="294" r:id="rId4"/>
    <p:sldId id="267" r:id="rId5"/>
    <p:sldId id="263" r:id="rId6"/>
    <p:sldId id="265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6600"/>
    <a:srgbClr val="000066"/>
    <a:srgbClr val="009900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53" autoAdjust="0"/>
    <p:restoredTop sz="94713" autoAdjust="0"/>
  </p:normalViewPr>
  <p:slideViewPr>
    <p:cSldViewPr>
      <p:cViewPr varScale="1">
        <p:scale>
          <a:sx n="68" d="100"/>
          <a:sy n="68" d="100"/>
        </p:scale>
        <p:origin x="141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788C63-F9FF-4F1C-8DEC-B7C5A725513B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68F277-EDEC-4C4A-8064-F10491C920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17830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ABD42-09FF-4063-9FDC-20BB45BA022A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5956B-169D-4C5F-897C-697DD2019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ABD42-09FF-4063-9FDC-20BB45BA022A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5956B-169D-4C5F-897C-697DD2019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ABD42-09FF-4063-9FDC-20BB45BA022A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5956B-169D-4C5F-897C-697DD2019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ABD42-09FF-4063-9FDC-20BB45BA022A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5956B-169D-4C5F-897C-697DD2019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ABD42-09FF-4063-9FDC-20BB45BA022A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5956B-169D-4C5F-897C-697DD2019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ABD42-09FF-4063-9FDC-20BB45BA022A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5956B-169D-4C5F-897C-697DD2019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ABD42-09FF-4063-9FDC-20BB45BA022A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5956B-169D-4C5F-897C-697DD2019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ABD42-09FF-4063-9FDC-20BB45BA022A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5956B-169D-4C5F-897C-697DD2019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ABD42-09FF-4063-9FDC-20BB45BA022A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5956B-169D-4C5F-897C-697DD2019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ABD42-09FF-4063-9FDC-20BB45BA022A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5956B-169D-4C5F-897C-697DD2019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ABD42-09FF-4063-9FDC-20BB45BA022A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5956B-169D-4C5F-897C-697DD2019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ABD42-09FF-4063-9FDC-20BB45BA022A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35956B-169D-4C5F-897C-697DD2019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Documents\Юлина папка\Патриотическое воспитание\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571472" y="214290"/>
            <a:ext cx="8286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00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 b="1" dirty="0">
                <a:solidFill>
                  <a:srgbClr val="0000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«Детский сад  № 41»</a:t>
            </a:r>
            <a:endParaRPr lang="ru-RU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28662" y="2214554"/>
            <a:ext cx="750099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Патриотическое воспитание детей старшего дошкольного возраста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572132" y="4786322"/>
            <a:ext cx="3357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Воспитатель старшей группы</a:t>
            </a:r>
          </a:p>
          <a:p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Лазарева Ольга Сергеевна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393273" y="5912007"/>
            <a:ext cx="2357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400" b="1" dirty="0">
              <a:solidFill>
                <a:schemeClr val="bg1"/>
              </a:solidFill>
            </a:endParaRPr>
          </a:p>
          <a:p>
            <a:pPr algn="ctr"/>
            <a:r>
              <a:rPr lang="ru-RU" sz="1400" b="1" dirty="0">
                <a:solidFill>
                  <a:schemeClr val="bg1"/>
                </a:solidFill>
              </a:rPr>
              <a:t>2023</a:t>
            </a:r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D28D804-4165-4813-A76E-44AA3B463D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71472" y="428604"/>
            <a:ext cx="828680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В настоящее время в обществе наблюдается явный «Дефицит нравственности» как у отдельных личностей, так и во взаимоотношениях между людьми. Идея воспитания патриотизма и гражданственности становится государственной. ФГОС ДО предполагает формирование первичных представлений о малой родине и Отечестве, о социокультурных ценностях нашего народа, об отечественных традициях и праздниках.</a:t>
            </a:r>
            <a:endParaRPr lang="ru-RU" sz="3200" dirty="0"/>
          </a:p>
        </p:txBody>
      </p:sp>
    </p:spTree>
  </p:cSld>
  <p:clrMapOvr>
    <a:masterClrMapping/>
  </p:clrMapOvr>
  <p:transition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69CC56E-84B0-4707-8909-140BAA7A0A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CBA4959-638E-4484-8A87-4BAD2EC7DB8C}"/>
              </a:ext>
            </a:extLst>
          </p:cNvPr>
          <p:cNvSpPr/>
          <p:nvPr/>
        </p:nvSpPr>
        <p:spPr>
          <a:xfrm>
            <a:off x="323528" y="874455"/>
            <a:ext cx="871296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    Цель патриотического воспитания: воспитание гуманной, духовно-нравственной личности, достойных граждан России, патриотов своего Отечества.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400" b="1" dirty="0">
              <a:latin typeface="Arial" panose="020B0604020202020204" pitchFamily="34" charset="0"/>
              <a:ea typeface="Times New Roman" pitchFamily="18" charset="0"/>
              <a:cs typeface="Arial" panose="020B0604020202020204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Задачи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- Вызывать у ребенка любовь и привязанность к своей семье, малой Родине, стране;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- Развивать интерес к русским традициям и промыслам;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- Знакомить детей с символами государства (герб, флаг, гимн);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- Развивать интерес к Армии России, вызывать желание защищать Родину.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1253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6D0BC28-1057-4813-81E6-C8D704BABE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14414" y="428604"/>
            <a:ext cx="7143800" cy="107721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0000CC"/>
                </a:solidFill>
              </a:rPr>
              <a:t> </a:t>
            </a:r>
            <a:r>
              <a:rPr lang="ru-RU" sz="3200" b="1" dirty="0">
                <a:solidFill>
                  <a:srgbClr val="0000CC"/>
                </a:solidFill>
              </a:rPr>
              <a:t>Взаимодействие участников образовательного процесса</a:t>
            </a:r>
          </a:p>
        </p:txBody>
      </p:sp>
      <p:sp>
        <p:nvSpPr>
          <p:cNvPr id="5" name="Овал 4"/>
          <p:cNvSpPr/>
          <p:nvPr/>
        </p:nvSpPr>
        <p:spPr>
          <a:xfrm>
            <a:off x="3409297" y="1682505"/>
            <a:ext cx="2071702" cy="936155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C00000"/>
                </a:solidFill>
              </a:rPr>
              <a:t>Воспитатели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5928675" y="2498287"/>
            <a:ext cx="571504" cy="500066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0800000">
            <a:off x="5607851" y="2679437"/>
            <a:ext cx="571504" cy="428628"/>
          </a:xfrm>
          <a:prstGeom prst="straightConnector1">
            <a:avLst/>
          </a:prstGeom>
          <a:ln w="57150">
            <a:solidFill>
              <a:srgbClr val="00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Овал 10"/>
          <p:cNvSpPr/>
          <p:nvPr/>
        </p:nvSpPr>
        <p:spPr>
          <a:xfrm>
            <a:off x="5919055" y="3178967"/>
            <a:ext cx="2143140" cy="94841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C00000"/>
                </a:solidFill>
              </a:rPr>
              <a:t>Специалисты ДОУ</a:t>
            </a:r>
          </a:p>
        </p:txBody>
      </p:sp>
      <p:cxnSp>
        <p:nvCxnSpPr>
          <p:cNvPr id="13" name="Прямая со стрелкой 12"/>
          <p:cNvCxnSpPr/>
          <p:nvPr/>
        </p:nvCxnSpPr>
        <p:spPr>
          <a:xfrm rot="10800000" flipV="1">
            <a:off x="5393537" y="4055938"/>
            <a:ext cx="642942" cy="428628"/>
          </a:xfrm>
          <a:prstGeom prst="straightConnector1">
            <a:avLst/>
          </a:prstGeom>
          <a:ln w="57150">
            <a:solidFill>
              <a:srgbClr val="00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5679289" y="4250001"/>
            <a:ext cx="714380" cy="428628"/>
          </a:xfrm>
          <a:prstGeom prst="straightConnector1">
            <a:avLst/>
          </a:prstGeom>
          <a:ln w="57150">
            <a:solidFill>
              <a:srgbClr val="00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Овал 27"/>
          <p:cNvSpPr/>
          <p:nvPr/>
        </p:nvSpPr>
        <p:spPr>
          <a:xfrm>
            <a:off x="3428992" y="4464314"/>
            <a:ext cx="2071702" cy="107379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ДЕТИ</a:t>
            </a:r>
          </a:p>
        </p:txBody>
      </p:sp>
      <p:cxnSp>
        <p:nvCxnSpPr>
          <p:cNvPr id="30" name="Прямая со стрелкой 29"/>
          <p:cNvCxnSpPr/>
          <p:nvPr/>
        </p:nvCxnSpPr>
        <p:spPr>
          <a:xfrm rot="5400000">
            <a:off x="4072728" y="3636277"/>
            <a:ext cx="785818" cy="1588"/>
          </a:xfrm>
          <a:prstGeom prst="straightConnector1">
            <a:avLst/>
          </a:prstGeom>
          <a:ln w="57150">
            <a:solidFill>
              <a:srgbClr val="00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5400000" flipH="1" flipV="1">
            <a:off x="3771933" y="3639681"/>
            <a:ext cx="786612" cy="794"/>
          </a:xfrm>
          <a:prstGeom prst="straightConnector1">
            <a:avLst/>
          </a:prstGeom>
          <a:ln w="57150">
            <a:solidFill>
              <a:srgbClr val="00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 rot="10800000">
            <a:off x="2809317" y="4127377"/>
            <a:ext cx="571504" cy="357190"/>
          </a:xfrm>
          <a:prstGeom prst="straightConnector1">
            <a:avLst/>
          </a:prstGeom>
          <a:ln w="57150">
            <a:solidFill>
              <a:srgbClr val="00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>
            <a:off x="2643174" y="4341210"/>
            <a:ext cx="642942" cy="428628"/>
          </a:xfrm>
          <a:prstGeom prst="straightConnector1">
            <a:avLst/>
          </a:prstGeom>
          <a:ln w="57150">
            <a:solidFill>
              <a:srgbClr val="00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Овал 43"/>
          <p:cNvSpPr/>
          <p:nvPr/>
        </p:nvSpPr>
        <p:spPr>
          <a:xfrm>
            <a:off x="964380" y="3036078"/>
            <a:ext cx="2214578" cy="993902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C00000"/>
                </a:solidFill>
              </a:rPr>
              <a:t>Родители</a:t>
            </a:r>
          </a:p>
        </p:txBody>
      </p:sp>
      <p:cxnSp>
        <p:nvCxnSpPr>
          <p:cNvPr id="52" name="Прямая со стрелкой 51"/>
          <p:cNvCxnSpPr/>
          <p:nvPr/>
        </p:nvCxnSpPr>
        <p:spPr>
          <a:xfrm flipV="1">
            <a:off x="2487845" y="2466403"/>
            <a:ext cx="642942" cy="357190"/>
          </a:xfrm>
          <a:prstGeom prst="straightConnector1">
            <a:avLst/>
          </a:prstGeom>
          <a:ln w="57150">
            <a:solidFill>
              <a:srgbClr val="00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 rot="10800000" flipV="1">
            <a:off x="2786050" y="2705260"/>
            <a:ext cx="642942" cy="357190"/>
          </a:xfrm>
          <a:prstGeom prst="straightConnector1">
            <a:avLst/>
          </a:prstGeom>
          <a:ln w="57150">
            <a:solidFill>
              <a:srgbClr val="00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455356D-C0EF-42F8-A3C0-71557B44BD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14414" y="428604"/>
            <a:ext cx="7143800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0000CC"/>
                </a:solidFill>
              </a:rPr>
              <a:t>МОДЕЛЬ ПАТРИОТИЧЕСКОГО </a:t>
            </a:r>
          </a:p>
          <a:p>
            <a:pPr algn="ctr"/>
            <a:r>
              <a:rPr lang="ru-RU" sz="2000" b="1" dirty="0">
                <a:solidFill>
                  <a:srgbClr val="0000CC"/>
                </a:solidFill>
              </a:rPr>
              <a:t>ВОСПИТАНИЯ ДОШКОЛЬНИКОВ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164288" y="1998308"/>
            <a:ext cx="1818056" cy="111089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Родная страна</a:t>
            </a:r>
          </a:p>
        </p:txBody>
      </p:sp>
      <p:sp>
        <p:nvSpPr>
          <p:cNvPr id="9" name="Стрелка вниз 8"/>
          <p:cNvSpPr/>
          <p:nvPr/>
        </p:nvSpPr>
        <p:spPr>
          <a:xfrm>
            <a:off x="7812360" y="3220586"/>
            <a:ext cx="121771" cy="351290"/>
          </a:xfrm>
          <a:prstGeom prst="downArrow">
            <a:avLst/>
          </a:prstGeom>
          <a:solidFill>
            <a:srgbClr val="C00000"/>
          </a:solidFill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020272" y="3714752"/>
            <a:ext cx="2106212" cy="180248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C00000"/>
                </a:solidFill>
              </a:rPr>
              <a:t>Столица – Москва.</a:t>
            </a:r>
          </a:p>
          <a:p>
            <a:pPr algn="ctr"/>
            <a:r>
              <a:rPr lang="ru-RU" sz="1600" b="1" dirty="0">
                <a:solidFill>
                  <a:srgbClr val="C00000"/>
                </a:solidFill>
              </a:rPr>
              <a:t>Государственные символы. Праздники.</a:t>
            </a:r>
          </a:p>
          <a:p>
            <a:pPr algn="ctr"/>
            <a:r>
              <a:rPr lang="ru-RU" sz="1600" b="1" dirty="0">
                <a:solidFill>
                  <a:srgbClr val="C00000"/>
                </a:solidFill>
              </a:rPr>
              <a:t>Наша Армия.</a:t>
            </a:r>
          </a:p>
        </p:txBody>
      </p:sp>
      <p:sp>
        <p:nvSpPr>
          <p:cNvPr id="17" name="Скругленный прямоугольник 58">
            <a:extLst>
              <a:ext uri="{FF2B5EF4-FFF2-40B4-BE49-F238E27FC236}">
                <a16:creationId xmlns:a16="http://schemas.microsoft.com/office/drawing/2014/main" id="{CBF5713C-3DD0-491C-AFFC-19E5398CC09C}"/>
              </a:ext>
            </a:extLst>
          </p:cNvPr>
          <p:cNvSpPr/>
          <p:nvPr/>
        </p:nvSpPr>
        <p:spPr>
          <a:xfrm>
            <a:off x="0" y="3714752"/>
            <a:ext cx="1835696" cy="122641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6600CC"/>
                </a:solidFill>
              </a:rPr>
              <a:t> Семья, семейные традиции.</a:t>
            </a: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9BA1B0FE-172D-41DB-ABAD-74BAF47B83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913" y="3155048"/>
            <a:ext cx="269869" cy="416828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8BCF9574-1B2D-4D5B-8BCA-AA0781BC29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V="1">
            <a:off x="1979712" y="2598575"/>
            <a:ext cx="457240" cy="254360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04C31821-2167-4F80-9405-579E4FEA0B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58181" y="1934702"/>
            <a:ext cx="1702999" cy="1196415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5DB32615-8D6E-4E83-A4DA-CCD353F1C99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89514" y="1844824"/>
            <a:ext cx="2035221" cy="1518638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89A356DD-664D-46C6-8E92-EE878C1EC74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57466" y="2598574"/>
            <a:ext cx="414534" cy="254361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FE37A982-3FD9-4173-8868-54B7EBC9F4D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V="1">
            <a:off x="6624735" y="2598573"/>
            <a:ext cx="539553" cy="254361"/>
          </a:xfrm>
          <a:prstGeom prst="rect">
            <a:avLst/>
          </a:prstGeom>
        </p:spPr>
      </p:pic>
      <p:sp>
        <p:nvSpPr>
          <p:cNvPr id="25" name="Скругленный прямоугольник 66">
            <a:extLst>
              <a:ext uri="{FF2B5EF4-FFF2-40B4-BE49-F238E27FC236}">
                <a16:creationId xmlns:a16="http://schemas.microsoft.com/office/drawing/2014/main" id="{059B031D-7393-4D4C-8915-C0E74B36715C}"/>
              </a:ext>
            </a:extLst>
          </p:cNvPr>
          <p:cNvSpPr/>
          <p:nvPr/>
        </p:nvSpPr>
        <p:spPr>
          <a:xfrm>
            <a:off x="4518802" y="3771483"/>
            <a:ext cx="2357454" cy="142876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00B050"/>
                </a:solidFill>
              </a:rPr>
              <a:t>Улицы города, достопримечательности, история.</a:t>
            </a:r>
          </a:p>
          <a:p>
            <a:pPr algn="ctr"/>
            <a:r>
              <a:rPr lang="ru-RU" sz="1600" b="1" dirty="0">
                <a:solidFill>
                  <a:srgbClr val="00B050"/>
                </a:solidFill>
              </a:rPr>
              <a:t>Природа нашего края.</a:t>
            </a:r>
          </a:p>
          <a:p>
            <a:pPr algn="ctr"/>
            <a:endParaRPr lang="ru-RU" sz="1600" b="1" dirty="0">
              <a:solidFill>
                <a:srgbClr val="00B050"/>
              </a:solidFill>
            </a:endParaRPr>
          </a:p>
        </p:txBody>
      </p:sp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CD03323E-C8A8-41C1-A33B-D54B6E3A4CB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74746" y="3166109"/>
            <a:ext cx="269870" cy="485885"/>
          </a:xfrm>
          <a:prstGeom prst="rect">
            <a:avLst/>
          </a:prstGeom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830FB2C3-7FD9-4921-897B-3859D17494B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366579" y="3316214"/>
            <a:ext cx="313311" cy="351290"/>
          </a:xfrm>
          <a:prstGeom prst="rect">
            <a:avLst/>
          </a:prstGeom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01" y="1998308"/>
            <a:ext cx="1884363" cy="1184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82" y="2267269"/>
            <a:ext cx="1620000" cy="57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9090" y="3708622"/>
            <a:ext cx="2243137" cy="145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8877649-9156-4FCA-A5C8-33DFF0021C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19672" y="214291"/>
            <a:ext cx="6336704" cy="138499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b="1" dirty="0">
              <a:solidFill>
                <a:srgbClr val="0000CC"/>
              </a:solidFill>
            </a:endParaRPr>
          </a:p>
          <a:p>
            <a:pPr algn="ctr"/>
            <a:r>
              <a:rPr lang="ru-RU" sz="2400" b="1" dirty="0">
                <a:solidFill>
                  <a:srgbClr val="0000CC"/>
                </a:solidFill>
              </a:rPr>
              <a:t>ПРЕДМЕТНО-ПРОСТРАНСТВЕННАЯ </a:t>
            </a:r>
          </a:p>
          <a:p>
            <a:pPr algn="ctr"/>
            <a:r>
              <a:rPr lang="ru-RU" sz="2400" b="1" dirty="0">
                <a:solidFill>
                  <a:srgbClr val="0000CC"/>
                </a:solidFill>
              </a:rPr>
              <a:t>РАЗВИВАЮЩАЯ СРЕДА ГРУППЫ</a:t>
            </a:r>
          </a:p>
          <a:p>
            <a:pPr algn="ctr"/>
            <a:endParaRPr lang="ru-RU" b="1" dirty="0">
              <a:solidFill>
                <a:srgbClr val="0000CC"/>
              </a:solidFill>
            </a:endParaRPr>
          </a:p>
        </p:txBody>
      </p:sp>
      <p:pic>
        <p:nvPicPr>
          <p:cNvPr id="4" name="Picture 3" descr="C:\Users\User\Desktop\Патриотическое воспитание\Среда\167895934402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96" y="1803179"/>
            <a:ext cx="2916000" cy="2187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5" name="Picture 4" descr="C:\Users\User\Desktop\Патриотическое воспитание\Среда\1678959270436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13"/>
          <a:stretch/>
        </p:blipFill>
        <p:spPr bwMode="auto">
          <a:xfrm>
            <a:off x="5935992" y="4282809"/>
            <a:ext cx="3060000" cy="226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6" name="Picture 5" descr="C:\Users\User\Desktop\Патриотическое воспитание\Среда\167895956327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5992" y="1803179"/>
            <a:ext cx="3096000" cy="232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1030" name="Picture 6" descr="C:\Users\User\Desktop\Патриотическое воспитание\Среда\167895946920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57873"/>
            <a:ext cx="2916000" cy="2187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1026" name="Picture 2" descr="C:\Users\User\Desktop\Патриотическое воспитание\Среда\1679287288264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590831" y="2465485"/>
            <a:ext cx="3672000" cy="275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2437</TotalTime>
  <Words>200</Words>
  <Application>Microsoft Office PowerPoint</Application>
  <PresentationFormat>Экран (4:3)</PresentationFormat>
  <Paragraphs>33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Ольга</cp:lastModifiedBy>
  <cp:revision>231</cp:revision>
  <dcterms:created xsi:type="dcterms:W3CDTF">2021-11-25T18:01:24Z</dcterms:created>
  <dcterms:modified xsi:type="dcterms:W3CDTF">2023-04-27T16:01:24Z</dcterms:modified>
</cp:coreProperties>
</file>