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9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85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0427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8025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16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76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667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135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697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484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273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054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916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47015-1B34-4524-843F-B4ED2AA3816D}" type="datetimeFigureOut">
              <a:rPr lang="ru-RU" smtClean="0"/>
              <a:t>28.04.2023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981F3-8493-4FDD-9C52-B431E5B391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70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285875" y="1122364"/>
            <a:ext cx="9372600" cy="1325221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Наглядное моделирование сказок как средство развития связной речи</a:t>
            </a:r>
            <a:endParaRPr lang="ru-RU" sz="4800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75" y="2323797"/>
            <a:ext cx="5872679" cy="2419011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3768" y="2281388"/>
            <a:ext cx="4640953" cy="22952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401049" y="4986338"/>
            <a:ext cx="2453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Презентацию выполнили: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Щебенева Е. М.</a:t>
            </a:r>
          </a:p>
          <a:p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09929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905875" cy="7207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Результаты</a:t>
            </a:r>
            <a:endParaRPr lang="ru-RU" sz="40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524001" y="1614489"/>
            <a:ext cx="8905874" cy="3871912"/>
          </a:xfrm>
        </p:spPr>
        <p:txBody>
          <a:bodyPr>
            <a:normAutofit/>
          </a:bodyPr>
          <a:lstStyle/>
          <a:p>
            <a:pPr algn="l"/>
            <a:endParaRPr lang="ru-RU" sz="2800" dirty="0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Появилось желание пересказывать тексты, придумывать интересные истории; 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появился интерес к заучиванию стихов и потешек; 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словарный запас выходит на более высокий уровень; 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дети преодолевают робость, застенчивость, учатся свободно держаться перед аудиторией.</a:t>
            </a:r>
          </a:p>
          <a:p>
            <a:pPr marL="342900" indent="-342900" algn="l">
              <a:buFont typeface="Wingdings" panose="05000000000000000000" pitchFamily="2" charset="2"/>
              <a:buChar char="v"/>
            </a:pP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8970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00713" y="2157413"/>
            <a:ext cx="4143376" cy="244316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Спасибо за внимание</a:t>
            </a:r>
            <a:endParaRPr lang="ru-RU" b="1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5925" y="1725045"/>
            <a:ext cx="3700463" cy="381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532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2177143" y="1407884"/>
            <a:ext cx="7997370" cy="371565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Цель: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учить детей построению и использованию моделей для рассказывания сказок. Развивать у детей речь посредством художественной литературы.</a:t>
            </a:r>
            <a:endParaRPr lang="ru-RU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877" y="4014788"/>
            <a:ext cx="1159320" cy="1607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924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6566" y="4200800"/>
            <a:ext cx="1099744" cy="14282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8858" y="1465942"/>
            <a:ext cx="9245600" cy="458651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                            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Задачи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-</a:t>
            </a:r>
            <a: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обогащение активного словаря</a:t>
            </a:r>
            <a:b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-развитие связной речи;</a:t>
            </a:r>
            <a:b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-развитие звуковой и интонационной культуры речи, фонематического слуха;</a:t>
            </a:r>
            <a:b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-развитие речевого творчества;</a:t>
            </a:r>
            <a:b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-развитие мышления, воображение, памяти, памяти при подборе заместителей;</a:t>
            </a:r>
            <a:b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-развитие планирующих действий.</a:t>
            </a:r>
            <a:b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/>
            </a:r>
            <a:br>
              <a:rPr lang="ru-RU" sz="3100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</a:br>
            <a:endParaRPr lang="ru-RU" sz="3100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99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11975" y="2760948"/>
            <a:ext cx="1157625" cy="188175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524000" y="1122364"/>
            <a:ext cx="9077325" cy="620712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chemeClr val="accent5">
                    <a:lumMod val="50000"/>
                  </a:schemeClr>
                </a:solidFill>
                <a:latin typeface="Monotype Corsiva" panose="03010101010201010101" pitchFamily="66" charset="0"/>
              </a:rPr>
              <a:t>Виды моделирования</a:t>
            </a:r>
            <a:endParaRPr lang="ru-RU" sz="4400" b="1" dirty="0">
              <a:solidFill>
                <a:schemeClr val="accent5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524000" y="1743076"/>
            <a:ext cx="9245600" cy="3917495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Сериационный ряд</a:t>
            </a:r>
          </a:p>
          <a:p>
            <a:pPr algn="l"/>
            <a:r>
              <a:rPr lang="ru-RU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Цель: 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развивать умение использовать заместители для обозначения главного героя, понимать текст на основе построения наглядной модели.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Двигательное моделирование</a:t>
            </a:r>
          </a:p>
          <a:p>
            <a:pPr algn="l"/>
            <a:r>
              <a:rPr lang="ru-RU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Цель:</a:t>
            </a:r>
            <a:r>
              <a:rPr lang="ru-RU" dirty="0" smtClean="0"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развивать умение детей подбирать заместители по заданному внешнему признаку, учить строить двигательную модель.</a:t>
            </a:r>
          </a:p>
          <a:p>
            <a:pPr algn="l"/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Временно-пространственная модель</a:t>
            </a:r>
          </a:p>
          <a:p>
            <a:pPr algn="l"/>
            <a:r>
              <a:rPr lang="ru-RU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Цель: 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учить детей выделять основную сюжетную линию сказки</a:t>
            </a: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.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Развивать умение составлять временно пространственную модель, как наглядный план для рассказывания. </a:t>
            </a:r>
            <a:endParaRPr lang="ru-RU" dirty="0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6230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863013" cy="706437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Этапы работы над сказкой</a:t>
            </a:r>
            <a:endParaRPr lang="ru-RU" sz="44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19378" y="2732026"/>
            <a:ext cx="1639969" cy="3068700"/>
          </a:xfrm>
          <a:prstGeom prst="rect">
            <a:avLst/>
          </a:prstGeom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1523999" y="2014538"/>
            <a:ext cx="9248775" cy="3600450"/>
          </a:xfrm>
        </p:spPr>
        <p:txBody>
          <a:bodyPr>
            <a:normAutofit/>
          </a:bodyPr>
          <a:lstStyle/>
          <a:p>
            <a:pPr marL="514350" indent="-514350" algn="l">
              <a:buFont typeface="+mj-lt"/>
              <a:buAutoNum type="romanUcPeriod"/>
            </a:pPr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Знакомство с содержанием: 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чтение, беседа по содержанию, рассматривание иллюстраций, показ настольного театра, разыгрывание по ролям детьми.</a:t>
            </a:r>
          </a:p>
          <a:p>
            <a:pPr marL="514350" indent="-514350" algn="l">
              <a:buFont typeface="+mj-lt"/>
              <a:buAutoNum type="romanUcPeriod"/>
            </a:pPr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Двигательное моделирование</a:t>
            </a:r>
            <a:r>
              <a:rPr lang="ru-RU" b="1" dirty="0" smtClean="0">
                <a:solidFill>
                  <a:schemeClr val="tx2"/>
                </a:solidFill>
              </a:rPr>
              <a:t>: </a:t>
            </a:r>
          </a:p>
          <a:p>
            <a:pPr algn="l">
              <a:lnSpc>
                <a:spcPct val="60000"/>
              </a:lnSpc>
            </a:pPr>
            <a:r>
              <a:rPr lang="ru-RU" dirty="0" smtClean="0">
                <a:solidFill>
                  <a:srgbClr val="C00000"/>
                </a:solidFill>
              </a:rPr>
              <a:t>        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- подбор заместителей</a:t>
            </a:r>
          </a:p>
          <a:p>
            <a:pPr algn="l">
              <a:lnSpc>
                <a:spcPct val="60000"/>
              </a:lnSpc>
            </a:pP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- разыгрывание сказки с помощью заместителей</a:t>
            </a:r>
          </a:p>
          <a:p>
            <a:pPr marL="514350" indent="-514350" algn="l">
              <a:lnSpc>
                <a:spcPct val="60000"/>
              </a:lnSpc>
              <a:buAutoNum type="romanUcPeriod" startAt="3"/>
            </a:pPr>
            <a:r>
              <a:rPr lang="ru-RU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Игра - драматизация сказки</a:t>
            </a:r>
            <a:r>
              <a:rPr lang="ru-RU" b="1" dirty="0" smtClean="0">
                <a:solidFill>
                  <a:schemeClr val="tx2"/>
                </a:solidFill>
              </a:rPr>
              <a:t>:</a:t>
            </a:r>
          </a:p>
          <a:p>
            <a:pPr algn="l">
              <a:lnSpc>
                <a:spcPct val="60000"/>
              </a:lnSpc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Разметка площадки для игры-драматизации с помощью </a:t>
            </a:r>
          </a:p>
          <a:p>
            <a:pPr algn="l">
              <a:lnSpc>
                <a:spcPct val="60000"/>
              </a:lnSpc>
            </a:pPr>
            <a:r>
              <a:rPr lang="ru-RU" dirty="0">
                <a:solidFill>
                  <a:srgbClr val="C00000"/>
                </a:solidFill>
                <a:latin typeface="Monotype Corsiva" panose="03010101010201010101" pitchFamily="66" charset="0"/>
              </a:rPr>
              <a:t> </a:t>
            </a:r>
            <a:r>
              <a:rPr lang="ru-RU" dirty="0" smtClean="0">
                <a:solidFill>
                  <a:srgbClr val="C00000"/>
                </a:solidFill>
                <a:latin typeface="Monotype Corsiva" panose="03010101010201010101" pitchFamily="66" charset="0"/>
              </a:rPr>
              <a:t>          условных заместителей (домики, фигурки и тд.)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05254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8963025" cy="635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Знакомство с содержанием произведения</a:t>
            </a:r>
            <a:endParaRPr lang="ru-RU" sz="40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7266" y="2369275"/>
            <a:ext cx="2189841" cy="3319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008471"/>
            <a:ext cx="2558280" cy="2999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996" y="2008471"/>
            <a:ext cx="1763732" cy="1324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8516" y="1943996"/>
            <a:ext cx="1837208" cy="1382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1566" y="3584359"/>
            <a:ext cx="1999296" cy="1518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266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814514" y="1122363"/>
            <a:ext cx="7800974" cy="126365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Двигательное моделирование на занятиях</a:t>
            </a:r>
            <a:endParaRPr lang="ru-RU" sz="40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2107" y="2786062"/>
            <a:ext cx="1785176" cy="293996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699" y="2538955"/>
            <a:ext cx="1671728" cy="1868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73616" y="2509027"/>
            <a:ext cx="2160869" cy="16959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4261" y="3473433"/>
            <a:ext cx="3208520" cy="1481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6587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523999" y="1122362"/>
            <a:ext cx="8920163" cy="76358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Игры-драматизации</a:t>
            </a:r>
            <a:endParaRPr lang="ru-RU" sz="40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3814" y="3429000"/>
            <a:ext cx="2765707" cy="2309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662" y="2087453"/>
            <a:ext cx="3112502" cy="2341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928" y="2087453"/>
            <a:ext cx="3112502" cy="2341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42230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1357314" y="1122363"/>
            <a:ext cx="9072562" cy="130651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Индивидуальный опыт по моделированию сказок</a:t>
            </a:r>
            <a:br>
              <a:rPr lang="ru-RU" sz="4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</a:br>
            <a:r>
              <a:rPr lang="ru-RU" sz="4000" b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в семье</a:t>
            </a:r>
            <a:endParaRPr lang="ru-RU" sz="4000" b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1693" y="2428875"/>
            <a:ext cx="7948613" cy="33232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865548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223</Words>
  <Application>Microsoft Office PowerPoint</Application>
  <PresentationFormat>Широкоэкранный</PresentationFormat>
  <Paragraphs>31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Monotype Corsiva</vt:lpstr>
      <vt:lpstr>Wingdings</vt:lpstr>
      <vt:lpstr>Тема Office</vt:lpstr>
      <vt:lpstr>Наглядное моделирование сказок как средство развития связной речи</vt:lpstr>
      <vt:lpstr>Цель: учить детей построению и использованию моделей для рассказывания сказок. Развивать у детей речь посредством художественной литературы.</vt:lpstr>
      <vt:lpstr>                                  Задачи -обогащение активного словаря -развитие связной речи; -развитие звуковой и интонационной культуры речи, фонематического слуха; -развитие речевого творчества; -развитие мышления, воображение, памяти, памяти при подборе заместителей; -развитие планирующих действий.  </vt:lpstr>
      <vt:lpstr>Виды моделирования</vt:lpstr>
      <vt:lpstr>Этапы работы над сказкой</vt:lpstr>
      <vt:lpstr>Знакомство с содержанием произведения</vt:lpstr>
      <vt:lpstr>Двигательное моделирование на занятиях</vt:lpstr>
      <vt:lpstr>Игры-драматизации</vt:lpstr>
      <vt:lpstr>Индивидуальный опыт по моделированию сказок в семье</vt:lpstr>
      <vt:lpstr>Результаты</vt:lpstr>
      <vt:lpstr>Спасибо за внимание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41</cp:revision>
  <dcterms:created xsi:type="dcterms:W3CDTF">2023-02-24T07:16:25Z</dcterms:created>
  <dcterms:modified xsi:type="dcterms:W3CDTF">2023-04-28T09:43:28Z</dcterms:modified>
</cp:coreProperties>
</file>