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5.jpeg" ContentType="image/jpeg"/>
  <Override PartName="/ppt/media/image14.jpeg" ContentType="image/jpeg"/>
  <Override PartName="/ppt/media/image22.jpeg" ContentType="image/jpeg"/>
  <Override PartName="/ppt/media/image13.jpeg" ContentType="image/jpeg"/>
  <Override PartName="/ppt/media/image21.jpeg" ContentType="image/jpeg"/>
  <Override PartName="/ppt/media/image12.jpeg" ContentType="image/jpeg"/>
  <Override PartName="/ppt/media/image20.jpeg" ContentType="image/jpeg"/>
  <Override PartName="/ppt/media/image9.jpeg" ContentType="image/jpeg"/>
  <Override PartName="/ppt/media/image11.jpeg" ContentType="image/jpeg"/>
  <Override PartName="/ppt/media/image10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19.jpeg" ContentType="image/jpeg"/>
  <Override PartName="/ppt/media/image2.jpeg" ContentType="image/jpeg"/>
  <Override PartName="/ppt/media/image18.jpeg" ContentType="image/jpeg"/>
  <Override PartName="/ppt/media/image1.jpeg" ContentType="image/jpeg"/>
  <Override PartName="/ppt/media/image17.jpeg" ContentType="image/jpeg"/>
  <Override PartName="/ppt/media/image16.jpeg" ContentType="image/jpe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728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9956160" cy="530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728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0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728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9956160" cy="530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0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728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9956160" cy="530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0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609480" y="274680"/>
            <a:ext cx="9956160" cy="530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106680" y="36817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995616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106680" y="1604520"/>
            <a:ext cx="52351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7280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1168380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1015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11988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11785680" y="0"/>
            <a:ext cx="40572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4" name="Line 5"/>
          <p:cNvSpPr/>
          <p:nvPr/>
        </p:nvSpPr>
        <p:spPr>
          <a:xfrm>
            <a:off x="118872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5" name="CustomShape 6"/>
          <p:cNvSpPr/>
          <p:nvPr/>
        </p:nvSpPr>
        <p:spPr>
          <a:xfrm>
            <a:off x="10875960" y="5715000"/>
            <a:ext cx="729360" cy="54864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6" name="CustomShape 7"/>
          <p:cNvSpPr/>
          <p:nvPr/>
        </p:nvSpPr>
        <p:spPr>
          <a:xfrm>
            <a:off x="507960" y="0"/>
            <a:ext cx="81216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7" name="CustomShape 8"/>
          <p:cNvSpPr/>
          <p:nvPr/>
        </p:nvSpPr>
        <p:spPr>
          <a:xfrm>
            <a:off x="368280" y="0"/>
            <a:ext cx="138960" cy="6857280"/>
          </a:xfrm>
          <a:prstGeom prst="rect">
            <a:avLst/>
          </a:prstGeom>
          <a:solidFill>
            <a:srgbClr val="fed9cd"/>
          </a:solidFill>
        </p:spPr>
      </p:sp>
      <p:sp>
        <p:nvSpPr>
          <p:cNvPr id="8" name="CustomShape 9"/>
          <p:cNvSpPr/>
          <p:nvPr/>
        </p:nvSpPr>
        <p:spPr>
          <a:xfrm>
            <a:off x="1320840" y="0"/>
            <a:ext cx="242280" cy="6857280"/>
          </a:xfrm>
          <a:prstGeom prst="rect">
            <a:avLst/>
          </a:prstGeom>
          <a:solidFill>
            <a:srgbClr val="fed9cd"/>
          </a:solidFill>
        </p:spPr>
      </p:sp>
      <p:sp>
        <p:nvSpPr>
          <p:cNvPr id="9" name="CustomShape 10"/>
          <p:cNvSpPr/>
          <p:nvPr/>
        </p:nvSpPr>
        <p:spPr>
          <a:xfrm>
            <a:off x="1522440" y="0"/>
            <a:ext cx="305640" cy="6857280"/>
          </a:xfrm>
          <a:prstGeom prst="rect">
            <a:avLst/>
          </a:prstGeom>
          <a:solidFill>
            <a:srgbClr val="feede8"/>
          </a:solidFill>
        </p:spPr>
      </p:sp>
      <p:sp>
        <p:nvSpPr>
          <p:cNvPr id="10" name="Line 11"/>
          <p:cNvSpPr/>
          <p:nvPr/>
        </p:nvSpPr>
        <p:spPr>
          <a:xfrm>
            <a:off x="1411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1" name="Line 12"/>
          <p:cNvSpPr/>
          <p:nvPr/>
        </p:nvSpPr>
        <p:spPr>
          <a:xfrm>
            <a:off x="1218960" y="0"/>
            <a:ext cx="0" cy="6858000"/>
          </a:xfrm>
          <a:prstGeom prst="line">
            <a:avLst/>
          </a:prstGeom>
          <a:ln w="57240">
            <a:solidFill>
              <a:srgbClr val="feede8"/>
            </a:solidFill>
            <a:round/>
          </a:ln>
        </p:spPr>
      </p:sp>
      <p:sp>
        <p:nvSpPr>
          <p:cNvPr id="12" name="Line 13"/>
          <p:cNvSpPr/>
          <p:nvPr/>
        </p:nvSpPr>
        <p:spPr>
          <a:xfrm>
            <a:off x="11379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3" name="Line 14"/>
          <p:cNvSpPr/>
          <p:nvPr/>
        </p:nvSpPr>
        <p:spPr>
          <a:xfrm>
            <a:off x="2301840" y="0"/>
            <a:ext cx="0" cy="6858000"/>
          </a:xfrm>
          <a:prstGeom prst="line">
            <a:avLst/>
          </a:prstGeom>
          <a:ln w="28440">
            <a:solidFill>
              <a:srgbClr val="fec2ae"/>
            </a:solidFill>
            <a:round/>
          </a:ln>
        </p:spPr>
      </p:sp>
      <p:sp>
        <p:nvSpPr>
          <p:cNvPr id="14" name="Line 15"/>
          <p:cNvSpPr/>
          <p:nvPr/>
        </p:nvSpPr>
        <p:spPr>
          <a:xfrm>
            <a:off x="1422360" y="0"/>
            <a:ext cx="0" cy="6858000"/>
          </a:xfrm>
          <a:prstGeom prst="line">
            <a:avLst/>
          </a:prstGeom>
          <a:ln w="9360">
            <a:solidFill>
              <a:srgbClr val="fec2ae"/>
            </a:solidFill>
            <a:round/>
          </a:ln>
        </p:spPr>
      </p:sp>
      <p:sp>
        <p:nvSpPr>
          <p:cNvPr id="15" name="Line 16"/>
          <p:cNvSpPr/>
          <p:nvPr/>
        </p:nvSpPr>
        <p:spPr>
          <a:xfrm>
            <a:off x="1215216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6" name="CustomShape 17"/>
          <p:cNvSpPr/>
          <p:nvPr/>
        </p:nvSpPr>
        <p:spPr>
          <a:xfrm>
            <a:off x="1625760" y="0"/>
            <a:ext cx="10080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17" name="CustomShape 18"/>
          <p:cNvSpPr/>
          <p:nvPr/>
        </p:nvSpPr>
        <p:spPr>
          <a:xfrm>
            <a:off x="812880" y="3429000"/>
            <a:ext cx="1726560" cy="129456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18" name="CustomShape 19"/>
          <p:cNvSpPr/>
          <p:nvPr/>
        </p:nvSpPr>
        <p:spPr>
          <a:xfrm>
            <a:off x="1746360" y="4867200"/>
            <a:ext cx="855000" cy="64080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19" name="CustomShape 20"/>
          <p:cNvSpPr/>
          <p:nvPr/>
        </p:nvSpPr>
        <p:spPr>
          <a:xfrm>
            <a:off x="1454040" y="5500800"/>
            <a:ext cx="183600" cy="13572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0" name="CustomShape 21"/>
          <p:cNvSpPr/>
          <p:nvPr/>
        </p:nvSpPr>
        <p:spPr>
          <a:xfrm>
            <a:off x="2219400" y="5788080"/>
            <a:ext cx="364320" cy="27396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1" name="CustomShape 22"/>
          <p:cNvSpPr/>
          <p:nvPr/>
        </p:nvSpPr>
        <p:spPr>
          <a:xfrm>
            <a:off x="2540160" y="4495680"/>
            <a:ext cx="486720" cy="36432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609480" y="274680"/>
            <a:ext cx="9956160" cy="114264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3" name="PlaceHolder 2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1"/>
          <p:cNvSpPr/>
          <p:nvPr/>
        </p:nvSpPr>
        <p:spPr>
          <a:xfrm>
            <a:off x="1168380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57" name="Line 2"/>
          <p:cNvSpPr/>
          <p:nvPr/>
        </p:nvSpPr>
        <p:spPr>
          <a:xfrm>
            <a:off x="1015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58" name="Line 3"/>
          <p:cNvSpPr/>
          <p:nvPr/>
        </p:nvSpPr>
        <p:spPr>
          <a:xfrm>
            <a:off x="11988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59" name="CustomShape 4"/>
          <p:cNvSpPr/>
          <p:nvPr/>
        </p:nvSpPr>
        <p:spPr>
          <a:xfrm>
            <a:off x="11785680" y="0"/>
            <a:ext cx="40572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60" name="Line 5"/>
          <p:cNvSpPr/>
          <p:nvPr/>
        </p:nvSpPr>
        <p:spPr>
          <a:xfrm>
            <a:off x="118872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61" name="CustomShape 6"/>
          <p:cNvSpPr/>
          <p:nvPr/>
        </p:nvSpPr>
        <p:spPr>
          <a:xfrm>
            <a:off x="10875960" y="5715000"/>
            <a:ext cx="729360" cy="54864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62" name="PlaceHolder 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3" name="PlaceHolder 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Line 1"/>
          <p:cNvSpPr/>
          <p:nvPr/>
        </p:nvSpPr>
        <p:spPr>
          <a:xfrm>
            <a:off x="1168380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97" name="Line 2"/>
          <p:cNvSpPr/>
          <p:nvPr/>
        </p:nvSpPr>
        <p:spPr>
          <a:xfrm>
            <a:off x="1015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98" name="Line 3"/>
          <p:cNvSpPr/>
          <p:nvPr/>
        </p:nvSpPr>
        <p:spPr>
          <a:xfrm>
            <a:off x="11988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99" name="CustomShape 4"/>
          <p:cNvSpPr/>
          <p:nvPr/>
        </p:nvSpPr>
        <p:spPr>
          <a:xfrm>
            <a:off x="11785680" y="0"/>
            <a:ext cx="40572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100" name="Line 5"/>
          <p:cNvSpPr/>
          <p:nvPr/>
        </p:nvSpPr>
        <p:spPr>
          <a:xfrm>
            <a:off x="118872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101" name="CustomShape 6"/>
          <p:cNvSpPr/>
          <p:nvPr/>
        </p:nvSpPr>
        <p:spPr>
          <a:xfrm>
            <a:off x="10875960" y="5715000"/>
            <a:ext cx="729360" cy="54864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102" name="PlaceHolder 7"/>
          <p:cNvSpPr>
            <a:spLocks noGrp="1"/>
          </p:cNvSpPr>
          <p:nvPr>
            <p:ph type="title"/>
          </p:nvPr>
        </p:nvSpPr>
        <p:spPr>
          <a:xfrm>
            <a:off x="609480" y="274680"/>
            <a:ext cx="9956160" cy="114264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1"/>
          <p:cNvSpPr/>
          <p:nvPr/>
        </p:nvSpPr>
        <p:spPr>
          <a:xfrm>
            <a:off x="11683800" y="0"/>
            <a:ext cx="0" cy="6858000"/>
          </a:xfrm>
          <a:prstGeom prst="line">
            <a:avLst/>
          </a:prstGeom>
          <a:ln w="38160">
            <a:solidFill>
              <a:srgbClr val="fec2ae"/>
            </a:solidFill>
            <a:round/>
          </a:ln>
        </p:spPr>
      </p:sp>
      <p:sp>
        <p:nvSpPr>
          <p:cNvPr id="137" name="Line 2"/>
          <p:cNvSpPr/>
          <p:nvPr/>
        </p:nvSpPr>
        <p:spPr>
          <a:xfrm>
            <a:off x="101520" y="0"/>
            <a:ext cx="0" cy="6858000"/>
          </a:xfrm>
          <a:prstGeom prst="line">
            <a:avLst/>
          </a:prstGeom>
          <a:ln w="57240">
            <a:solidFill>
              <a:srgbClr val="fec2ae"/>
            </a:solidFill>
            <a:round/>
          </a:ln>
        </p:spPr>
      </p:sp>
      <p:sp>
        <p:nvSpPr>
          <p:cNvPr id="138" name="Line 3"/>
          <p:cNvSpPr/>
          <p:nvPr/>
        </p:nvSpPr>
        <p:spPr>
          <a:xfrm>
            <a:off x="11988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round/>
          </a:ln>
        </p:spPr>
      </p:sp>
      <p:sp>
        <p:nvSpPr>
          <p:cNvPr id="139" name="CustomShape 4"/>
          <p:cNvSpPr/>
          <p:nvPr/>
        </p:nvSpPr>
        <p:spPr>
          <a:xfrm>
            <a:off x="11785680" y="0"/>
            <a:ext cx="405720" cy="6857280"/>
          </a:xfrm>
          <a:prstGeom prst="rect">
            <a:avLst/>
          </a:prstGeom>
          <a:solidFill>
            <a:srgbClr val="fec2ae"/>
          </a:solidFill>
        </p:spPr>
      </p:sp>
      <p:sp>
        <p:nvSpPr>
          <p:cNvPr id="140" name="Line 5"/>
          <p:cNvSpPr/>
          <p:nvPr/>
        </p:nvSpPr>
        <p:spPr>
          <a:xfrm>
            <a:off x="118872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round/>
          </a:ln>
        </p:spPr>
      </p:sp>
      <p:sp>
        <p:nvSpPr>
          <p:cNvPr id="141" name="CustomShape 6"/>
          <p:cNvSpPr/>
          <p:nvPr/>
        </p:nvSpPr>
        <p:spPr>
          <a:xfrm>
            <a:off x="10875960" y="5715000"/>
            <a:ext cx="729360" cy="548640"/>
          </a:xfrm>
          <a:prstGeom prst="ellipse">
            <a:avLst/>
          </a:prstGeom>
          <a:solidFill>
            <a:srgbClr val="fe8637"/>
          </a:solidFill>
        </p:spPr>
      </p:sp>
      <p:sp>
        <p:nvSpPr>
          <p:cNvPr id="142" name="PlaceHolder 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43" name="PlaceHolder 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728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slideLayout" Target="../slideLayouts/slideLayout2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www.youtube.com/watch?v=4cZcgIBPc_U" TargetMode="Externa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2357280" y="0"/>
            <a:ext cx="8811360" cy="2316960"/>
          </a:xfrm>
          <a:prstGeom prst="rect">
            <a:avLst/>
          </a:prstGeom>
        </p:spPr>
        <p:txBody>
          <a:bodyPr anchor="b" bIns="45000" lIns="90000" rIns="90000" tIns="45000"/>
          <a:p>
            <a:endParaRPr/>
          </a:p>
          <a:p>
            <a:pPr algn="ctr">
              <a:lnSpc>
                <a:spcPct val="100000"/>
              </a:lnSpc>
            </a:pPr>
            <a:r>
              <a:rPr b="1" i="1" lang="ru-RU" sz="5400" u="sng">
                <a:solidFill>
                  <a:srgbClr val="000000"/>
                </a:solidFill>
                <a:latin typeface="Century Schoolbook"/>
              </a:rPr>
              <a:t>Раздельный сбор отходов.</a:t>
            </a:r>
            <a:endParaRPr/>
          </a:p>
        </p:txBody>
      </p:sp>
      <p:pic>
        <p:nvPicPr>
          <p:cNvPr descr="" id="17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062160" y="2970360"/>
            <a:ext cx="8717760" cy="331416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6000" y="0"/>
            <a:ext cx="11592000" cy="6808320"/>
          </a:xfrm>
          <a:prstGeom prst="rect">
            <a:avLst/>
          </a:prstGeom>
        </p:spPr>
      </p:pic>
    </p:spTree>
  </p:cSld>
  <p:timing>
    <p:tnLst>
      <p:par>
        <p:cTn dur="indefinite" id="19" nodeType="tmRoot" restart="never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326880" y="0"/>
            <a:ext cx="5257080" cy="393156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3200">
                <a:solidFill>
                  <a:srgbClr val="000000"/>
                </a:solidFill>
                <a:latin typeface="Times New Roman"/>
              </a:rPr>
              <a:t>Консервные банки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Материал: оцинкованное или покрытое оловом железо.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соединение цинка, олова и железа ядовиты для многих организмов. Острые края банок травмируют животных.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ранят при хождении босиком. В банках накапливается вода, в которой развиваются личинки кровососущих насекомых.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Способ вторичного использования: переплавка вместе с металлом.</a:t>
            </a:r>
            <a:endParaRPr/>
          </a:p>
        </p:txBody>
      </p:sp>
      <p:pic>
        <p:nvPicPr>
          <p:cNvPr descr="" id="19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380960" y="3913200"/>
            <a:ext cx="4379040" cy="2855160"/>
          </a:xfrm>
          <a:prstGeom prst="rect">
            <a:avLst/>
          </a:prstGeom>
        </p:spPr>
      </p:pic>
      <p:sp>
        <p:nvSpPr>
          <p:cNvPr id="198" name="CustomShape 2"/>
          <p:cNvSpPr/>
          <p:nvPr/>
        </p:nvSpPr>
        <p:spPr>
          <a:xfrm>
            <a:off x="6529320" y="0"/>
            <a:ext cx="4537800" cy="33217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3200">
                <a:solidFill>
                  <a:srgbClr val="000000"/>
                </a:solidFill>
                <a:latin typeface="Times New Roman"/>
              </a:rPr>
              <a:t>Металлолом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Материал: железо или чугун.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соединения железа ядовиты для многих организмов. Куски металлов травмируют животных.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вызывают различные травмы.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Способ вторичного использования: переплавка.</a:t>
            </a:r>
            <a:endParaRPr/>
          </a:p>
        </p:txBody>
      </p:sp>
      <p:pic>
        <p:nvPicPr>
          <p:cNvPr descr="" id="199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769080" y="3581280"/>
            <a:ext cx="5083920" cy="3118680"/>
          </a:xfrm>
          <a:prstGeom prst="rect">
            <a:avLst/>
          </a:prstGeom>
        </p:spPr>
      </p:pic>
    </p:spTree>
  </p:cSld>
  <p:timing>
    <p:tnLst>
      <p:par>
        <p:cTn dur="indefinite" id="21" nodeType="tmRoot" restart="never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4000" y="0"/>
            <a:ext cx="11952000" cy="6858000"/>
          </a:xfrm>
          <a:prstGeom prst="rect">
            <a:avLst/>
          </a:prstGeom>
        </p:spPr>
      </p:pic>
    </p:spTree>
  </p:cSld>
  <p:timing>
    <p:tnLst>
      <p:par>
        <p:cTn dur="indefinite" id="23" nodeType="tmRoot" restart="never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1" name="Рисунок 8"/>
          <p:cNvPicPr/>
          <p:nvPr/>
        </p:nvPicPr>
        <p:blipFill>
          <a:blip r:embed="rId1"/>
          <a:stretch>
            <a:fillRect/>
          </a:stretch>
        </p:blipFill>
        <p:spPr>
          <a:xfrm>
            <a:off x="2182680" y="2520000"/>
            <a:ext cx="6169320" cy="3959640"/>
          </a:xfrm>
          <a:prstGeom prst="rect">
            <a:avLst/>
          </a:prstGeom>
        </p:spPr>
      </p:pic>
      <p:sp>
        <p:nvSpPr>
          <p:cNvPr id="202" name="CustomShape 1"/>
          <p:cNvSpPr/>
          <p:nvPr/>
        </p:nvSpPr>
        <p:spPr>
          <a:xfrm>
            <a:off x="288000" y="223200"/>
            <a:ext cx="11419560" cy="20088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3200">
                <a:solidFill>
                  <a:srgbClr val="000000"/>
                </a:solidFill>
                <a:latin typeface="Times New Roman"/>
              </a:rPr>
              <a:t>Изделия из пластмасс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препятствует газообмену в почвах и водоёмах. Могут быть проглочены животными, что приведёт к гибели последних.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пластмассы могут выделять при разложении ядовитые вещества.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Способ вторичного использования: переплавка.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25" nodeType="tmRoot" restart="never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6000" y="72000"/>
            <a:ext cx="11376000" cy="6736320"/>
          </a:xfrm>
          <a:prstGeom prst="rect">
            <a:avLst/>
          </a:prstGeom>
        </p:spPr>
      </p:pic>
    </p:spTree>
  </p:cSld>
  <p:timing>
    <p:tnLst>
      <p:par>
        <p:cTn dur="indefinite" id="27" nodeType="tmRoot" restart="never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1074600" y="-233280"/>
            <a:ext cx="10505520" cy="774000"/>
          </a:xfrm>
          <a:prstGeom prst="rect">
            <a:avLst/>
          </a:prstGeom>
        </p:spPr>
      </p:sp>
      <p:sp>
        <p:nvSpPr>
          <p:cNvPr id="205" name="CustomShape 2"/>
          <p:cNvSpPr/>
          <p:nvPr/>
        </p:nvSpPr>
        <p:spPr>
          <a:xfrm>
            <a:off x="244440" y="549360"/>
            <a:ext cx="7484400" cy="5576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/>
              </a:rPr>
              <a:t> </a:t>
            </a:r>
            <a:endParaRPr/>
          </a:p>
        </p:txBody>
      </p:sp>
      <p:pic>
        <p:nvPicPr>
          <p:cNvPr descr="" id="206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576000" y="736560"/>
            <a:ext cx="3312000" cy="2215440"/>
          </a:xfrm>
          <a:prstGeom prst="rect">
            <a:avLst/>
          </a:prstGeom>
        </p:spPr>
      </p:pic>
      <p:sp>
        <p:nvSpPr>
          <p:cNvPr id="207" name="CustomShape 3"/>
          <p:cNvSpPr/>
          <p:nvPr/>
        </p:nvSpPr>
        <p:spPr>
          <a:xfrm>
            <a:off x="965520" y="72000"/>
            <a:ext cx="2418480" cy="5774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00"/>
                </a:solidFill>
                <a:latin typeface="Times New Roman"/>
              </a:rPr>
              <a:t>Швейцария</a:t>
            </a:r>
            <a:endParaRPr/>
          </a:p>
        </p:txBody>
      </p:sp>
      <p:sp>
        <p:nvSpPr>
          <p:cNvPr id="208" name="CustomShape 4"/>
          <p:cNvSpPr/>
          <p:nvPr/>
        </p:nvSpPr>
        <p:spPr>
          <a:xfrm>
            <a:off x="4176000" y="216000"/>
            <a:ext cx="8928000" cy="40896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lang="ru-RU" sz="3000">
                <a:solidFill>
                  <a:srgbClr val="575f6d"/>
                </a:solidFill>
                <a:latin typeface="Century Schoolbook"/>
              </a:rPr>
              <a:t> </a:t>
            </a:r>
            <a:r>
              <a:rPr b="1" i="1" lang="ru-RU" sz="3600">
                <a:solidFill>
                  <a:srgbClr val="000000"/>
                </a:solidFill>
                <a:latin typeface="Times New Roman"/>
              </a:rPr>
              <a:t>Германия</a:t>
            </a:r>
            <a:endParaRPr/>
          </a:p>
        </p:txBody>
      </p:sp>
      <p:pic>
        <p:nvPicPr>
          <p:cNvPr descr="" id="209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92840" y="720000"/>
            <a:ext cx="3755160" cy="2440800"/>
          </a:xfrm>
          <a:prstGeom prst="rect">
            <a:avLst/>
          </a:prstGeom>
        </p:spPr>
      </p:pic>
      <p:sp>
        <p:nvSpPr>
          <p:cNvPr id="210" name="CustomShape 5"/>
          <p:cNvSpPr/>
          <p:nvPr/>
        </p:nvSpPr>
        <p:spPr>
          <a:xfrm>
            <a:off x="-2736000" y="3600000"/>
            <a:ext cx="10514880" cy="58176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2800">
                <a:solidFill>
                  <a:srgbClr val="000000"/>
                </a:solidFill>
                <a:latin typeface="Times New Roman"/>
              </a:rPr>
              <a:t>Япония</a:t>
            </a:r>
            <a:endParaRPr/>
          </a:p>
        </p:txBody>
      </p:sp>
      <p:pic>
        <p:nvPicPr>
          <p:cNvPr descr="" id="211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32000" y="4258440"/>
            <a:ext cx="3650400" cy="2437560"/>
          </a:xfrm>
          <a:prstGeom prst="rect">
            <a:avLst/>
          </a:prstGeom>
        </p:spPr>
      </p:pic>
      <p:pic>
        <p:nvPicPr>
          <p:cNvPr descr="" id="212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5376600" y="4104000"/>
            <a:ext cx="4703400" cy="2753280"/>
          </a:xfrm>
          <a:prstGeom prst="rect">
            <a:avLst/>
          </a:prstGeom>
        </p:spPr>
      </p:pic>
      <p:sp>
        <p:nvSpPr>
          <p:cNvPr id="213" name="CustomShape 6"/>
          <p:cNvSpPr/>
          <p:nvPr/>
        </p:nvSpPr>
        <p:spPr>
          <a:xfrm>
            <a:off x="6624000" y="3384000"/>
            <a:ext cx="2418480" cy="5774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3200">
                <a:solidFill>
                  <a:srgbClr val="000000"/>
                </a:solidFill>
                <a:latin typeface="Times New Roman"/>
              </a:rPr>
              <a:t>Россия</a:t>
            </a:r>
            <a:endParaRPr/>
          </a:p>
        </p:txBody>
      </p:sp>
    </p:spTree>
  </p:cSld>
  <p:timing>
    <p:tnLst>
      <p:par>
        <p:cTn dur="indefinite" id="29" nodeType="tmRoot" restart="never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711440" y="0"/>
            <a:ext cx="8632080" cy="6474600"/>
          </a:xfrm>
          <a:prstGeom prst="rect">
            <a:avLst/>
          </a:prstGeom>
        </p:spPr>
      </p:pic>
    </p:spTree>
  </p:cSld>
  <p:timing>
    <p:tnLst>
      <p:par>
        <p:cTn dur="indefinite" id="31" nodeType="tmRoot" restart="never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420120" y="5832000"/>
            <a:ext cx="10379520" cy="719640"/>
          </a:xfrm>
          <a:prstGeom prst="rect">
            <a:avLst/>
          </a:prstGeom>
        </p:spPr>
        <p:txBody>
          <a:bodyPr anchor="b" bIns="45000" lIns="90000" rIns="90000" tIns="45000"/>
          <a:p>
            <a:endParaRPr/>
          </a:p>
          <a:p>
            <a:pPr algn="ctr">
              <a:lnSpc>
                <a:spcPct val="100000"/>
              </a:lnSpc>
            </a:pPr>
            <a:r>
              <a:rPr b="1" lang="ru-RU" sz="3000" u="sng">
                <a:solidFill>
                  <a:srgbClr val="d2611c"/>
                </a:solidFill>
                <a:latin typeface="Century Schoolbook"/>
                <a:hlinkClick r:id="rId1"/>
              </a:rPr>
              <a:t>https://www.youtube.com/watch?v=4cZcgIBPc_U</a:t>
            </a:r>
            <a:endParaRPr/>
          </a:p>
        </p:txBody>
      </p:sp>
      <p:pic>
        <p:nvPicPr>
          <p:cNvPr descr="" id="17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54360"/>
            <a:ext cx="10151640" cy="5993280"/>
          </a:xfrm>
          <a:prstGeom prst="rect">
            <a:avLst/>
          </a:prstGeom>
        </p:spPr>
      </p:pic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263520" y="0"/>
            <a:ext cx="11721240" cy="2833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000000"/>
                </a:solidFill>
                <a:latin typeface="Times New Roman"/>
              </a:rPr>
              <a:t>Раздельно собранные отходы — это НЕ МУСОР, это ВТОРИЧНОЕ СЫРЬЕ, из которого можно получать нужные нам товары, не увеличивая нагрузку на окружающую среду.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8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316160" y="2401920"/>
            <a:ext cx="8068680" cy="3920400"/>
          </a:xfrm>
          <a:prstGeom prst="rect">
            <a:avLst/>
          </a:prstGeom>
        </p:spPr>
      </p:pic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231480" y="504000"/>
            <a:ext cx="6608160" cy="6617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ff0000"/>
                </a:solidFill>
                <a:latin typeface="Times New Roman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Великий Нильс Бор предрекал: человечество погибнет не от атомной бомбы, бесконечных войн, оно похоронит себя под горами собственных отходов.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В результате человеческой деятельности ежегодно образуются миллионы тонн различных отходов, в том числе и бытовых.</a:t>
            </a:r>
            <a:endParaRPr/>
          </a:p>
        </p:txBody>
      </p:sp>
      <p:pic>
        <p:nvPicPr>
          <p:cNvPr descr="" id="183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7344000" y="614520"/>
            <a:ext cx="4224960" cy="543312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4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1872000" y="2088000"/>
            <a:ext cx="7396920" cy="4607640"/>
          </a:xfrm>
          <a:prstGeom prst="rect">
            <a:avLst/>
          </a:prstGeom>
        </p:spPr>
      </p:pic>
      <p:pic>
        <p:nvPicPr>
          <p:cNvPr descr="" id="18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000" y="360000"/>
            <a:ext cx="7775640" cy="3303720"/>
          </a:xfrm>
          <a:prstGeom prst="rect">
            <a:avLst/>
          </a:prstGeom>
        </p:spPr>
      </p:pic>
    </p:spTree>
  </p:cSld>
  <p:timing>
    <p:tnLst>
      <p:par>
        <p:cTn dur="indefinite" id="9" nodeType="tmRoot" restart="never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519120" y="0"/>
            <a:ext cx="10889640" cy="21020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3200">
                <a:solidFill>
                  <a:srgbClr val="000000"/>
                </a:solidFill>
                <a:latin typeface="Times New Roman"/>
              </a:rPr>
              <a:t>Пищевые отходы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практически не наносят.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гниющие пищевые отходы – рассадник микробов.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Пути разложения: используются в пищу разными микроорганизмами.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Наименее опасный способ обезвреживания: компостирование.</a:t>
            </a:r>
            <a:endParaRPr/>
          </a:p>
        </p:txBody>
      </p:sp>
      <p:pic>
        <p:nvPicPr>
          <p:cNvPr descr="" id="18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371520" y="2538360"/>
            <a:ext cx="5846040" cy="3818880"/>
          </a:xfrm>
          <a:prstGeom prst="rect">
            <a:avLst/>
          </a:prstGeom>
        </p:spPr>
      </p:pic>
      <p:pic>
        <p:nvPicPr>
          <p:cNvPr descr="" id="188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370560" y="2538360"/>
            <a:ext cx="5698440" cy="3818880"/>
          </a:xfrm>
          <a:prstGeom prst="rect">
            <a:avLst/>
          </a:prstGeom>
        </p:spPr>
      </p:pic>
    </p:spTree>
  </p:cSld>
  <p:timing>
    <p:tnLst>
      <p:par>
        <p:cTn dur="indefinite" id="11" nodeType="tmRoot" restart="never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789120" y="0"/>
            <a:ext cx="10514880" cy="57096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2800">
                <a:solidFill>
                  <a:srgbClr val="000000"/>
                </a:solidFill>
                <a:latin typeface="Century Schoolbook"/>
              </a:rPr>
              <a:t>Какой бывает мусор?</a:t>
            </a:r>
            <a:endParaRPr/>
          </a:p>
        </p:txBody>
      </p:sp>
      <p:sp>
        <p:nvSpPr>
          <p:cNvPr id="190" name="CustomShape 2"/>
          <p:cNvSpPr/>
          <p:nvPr/>
        </p:nvSpPr>
        <p:spPr>
          <a:xfrm>
            <a:off x="334800" y="844560"/>
            <a:ext cx="11113200" cy="283428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2000">
                <a:solidFill>
                  <a:srgbClr val="000000"/>
                </a:solidFill>
                <a:latin typeface="Times New Roman"/>
              </a:rPr>
              <a:t>Стеклотара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битая стеклотара может вызывать ранения животных.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битая стеклотара может вызывать ранения. В банках накапливается вода, в которой развиваются личинки кровососущих насекомых.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Способ вторичного использования: использование по прямому назначению или переплавка</a:t>
            </a:r>
            <a:r>
              <a:rPr lang="ru-RU" sz="2000">
                <a:solidFill>
                  <a:srgbClr val="000000"/>
                </a:solidFill>
                <a:latin typeface="Century Schoolbook"/>
              </a:rPr>
              <a:t>.</a:t>
            </a:r>
            <a:endParaRPr/>
          </a:p>
        </p:txBody>
      </p:sp>
      <p:pic>
        <p:nvPicPr>
          <p:cNvPr descr="" id="191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17400" y="2736000"/>
            <a:ext cx="6582600" cy="3810240"/>
          </a:xfrm>
          <a:prstGeom prst="rect">
            <a:avLst/>
          </a:prstGeom>
        </p:spPr>
      </p:pic>
    </p:spTree>
  </p:cSld>
  <p:timing>
    <p:tnLst>
      <p:par>
        <p:cTn dur="indefinite" id="13" nodeType="tmRoot" restart="never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4000" y="0"/>
            <a:ext cx="11664000" cy="6768000"/>
          </a:xfrm>
          <a:prstGeom prst="rect">
            <a:avLst/>
          </a:prstGeom>
        </p:spPr>
      </p:pic>
    </p:spTree>
  </p:cSld>
  <p:timing>
    <p:tnLst>
      <p:par>
        <p:cTn dur="indefinite" id="15" nodeType="tmRoot" restart="never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381240" y="261720"/>
            <a:ext cx="10922760" cy="283428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2000">
                <a:solidFill>
                  <a:srgbClr val="000000"/>
                </a:solidFill>
                <a:latin typeface="Times New Roman"/>
              </a:rPr>
              <a:t>Макулатура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Ущерб природе: собственно бумага ущерба не наносит.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Вред человеку: краска может выделять при разложении ядовитые вещества.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Способ вторичного использования: переработка на обёрточную бумагу.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Наименее опасный способ обезвреживания: компостирование.</a:t>
            </a:r>
            <a:endParaRPr/>
          </a:p>
        </p:txBody>
      </p:sp>
      <p:pic>
        <p:nvPicPr>
          <p:cNvPr descr="" id="194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1662120" y="2304000"/>
            <a:ext cx="7985880" cy="4032000"/>
          </a:xfrm>
          <a:prstGeom prst="rect">
            <a:avLst/>
          </a:prstGeom>
        </p:spPr>
      </p:pic>
    </p:spTree>
  </p:cSld>
  <p:timing>
    <p:tnLst>
      <p:par>
        <p:cTn dur="indefinite" id="17" nodeType="tmRoot" restart="never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