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85" r:id="rId2"/>
    <p:sldId id="358" r:id="rId3"/>
    <p:sldId id="359" r:id="rId4"/>
    <p:sldId id="360" r:id="rId5"/>
    <p:sldId id="361" r:id="rId6"/>
    <p:sldId id="362" r:id="rId7"/>
    <p:sldId id="363" r:id="rId8"/>
    <p:sldId id="316" r:id="rId9"/>
  </p:sldIdLst>
  <p:sldSz cx="9144000" cy="6858000" type="screen4x3"/>
  <p:notesSz cx="6858000" cy="9144000"/>
  <p:defaultTextStyle>
    <a:defPPr>
      <a:defRPr lang="en-US"/>
    </a:defPPr>
    <a:lvl1pPr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7CD10E"/>
    <a:srgbClr val="B5C32D"/>
    <a:srgbClr val="996633"/>
    <a:srgbClr val="663300"/>
    <a:srgbClr val="D7181F"/>
    <a:srgbClr val="000000"/>
    <a:srgbClr val="FFFFFF"/>
    <a:srgbClr val="CC3300"/>
    <a:srgbClr val="E0E4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2" autoAdjust="0"/>
    <p:restoredTop sz="94660"/>
  </p:normalViewPr>
  <p:slideViewPr>
    <p:cSldViewPr>
      <p:cViewPr varScale="1">
        <p:scale>
          <a:sx n="107" d="100"/>
          <a:sy n="107" d="100"/>
        </p:scale>
        <p:origin x="108" y="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2580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580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2580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B61E81D2-4DDE-42B6-9F95-4FAEFAFEA02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072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289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89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89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89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289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224A60E6-3B9D-4704-B283-06C8C5F1FAA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5974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A60E6-3B9D-4704-B283-06C8C5F1FAA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3102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A60E6-3B9D-4704-B283-06C8C5F1FAA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1452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BC6B0F-9CC0-412B-8AFE-E9E799454CA5}" type="slidenum">
              <a:rPr lang="en-US"/>
              <a:pPr/>
              <a:t>8</a:t>
            </a:fld>
            <a:endParaRPr lang="en-US"/>
          </a:p>
        </p:txBody>
      </p:sp>
      <p:sp>
        <p:nvSpPr>
          <p:cNvPr id="290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29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Content Layouts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gray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76200" y="6477000"/>
            <a:ext cx="2895600" cy="304800"/>
          </a:xfrm>
        </p:spPr>
        <p:txBody>
          <a:bodyPr/>
          <a:lstStyle>
            <a:lvl1pPr algn="l">
              <a:defRPr sz="1700">
                <a:solidFill>
                  <a:srgbClr val="000000"/>
                </a:solidFill>
              </a:defRPr>
            </a:lvl1pPr>
          </a:lstStyle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581400"/>
            <a:ext cx="70104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 b="0">
                <a:solidFill>
                  <a:srgbClr val="000000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226" name="Rectangle 154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6324600" y="6477000"/>
            <a:ext cx="2133600" cy="244475"/>
          </a:xfrm>
        </p:spPr>
        <p:txBody>
          <a:bodyPr/>
          <a:lstStyle>
            <a:lvl1pPr algn="ct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227" name="Rectangle 15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4400" y="6477000"/>
            <a:ext cx="457200" cy="244475"/>
          </a:xfrm>
        </p:spPr>
        <p:txBody>
          <a:bodyPr/>
          <a:lstStyle>
            <a:lvl1pPr algn="ctr">
              <a:defRPr sz="1400">
                <a:latin typeface="Arial" charset="0"/>
              </a:defRPr>
            </a:lvl1pPr>
          </a:lstStyle>
          <a:p>
            <a:fld id="{8484BCF8-8E59-4D75-BEF8-76B67C80DDD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2514600"/>
            <a:ext cx="7010400" cy="685800"/>
          </a:xfrm>
          <a:effectLst/>
        </p:spPr>
        <p:txBody>
          <a:bodyPr/>
          <a:lstStyle>
            <a:lvl1pPr algn="ctr">
              <a:defRPr sz="4500">
                <a:latin typeface="Arial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gray">
          <a:xfrm>
            <a:off x="3505200" y="59436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400">
                <a:solidFill>
                  <a:srgbClr val="D43636"/>
                </a:solidFill>
                <a:latin typeface="Arial Black" pitchFamily="34" charset="0"/>
              </a:rPr>
              <a:t>L/O/G/O</a:t>
            </a:r>
          </a:p>
        </p:txBody>
      </p:sp>
      <p:grpSp>
        <p:nvGrpSpPr>
          <p:cNvPr id="3236" name="Group 164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3233" name="Picture 161" descr="artplus_nature_naturalcity38_g"/>
            <p:cNvPicPr>
              <a:picLocks noChangeAspect="1" noChangeArrowheads="1"/>
            </p:cNvPicPr>
            <p:nvPr userDrawn="1"/>
          </p:nvPicPr>
          <p:blipFill>
            <a:blip r:embed="rId2" cstate="screen">
              <a:lum bright="6000" contrast="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0" y="2949"/>
              <a:ext cx="1241" cy="1131"/>
            </a:xfrm>
            <a:prstGeom prst="rect">
              <a:avLst/>
            </a:prstGeom>
            <a:noFill/>
          </p:spPr>
        </p:pic>
        <p:pic>
          <p:nvPicPr>
            <p:cNvPr id="3232" name="Picture 160" descr="artplus_nature_naturalcity38_g"/>
            <p:cNvPicPr>
              <a:picLocks noChangeAspect="1" noChangeArrowheads="1"/>
            </p:cNvPicPr>
            <p:nvPr userDrawn="1"/>
          </p:nvPicPr>
          <p:blipFill>
            <a:blip r:embed="rId3" cstate="screen">
              <a:lum bright="6000" contrast="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019"/>
              <a:ext cx="1884" cy="2061"/>
            </a:xfrm>
            <a:prstGeom prst="rect">
              <a:avLst/>
            </a:prstGeom>
            <a:noFill/>
          </p:spPr>
        </p:pic>
        <p:pic>
          <p:nvPicPr>
            <p:cNvPr id="3231" name="Picture 159" descr="artplus_nature_naturalcity38_e"/>
            <p:cNvPicPr>
              <a:picLocks noChangeAspect="1" noChangeArrowheads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592"/>
              <a:ext cx="5760" cy="1728"/>
            </a:xfrm>
            <a:prstGeom prst="rect">
              <a:avLst/>
            </a:prstGeom>
            <a:noFill/>
          </p:spPr>
        </p:pic>
        <p:grpSp>
          <p:nvGrpSpPr>
            <p:cNvPr id="3234" name="Group 162"/>
            <p:cNvGrpSpPr>
              <a:grpSpLocks/>
            </p:cNvGrpSpPr>
            <p:nvPr userDrawn="1"/>
          </p:nvGrpSpPr>
          <p:grpSpPr bwMode="auto">
            <a:xfrm>
              <a:off x="0" y="0"/>
              <a:ext cx="5760" cy="2016"/>
              <a:chOff x="0" y="0"/>
              <a:chExt cx="5760" cy="2016"/>
            </a:xfrm>
          </p:grpSpPr>
          <p:pic>
            <p:nvPicPr>
              <p:cNvPr id="3225" name="Picture 153" descr="7"/>
              <p:cNvPicPr>
                <a:picLocks noChangeAspect="1" noChangeArrowheads="1"/>
              </p:cNvPicPr>
              <p:nvPr userDrawn="1"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0" y="0"/>
                <a:ext cx="5760" cy="2016"/>
              </a:xfrm>
              <a:prstGeom prst="rect">
                <a:avLst/>
              </a:prstGeom>
              <a:noFill/>
            </p:spPr>
          </p:pic>
          <p:pic>
            <p:nvPicPr>
              <p:cNvPr id="3212" name="Picture 140" descr="04"/>
              <p:cNvPicPr>
                <a:picLocks noChangeAspect="1" noChangeArrowheads="1"/>
              </p:cNvPicPr>
              <p:nvPr userDrawn="1"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360" y="0"/>
                <a:ext cx="858" cy="733"/>
              </a:xfrm>
              <a:prstGeom prst="rect">
                <a:avLst/>
              </a:prstGeom>
              <a:noFill/>
            </p:spPr>
          </p:pic>
        </p:grpSp>
        <p:pic>
          <p:nvPicPr>
            <p:cNvPr id="3235" name="Picture 163" descr="water_2"/>
            <p:cNvPicPr>
              <a:picLocks noChangeAspect="1" noChangeArrowheads="1"/>
            </p:cNvPicPr>
            <p:nvPr userDrawn="1"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80" y="576"/>
              <a:ext cx="546" cy="33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5FEE0F3-8D51-484D-9B72-1A95558979F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91300" y="350838"/>
            <a:ext cx="2095500" cy="5973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50838"/>
            <a:ext cx="6134100" cy="5973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89B0917-CF64-4B03-8E1A-F317228D640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50838"/>
            <a:ext cx="7239000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304800" y="1219200"/>
            <a:ext cx="8382000" cy="5105400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114800" y="653732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304800" y="6537325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fld id="{2BB2652C-6C6F-4028-AA7A-E4B53849B6A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914400" y="6537325"/>
            <a:ext cx="2895600" cy="2444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50838"/>
            <a:ext cx="7239000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304800" y="1219200"/>
            <a:ext cx="8382000" cy="5105400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114800" y="653732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304800" y="6537325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fld id="{F6880532-1B8A-440C-85E8-DD4A80BECF7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914400" y="6537325"/>
            <a:ext cx="2895600" cy="2444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3824B97-B478-4C9A-A7E2-514E81FD8E4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54AAACF-3F58-4987-B65B-270FEABC6FD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219200"/>
            <a:ext cx="41148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219200"/>
            <a:ext cx="41148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B669BC2-A8A3-481B-ACD2-AAECE72BD17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9904FA7-EC8E-4668-A647-B0C7EC711BA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C2A70C6-2EB2-4AAC-983A-77688722E3D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23BF309-F5C9-47C0-AC22-BACDBECC745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067046D-63F2-4A17-A05B-456101EBF01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F05FF8F-CDA5-4D3F-8A74-5F6848B0C9E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90" name="Group 166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189" name="Group 165"/>
            <p:cNvGrpSpPr>
              <a:grpSpLocks/>
            </p:cNvGrpSpPr>
            <p:nvPr/>
          </p:nvGrpSpPr>
          <p:grpSpPr bwMode="auto">
            <a:xfrm>
              <a:off x="0" y="0"/>
              <a:ext cx="5760" cy="1224"/>
              <a:chOff x="0" y="0"/>
              <a:chExt cx="5760" cy="1224"/>
            </a:xfrm>
          </p:grpSpPr>
          <p:pic>
            <p:nvPicPr>
              <p:cNvPr id="1173" name="Picture 149" descr="4_1"/>
              <p:cNvPicPr>
                <a:picLocks noChangeAspect="1" noChangeArrowheads="1"/>
              </p:cNvPicPr>
              <p:nvPr/>
            </p:nvPicPr>
            <p:blipFill>
              <a:blip r:embed="rId15" cstate="print"/>
              <a:srcRect/>
              <a:stretch>
                <a:fillRect/>
              </a:stretch>
            </p:blipFill>
            <p:spPr bwMode="gray">
              <a:xfrm>
                <a:off x="0" y="0"/>
                <a:ext cx="5760" cy="1224"/>
              </a:xfrm>
              <a:prstGeom prst="rect">
                <a:avLst/>
              </a:prstGeom>
              <a:noFill/>
            </p:spPr>
          </p:pic>
          <p:pic>
            <p:nvPicPr>
              <p:cNvPr id="1177" name="Picture 153" descr="6"/>
              <p:cNvPicPr>
                <a:picLocks noChangeAspect="1" noChangeArrowheads="1"/>
              </p:cNvPicPr>
              <p:nvPr/>
            </p:nvPicPr>
            <p:blipFill>
              <a:blip r:embed="rId16" cstate="print"/>
              <a:srcRect/>
              <a:stretch>
                <a:fillRect/>
              </a:stretch>
            </p:blipFill>
            <p:spPr bwMode="gray">
              <a:xfrm>
                <a:off x="5094" y="0"/>
                <a:ext cx="666" cy="846"/>
              </a:xfrm>
              <a:prstGeom prst="rect">
                <a:avLst/>
              </a:prstGeom>
              <a:noFill/>
            </p:spPr>
          </p:pic>
          <p:pic>
            <p:nvPicPr>
              <p:cNvPr id="1182" name="Picture 158" descr="123"/>
              <p:cNvPicPr>
                <a:picLocks noChangeAspect="1" noChangeArrowheads="1"/>
              </p:cNvPicPr>
              <p:nvPr/>
            </p:nvPicPr>
            <p:blipFill>
              <a:blip r:embed="rId1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gray">
              <a:xfrm rot="930090">
                <a:off x="48" y="96"/>
                <a:ext cx="543" cy="524"/>
              </a:xfrm>
              <a:prstGeom prst="rect">
                <a:avLst/>
              </a:prstGeom>
              <a:noFill/>
            </p:spPr>
          </p:pic>
        </p:grpSp>
        <p:sp>
          <p:nvSpPr>
            <p:cNvPr id="1188" name="Rectangle 164"/>
            <p:cNvSpPr>
              <a:spLocks noChangeArrowheads="1"/>
            </p:cNvSpPr>
            <p:nvPr/>
          </p:nvSpPr>
          <p:spPr bwMode="gray">
            <a:xfrm>
              <a:off x="0" y="4128"/>
              <a:ext cx="5760" cy="192"/>
            </a:xfrm>
            <a:prstGeom prst="rect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69804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187" name="Picture 163" descr="artplus_nature_naturalcity38_g"/>
            <p:cNvPicPr>
              <a:picLocks noChangeAspect="1" noChangeArrowheads="1"/>
            </p:cNvPicPr>
            <p:nvPr/>
          </p:nvPicPr>
          <p:blipFill>
            <a:blip r:embed="rId18" cstate="screen">
              <a:lum bright="12000" contras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4752" y="3353"/>
              <a:ext cx="1008" cy="967"/>
            </a:xfrm>
            <a:prstGeom prst="rect">
              <a:avLst/>
            </a:prstGeom>
            <a:noFill/>
          </p:spPr>
        </p:pic>
      </p:grp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114800" y="65373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304800" y="1219200"/>
            <a:ext cx="8382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304800" y="6537325"/>
            <a:ext cx="533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fld id="{409462EA-49F1-4DFA-AFA2-CFC43024603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159" name="Line 135"/>
          <p:cNvSpPr>
            <a:spLocks noChangeShapeType="1"/>
          </p:cNvSpPr>
          <p:nvPr/>
        </p:nvSpPr>
        <p:spPr bwMode="white">
          <a:xfrm>
            <a:off x="9525" y="5967413"/>
            <a:ext cx="641350" cy="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838200" y="350838"/>
            <a:ext cx="72390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1593903" algn="ctr" rotWithShape="0">
              <a:schemeClr val="bg1">
                <a:alpha val="50000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183" name="Rectangle 15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14400" y="6537325"/>
            <a:ext cx="2895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v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295400" y="2438400"/>
            <a:ext cx="6705600" cy="990600"/>
          </a:xfrm>
        </p:spPr>
        <p:txBody>
          <a:bodyPr/>
          <a:lstStyle/>
          <a:p>
            <a:pPr>
              <a:tabLst>
                <a:tab pos="2743200" algn="l"/>
              </a:tabLst>
            </a:pPr>
            <a:r>
              <a:rPr lang="ru-RU" sz="4400" dirty="0" smtClean="0">
                <a:solidFill>
                  <a:schemeClr val="tx2"/>
                </a:solidFill>
                <a:latin typeface="Bahnschrift Light" panose="020B0502040204020203" pitchFamily="34" charset="0"/>
              </a:rPr>
              <a:t>Уроки счастья или как научиться радоваться жизни</a:t>
            </a:r>
            <a:endParaRPr lang="en-US" sz="4400" dirty="0">
              <a:latin typeface="Bahnschrift Light" panose="020B0502040204020203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4067944" y="5949280"/>
            <a:ext cx="1656184" cy="43204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052233" y="5595337"/>
            <a:ext cx="3886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Bahnschrift Light" panose="020B0502040204020203" pitchFamily="34" charset="0"/>
              </a:rPr>
              <a:t>Подготовил педагог-психолог </a:t>
            </a:r>
          </a:p>
          <a:p>
            <a:pPr algn="ctr"/>
            <a:r>
              <a:rPr lang="ru-RU" sz="2000" b="1" dirty="0" smtClean="0">
                <a:latin typeface="Bahnschrift Light" panose="020B0502040204020203" pitchFamily="34" charset="0"/>
              </a:rPr>
              <a:t>ГБДОУ Д/С № 6 Палей О.Я.</a:t>
            </a:r>
            <a:endParaRPr lang="ru-RU" sz="2000" b="1" dirty="0">
              <a:latin typeface="Bahnschrift Light" panose="020B05020402040202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94588" y="331509"/>
            <a:ext cx="9144000" cy="619600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2400"/>
            <a:ext cx="8382000" cy="5381600"/>
          </a:xfrm>
        </p:spPr>
        <p:txBody>
          <a:bodyPr/>
          <a:lstStyle/>
          <a:p>
            <a:pPr marL="0" indent="0" algn="r">
              <a:buNone/>
            </a:pPr>
            <a:r>
              <a:rPr lang="ru-RU" sz="4000" dirty="0">
                <a:latin typeface="Bahnschrift Light" panose="020B0502040204020203" pitchFamily="34" charset="0"/>
              </a:rPr>
              <a:t>Самое главное умение — умение радоваться жизни. </a:t>
            </a:r>
            <a:endParaRPr lang="ru-RU" sz="4000" dirty="0" smtClean="0">
              <a:latin typeface="Bahnschrift Light" panose="020B0502040204020203" pitchFamily="34" charset="0"/>
            </a:endParaRPr>
          </a:p>
          <a:p>
            <a:pPr marL="0" indent="0" algn="r">
              <a:buNone/>
            </a:pPr>
            <a:r>
              <a:rPr lang="ru-RU" sz="4000" dirty="0" smtClean="0">
                <a:latin typeface="Bahnschrift Light" panose="020B0502040204020203" pitchFamily="34" charset="0"/>
              </a:rPr>
              <a:t>(</a:t>
            </a:r>
            <a:r>
              <a:rPr lang="ru-RU" sz="4000" dirty="0">
                <a:latin typeface="Bahnschrift Light" panose="020B0502040204020203" pitchFamily="34" charset="0"/>
              </a:rPr>
              <a:t>Михаил Веллер)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2024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3400" y="2133600"/>
            <a:ext cx="8382000" cy="2392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ct val="10700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sz="4800" b="1" dirty="0">
                <a:solidFill>
                  <a:srgbClr val="000000"/>
                </a:solidFill>
                <a:latin typeface="Bahnschrift Light Condensed" panose="020B0502040204020203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Ра — Изначальный Свет, </a:t>
            </a:r>
            <a:r>
              <a:rPr lang="ru-RU" sz="4800" b="1" dirty="0" smtClean="0">
                <a:solidFill>
                  <a:srgbClr val="000000"/>
                </a:solidFill>
                <a:latin typeface="Bahnschrift Light Condensed" panose="020B0502040204020203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Солнце</a:t>
            </a:r>
            <a:endParaRPr lang="ru-RU" sz="4800" b="1" dirty="0">
              <a:latin typeface="Bahnschrift Light Condensed" panose="020B0502040204020203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lnSpc>
                <a:spcPct val="10700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endParaRPr lang="ru-RU" sz="4800" b="1" dirty="0" smtClean="0">
              <a:solidFill>
                <a:srgbClr val="000000"/>
              </a:solidFill>
              <a:latin typeface="Bahnschrift Light Condensed" panose="020B0502040204020203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sz="4800" b="1" dirty="0" err="1" smtClean="0">
                <a:solidFill>
                  <a:srgbClr val="000000"/>
                </a:solidFill>
                <a:latin typeface="Bahnschrift Light Condensed" panose="020B0502040204020203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Дость</a:t>
            </a:r>
            <a:r>
              <a:rPr lang="ru-RU" sz="4800" b="1" dirty="0" smtClean="0">
                <a:solidFill>
                  <a:srgbClr val="000000"/>
                </a:solidFill>
                <a:latin typeface="Bahnschrift Light Condensed" panose="020B0502040204020203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— Достаток</a:t>
            </a:r>
            <a:r>
              <a:rPr lang="ru-RU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62622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" y="838200"/>
            <a:ext cx="7736386" cy="5091806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3" name="TextBox 2"/>
          <p:cNvSpPr txBox="1"/>
          <p:nvPr/>
        </p:nvSpPr>
        <p:spPr>
          <a:xfrm>
            <a:off x="-1066800" y="438090"/>
            <a:ext cx="75736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Способ № 1. Радость ЗДЕСЬ И СЕЙЧАС</a:t>
            </a:r>
          </a:p>
        </p:txBody>
      </p:sp>
    </p:spTree>
    <p:extLst>
      <p:ext uri="{BB962C8B-B14F-4D97-AF65-F5344CB8AC3E}">
        <p14:creationId xmlns:p14="http://schemas.microsoft.com/office/powerpoint/2010/main" val="23466916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9027" y="2932318"/>
            <a:ext cx="5944973" cy="395935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0118"/>
            <a:ext cx="4344657" cy="289571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9401" y="0"/>
            <a:ext cx="4964858" cy="30756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68833"/>
            <a:ext cx="5622104" cy="402283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-838200" y="2677471"/>
            <a:ext cx="899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Способ № 2. Радость запрограммированная</a:t>
            </a:r>
          </a:p>
        </p:txBody>
      </p:sp>
    </p:spTree>
    <p:extLst>
      <p:ext uri="{BB962C8B-B14F-4D97-AF65-F5344CB8AC3E}">
        <p14:creationId xmlns:p14="http://schemas.microsoft.com/office/powerpoint/2010/main" val="42237359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7737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-228600" y="457200"/>
            <a:ext cx="906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</a:rPr>
              <a:t>Способ № 3. Искать «светлые пятна во всем»</a:t>
            </a:r>
          </a:p>
        </p:txBody>
      </p:sp>
    </p:spTree>
    <p:extLst>
      <p:ext uri="{BB962C8B-B14F-4D97-AF65-F5344CB8AC3E}">
        <p14:creationId xmlns:p14="http://schemas.microsoft.com/office/powerpoint/2010/main" val="14635949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5467687"/>
              </p:ext>
            </p:extLst>
          </p:nvPr>
        </p:nvGraphicFramePr>
        <p:xfrm>
          <a:off x="533400" y="62189"/>
          <a:ext cx="8077200" cy="67931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38600">
                  <a:extLst>
                    <a:ext uri="{9D8B030D-6E8A-4147-A177-3AD203B41FA5}">
                      <a16:colId xmlns:a16="http://schemas.microsoft.com/office/drawing/2014/main" val="3392799074"/>
                    </a:ext>
                  </a:extLst>
                </a:gridCol>
                <a:gridCol w="4038600">
                  <a:extLst>
                    <a:ext uri="{9D8B030D-6E8A-4147-A177-3AD203B41FA5}">
                      <a16:colId xmlns:a16="http://schemas.microsoft.com/office/drawing/2014/main" val="4104689793"/>
                    </a:ext>
                  </a:extLst>
                </a:gridCol>
              </a:tblGrid>
              <a:tr h="3473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Зло</a:t>
                      </a:r>
                      <a:endParaRPr lang="en-US" sz="18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407" marR="574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Добро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407" marR="57407" marT="0" marB="0"/>
                </a:tc>
                <a:extLst>
                  <a:ext uri="{0D108BD9-81ED-4DB2-BD59-A6C34878D82A}">
                    <a16:rowId xmlns:a16="http://schemas.microsoft.com/office/drawing/2014/main" val="3004367982"/>
                  </a:ext>
                </a:extLst>
              </a:tr>
              <a:tr h="757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Я заброшен судьбой на мрачный, необитаемый остров и не имею никакой надежды на избавление.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407" marR="574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Но я жив</a:t>
                      </a:r>
                      <a:r>
                        <a:rPr lang="ru-RU" sz="1400" dirty="0" smtClean="0">
                          <a:effectLst/>
                        </a:rPr>
                        <a:t>, </a:t>
                      </a:r>
                      <a:r>
                        <a:rPr lang="ru-RU" sz="1400" dirty="0">
                          <a:effectLst/>
                        </a:rPr>
                        <a:t>я не утонул, подобно всем моим товарищам.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407" marR="57407" marT="0" marB="0"/>
                </a:tc>
                <a:extLst>
                  <a:ext uri="{0D108BD9-81ED-4DB2-BD59-A6C34878D82A}">
                    <a16:rowId xmlns:a16="http://schemas.microsoft.com/office/drawing/2014/main" val="1472346502"/>
                  </a:ext>
                </a:extLst>
              </a:tr>
              <a:tr h="121271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Я как бы выделен и отрезан от всего мира и обречен на горе.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407" marR="574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Но зато я выделен из всего нашего экипажа, смерть пощадила меня, и Тот, кто столь чудесным образом спас меня от смерти, вызволит и из этого безотрадного положения.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407" marR="57407" marT="0" marB="0"/>
                </a:tc>
                <a:extLst>
                  <a:ext uri="{0D108BD9-81ED-4DB2-BD59-A6C34878D82A}">
                    <a16:rowId xmlns:a16="http://schemas.microsoft.com/office/drawing/2014/main" val="119605540"/>
                  </a:ext>
                </a:extLst>
              </a:tr>
              <a:tr h="757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Я отдален от всего человечества; я отшельник, изгнанный из общества людей.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407" marR="574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Но я не умер с голоду и не погиб, попав в совершенно бесплодное место, где человеку нечем пропитаться.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407" marR="57407" marT="0" marB="0"/>
                </a:tc>
                <a:extLst>
                  <a:ext uri="{0D108BD9-81ED-4DB2-BD59-A6C34878D82A}">
                    <a16:rowId xmlns:a16="http://schemas.microsoft.com/office/drawing/2014/main" val="110868357"/>
                  </a:ext>
                </a:extLst>
              </a:tr>
              <a:tr h="7223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У меня мало одежды, и скоро мне будет нечем прикрыть свое тело.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407" marR="574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Но я живу в жарком климате, где я не носил бы одежду, даже если бы она у меня была.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407" marR="57407" marT="0" marB="0"/>
                </a:tc>
                <a:extLst>
                  <a:ext uri="{0D108BD9-81ED-4DB2-BD59-A6C34878D82A}">
                    <a16:rowId xmlns:a16="http://schemas.microsoft.com/office/drawing/2014/main" val="1522038774"/>
                  </a:ext>
                </a:extLst>
              </a:tr>
              <a:tr h="10105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Я беззащитен против нападения людей и зверей.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407" marR="574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Но остров, куда я попал, безлюден, и я не видел на нем ни одного хищного зверя, как на берегах Африки. Что было бы со мной, если б меня выбросило туда?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407" marR="57407" marT="0" marB="0"/>
                </a:tc>
                <a:extLst>
                  <a:ext uri="{0D108BD9-81ED-4DB2-BD59-A6C34878D82A}">
                    <a16:rowId xmlns:a16="http://schemas.microsoft.com/office/drawing/2014/main" val="552526281"/>
                  </a:ext>
                </a:extLst>
              </a:tr>
              <a:tr h="15157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Мне не с кем перемолвиться словом, и некому утешить меня.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407" marR="574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Но Бог сотворил чудо, пригнав наш корабль так близко к берегу, что я не только успел запастись всем необходимым для удовлетворения моих потребностей, но и получил возможность добывать себе пропитание до конца моих дней.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407" marR="57407" marT="0" marB="0"/>
                </a:tc>
                <a:extLst>
                  <a:ext uri="{0D108BD9-81ED-4DB2-BD59-A6C34878D82A}">
                    <a16:rowId xmlns:a16="http://schemas.microsoft.com/office/drawing/2014/main" val="2160110585"/>
                  </a:ext>
                </a:extLst>
              </a:tr>
            </a:tbl>
          </a:graphicData>
        </a:graphic>
      </p:graphicFrame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761335" y="304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7288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81000" y="1603336"/>
            <a:ext cx="9829800" cy="5589725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-152400" y="28575"/>
            <a:ext cx="89916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dirty="0" smtClean="0">
              <a:solidFill>
                <a:srgbClr val="00B050"/>
              </a:solidFill>
            </a:endParaRPr>
          </a:p>
          <a:p>
            <a:endParaRPr lang="ru-RU" sz="3600" dirty="0" smtClean="0">
              <a:solidFill>
                <a:srgbClr val="00B050"/>
              </a:solidFill>
            </a:endParaRPr>
          </a:p>
          <a:p>
            <a:r>
              <a:rPr lang="ru-RU" sz="3600" dirty="0" smtClean="0">
                <a:solidFill>
                  <a:srgbClr val="00B050"/>
                </a:solidFill>
              </a:rPr>
              <a:t>Учись </a:t>
            </a:r>
            <a:r>
              <a:rPr lang="ru-RU" sz="3600" dirty="0">
                <a:solidFill>
                  <a:srgbClr val="00B050"/>
                </a:solidFill>
              </a:rPr>
              <a:t>находить в жизни  радость – </a:t>
            </a:r>
            <a:r>
              <a:rPr lang="ru-RU" sz="3600" dirty="0" smtClean="0">
                <a:solidFill>
                  <a:srgbClr val="00B050"/>
                </a:solidFill>
              </a:rPr>
              <a:t>вот лучший </a:t>
            </a:r>
            <a:r>
              <a:rPr lang="ru-RU" sz="3600" dirty="0">
                <a:solidFill>
                  <a:srgbClr val="00B050"/>
                </a:solidFill>
              </a:rPr>
              <a:t>способ привлечь счастье. </a:t>
            </a:r>
            <a:br>
              <a:rPr lang="ru-RU" sz="3600" dirty="0">
                <a:solidFill>
                  <a:srgbClr val="00B050"/>
                </a:solidFill>
              </a:rPr>
            </a:br>
            <a:r>
              <a:rPr lang="ru-RU" sz="3600" dirty="0" smtClean="0">
                <a:solidFill>
                  <a:srgbClr val="00B050"/>
                </a:solidFill>
              </a:rPr>
              <a:t>(</a:t>
            </a:r>
            <a:r>
              <a:rPr lang="ru-RU" sz="3600" dirty="0">
                <a:solidFill>
                  <a:srgbClr val="00B050"/>
                </a:solidFill>
              </a:rPr>
              <a:t>Б. </a:t>
            </a:r>
            <a:r>
              <a:rPr lang="ru-RU" sz="3600" dirty="0" smtClean="0">
                <a:solidFill>
                  <a:srgbClr val="00B050"/>
                </a:solidFill>
              </a:rPr>
              <a:t>Франклин)</a:t>
            </a: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76400" y="5867400"/>
            <a:ext cx="510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Спасибо за внимание!</a:t>
            </a:r>
            <a:endParaRPr lang="ru-RU" sz="28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78TGp_CleanCity_light">
  <a:themeElements>
    <a:clrScheme name="300TGp_natural_light 1">
      <a:dk1>
        <a:srgbClr val="000000"/>
      </a:dk1>
      <a:lt1>
        <a:srgbClr val="FFFFFF"/>
      </a:lt1>
      <a:dk2>
        <a:srgbClr val="51944E"/>
      </a:dk2>
      <a:lt2>
        <a:srgbClr val="DDDDDD"/>
      </a:lt2>
      <a:accent1>
        <a:srgbClr val="646ADE"/>
      </a:accent1>
      <a:accent2>
        <a:srgbClr val="1BAFC3"/>
      </a:accent2>
      <a:accent3>
        <a:srgbClr val="FFFFFF"/>
      </a:accent3>
      <a:accent4>
        <a:srgbClr val="000000"/>
      </a:accent4>
      <a:accent5>
        <a:srgbClr val="B8B9EC"/>
      </a:accent5>
      <a:accent6>
        <a:srgbClr val="179EB0"/>
      </a:accent6>
      <a:hlink>
        <a:srgbClr val="98BF1D"/>
      </a:hlink>
      <a:folHlink>
        <a:srgbClr val="90A8B0"/>
      </a:folHlink>
    </a:clrScheme>
    <a:fontScheme name="300TGp_natural_ligh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300TGp_natural_light 1">
        <a:dk1>
          <a:srgbClr val="000000"/>
        </a:dk1>
        <a:lt1>
          <a:srgbClr val="FFFFFF"/>
        </a:lt1>
        <a:dk2>
          <a:srgbClr val="51944E"/>
        </a:dk2>
        <a:lt2>
          <a:srgbClr val="DDDDDD"/>
        </a:lt2>
        <a:accent1>
          <a:srgbClr val="646ADE"/>
        </a:accent1>
        <a:accent2>
          <a:srgbClr val="1BAFC3"/>
        </a:accent2>
        <a:accent3>
          <a:srgbClr val="FFFFFF"/>
        </a:accent3>
        <a:accent4>
          <a:srgbClr val="000000"/>
        </a:accent4>
        <a:accent5>
          <a:srgbClr val="B8B9EC"/>
        </a:accent5>
        <a:accent6>
          <a:srgbClr val="179EB0"/>
        </a:accent6>
        <a:hlink>
          <a:srgbClr val="98BF1D"/>
        </a:hlink>
        <a:folHlink>
          <a:srgbClr val="90A8B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00TGp_natural_light 2">
        <a:dk1>
          <a:srgbClr val="4D4D4D"/>
        </a:dk1>
        <a:lt1>
          <a:srgbClr val="FFFFFF"/>
        </a:lt1>
        <a:dk2>
          <a:srgbClr val="347436"/>
        </a:dk2>
        <a:lt2>
          <a:srgbClr val="DDDDDD"/>
        </a:lt2>
        <a:accent1>
          <a:srgbClr val="F28C1C"/>
        </a:accent1>
        <a:accent2>
          <a:srgbClr val="77AE26"/>
        </a:accent2>
        <a:accent3>
          <a:srgbClr val="FFFFFF"/>
        </a:accent3>
        <a:accent4>
          <a:srgbClr val="404040"/>
        </a:accent4>
        <a:accent5>
          <a:srgbClr val="F7C5AB"/>
        </a:accent5>
        <a:accent6>
          <a:srgbClr val="6B9D21"/>
        </a:accent6>
        <a:hlink>
          <a:srgbClr val="449878"/>
        </a:hlink>
        <a:folHlink>
          <a:srgbClr val="90A8B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00TGp_natural_light 3">
        <a:dk1>
          <a:srgbClr val="000000"/>
        </a:dk1>
        <a:lt1>
          <a:srgbClr val="FFFFFF"/>
        </a:lt1>
        <a:dk2>
          <a:srgbClr val="1A578E"/>
        </a:dk2>
        <a:lt2>
          <a:srgbClr val="C0C0C0"/>
        </a:lt2>
        <a:accent1>
          <a:srgbClr val="5EB52D"/>
        </a:accent1>
        <a:accent2>
          <a:srgbClr val="F26D00"/>
        </a:accent2>
        <a:accent3>
          <a:srgbClr val="FFFFFF"/>
        </a:accent3>
        <a:accent4>
          <a:srgbClr val="000000"/>
        </a:accent4>
        <a:accent5>
          <a:srgbClr val="B6D7AD"/>
        </a:accent5>
        <a:accent6>
          <a:srgbClr val="DB6200"/>
        </a:accent6>
        <a:hlink>
          <a:srgbClr val="5983D7"/>
        </a:hlink>
        <a:folHlink>
          <a:srgbClr val="AAAD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578TGp_CleanCity_light</Template>
  <TotalTime>580</TotalTime>
  <Words>327</Words>
  <Application>Microsoft Office PowerPoint</Application>
  <PresentationFormat>Экран (4:3)</PresentationFormat>
  <Paragraphs>35</Paragraphs>
  <Slides>8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7" baseType="lpstr">
      <vt:lpstr>Arial</vt:lpstr>
      <vt:lpstr>Arial Black</vt:lpstr>
      <vt:lpstr>Bahnschrift Light</vt:lpstr>
      <vt:lpstr>Bahnschrift Light Condensed</vt:lpstr>
      <vt:lpstr>Calibri</vt:lpstr>
      <vt:lpstr>Times New Roman</vt:lpstr>
      <vt:lpstr>Verdana</vt:lpstr>
      <vt:lpstr>Wingdings</vt:lpstr>
      <vt:lpstr>578TGp_CleanCity_light</vt:lpstr>
      <vt:lpstr>Уроки счастья или как научиться радоваться жизни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ThemeGallery  PowerTemplate</dc:title>
  <dc:creator>света</dc:creator>
  <cp:lastModifiedBy>USER-1</cp:lastModifiedBy>
  <cp:revision>33</cp:revision>
  <dcterms:created xsi:type="dcterms:W3CDTF">2011-02-27T11:19:04Z</dcterms:created>
  <dcterms:modified xsi:type="dcterms:W3CDTF">2023-04-28T10:36:07Z</dcterms:modified>
</cp:coreProperties>
</file>