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74" r:id="rId5"/>
    <p:sldId id="283" r:id="rId6"/>
    <p:sldId id="258" r:id="rId7"/>
    <p:sldId id="259" r:id="rId8"/>
    <p:sldId id="282" r:id="rId9"/>
    <p:sldId id="277" r:id="rId10"/>
    <p:sldId id="278" r:id="rId11"/>
    <p:sldId id="260" r:id="rId12"/>
    <p:sldId id="279" r:id="rId13"/>
    <p:sldId id="262" r:id="rId14"/>
    <p:sldId id="261" r:id="rId15"/>
    <p:sldId id="263" r:id="rId16"/>
    <p:sldId id="265" r:id="rId17"/>
    <p:sldId id="269" r:id="rId18"/>
    <p:sldId id="270" r:id="rId19"/>
    <p:sldId id="280" r:id="rId20"/>
    <p:sldId id="281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5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9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6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0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1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6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6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384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0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1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8D9C3-6F4F-4563-81B1-12EAFC50FAE2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56E3B-EC65-4961-BD3E-9689815C4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1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ru-RU" dirty="0" smtClean="0"/>
              <a:t>«Сестрёнка»-фильм, который я бы посоветовала всем.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112" y="4005064"/>
            <a:ext cx="7592888" cy="228180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Подготовила: </a:t>
            </a:r>
            <a:r>
              <a:rPr lang="ru-RU" sz="2000" dirty="0" err="1" smtClean="0">
                <a:solidFill>
                  <a:schemeClr val="tx1"/>
                </a:solidFill>
              </a:rPr>
              <a:t>Ширинян</a:t>
            </a:r>
            <a:r>
              <a:rPr lang="ru-RU" sz="2000" dirty="0" smtClean="0">
                <a:solidFill>
                  <a:schemeClr val="tx1"/>
                </a:solidFill>
              </a:rPr>
              <a:t> Диана Григорьевна,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10 А, МБОУ «СОШ №13»</a:t>
            </a:r>
          </a:p>
          <a:p>
            <a:pPr algn="r"/>
            <a:r>
              <a:rPr lang="ru-RU" sz="2000" dirty="0" err="1">
                <a:solidFill>
                  <a:schemeClr val="tx1"/>
                </a:solidFill>
              </a:rPr>
              <a:t>г</a:t>
            </a:r>
            <a:r>
              <a:rPr lang="ru-RU" sz="2000" dirty="0" err="1" smtClean="0">
                <a:solidFill>
                  <a:schemeClr val="tx1"/>
                </a:solidFill>
              </a:rPr>
              <a:t>.Курска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Руководитель: </a:t>
            </a:r>
            <a:r>
              <a:rPr lang="ru-RU" sz="2000" dirty="0" err="1" smtClean="0">
                <a:solidFill>
                  <a:schemeClr val="tx1"/>
                </a:solidFill>
              </a:rPr>
              <a:t>Кривченкова</a:t>
            </a:r>
            <a:r>
              <a:rPr lang="ru-RU" sz="2000" dirty="0" smtClean="0">
                <a:solidFill>
                  <a:schemeClr val="tx1"/>
                </a:solidFill>
              </a:rPr>
              <a:t> Марина Владимировна,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русского языка и литература, МБОУ «СОШ №13</a:t>
            </a:r>
            <a:r>
              <a:rPr lang="ru-RU" sz="2000" dirty="0" smtClean="0">
                <a:solidFill>
                  <a:schemeClr val="tx1"/>
                </a:solidFill>
              </a:rPr>
              <a:t>» </a:t>
            </a:r>
            <a:r>
              <a:rPr lang="ru-RU" sz="2000" dirty="0" err="1" smtClean="0">
                <a:solidFill>
                  <a:schemeClr val="tx1"/>
                </a:solidFill>
              </a:rPr>
              <a:t>г.Курска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548680"/>
            <a:ext cx="3756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anose="02050604050505020204" pitchFamily="18" charset="0"/>
              </a:rPr>
              <a:t>Актёра в нём выдаёт поставленная речь и какая-то особая сосредоточенность для своего юного возраста. Как говорит мама </a:t>
            </a:r>
            <a:r>
              <a:rPr lang="ru-RU" i="1" dirty="0" err="1" smtClean="0">
                <a:latin typeface="Bookman Old Style" panose="02050604050505020204" pitchFamily="18" charset="0"/>
              </a:rPr>
              <a:t>Арслана</a:t>
            </a:r>
            <a:r>
              <a:rPr lang="ru-RU" i="1" dirty="0" smtClean="0">
                <a:latin typeface="Bookman Old Style" panose="02050604050505020204" pitchFamily="18" charset="0"/>
              </a:rPr>
              <a:t>, Гузель, таким он был всегда. С самого раннего детства мечтал играть в кино. Роль </a:t>
            </a:r>
            <a:r>
              <a:rPr lang="ru-RU" i="1" dirty="0" err="1" smtClean="0">
                <a:latin typeface="Bookman Old Style" panose="02050604050505020204" pitchFamily="18" charset="0"/>
              </a:rPr>
              <a:t>Ямиля</a:t>
            </a:r>
            <a:r>
              <a:rPr lang="ru-RU" i="1" dirty="0" smtClean="0">
                <a:latin typeface="Bookman Old Style" panose="02050604050505020204" pitchFamily="18" charset="0"/>
              </a:rPr>
              <a:t> в фильме «Сестрёнка» по повести </a:t>
            </a:r>
            <a:r>
              <a:rPr lang="ru-RU" i="1" dirty="0" err="1" smtClean="0">
                <a:latin typeface="Bookman Old Style" panose="02050604050505020204" pitchFamily="18" charset="0"/>
              </a:rPr>
              <a:t>Мустая</a:t>
            </a:r>
            <a:r>
              <a:rPr lang="ru-RU" i="1" dirty="0" smtClean="0">
                <a:latin typeface="Bookman Old Style" panose="02050604050505020204" pitchFamily="18" charset="0"/>
              </a:rPr>
              <a:t> </a:t>
            </a:r>
            <a:r>
              <a:rPr lang="ru-RU" i="1" dirty="0" err="1" smtClean="0">
                <a:latin typeface="Bookman Old Style" panose="02050604050505020204" pitchFamily="18" charset="0"/>
              </a:rPr>
              <a:t>Карима</a:t>
            </a:r>
            <a:r>
              <a:rPr lang="ru-RU" i="1" dirty="0" smtClean="0">
                <a:latin typeface="Bookman Old Style" panose="02050604050505020204" pitchFamily="18" charset="0"/>
              </a:rPr>
              <a:t> — первый шаг на большом пути, надеется </a:t>
            </a:r>
            <a:r>
              <a:rPr lang="ru-RU" i="1" dirty="0" err="1" smtClean="0">
                <a:latin typeface="Bookman Old Style" panose="02050604050505020204" pitchFamily="18" charset="0"/>
              </a:rPr>
              <a:t>Арслан</a:t>
            </a:r>
            <a:r>
              <a:rPr lang="ru-RU" i="1" dirty="0" smtClean="0">
                <a:latin typeface="Bookman Old Style" panose="02050604050505020204" pitchFamily="18" charset="0"/>
              </a:rPr>
              <a:t>. И уже такой успешный. </a:t>
            </a: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832959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9568" y="4941168"/>
            <a:ext cx="779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err="1" smtClean="0">
                <a:latin typeface="Bookman Old Style" panose="02050604050505020204" pitchFamily="18" charset="0"/>
              </a:rPr>
              <a:t>Арслан</a:t>
            </a:r>
            <a:r>
              <a:rPr lang="ru-RU" i="1" dirty="0" smtClean="0">
                <a:latin typeface="Bookman Old Style" panose="02050604050505020204" pitchFamily="18" charset="0"/>
              </a:rPr>
              <a:t> — </a:t>
            </a:r>
            <a:r>
              <a:rPr lang="ru-RU" i="1" dirty="0" err="1" smtClean="0">
                <a:latin typeface="Bookman Old Style" panose="02050604050505020204" pitchFamily="18" charset="0"/>
              </a:rPr>
              <a:t>заболтивый</a:t>
            </a:r>
            <a:r>
              <a:rPr lang="ru-RU" i="1" dirty="0" smtClean="0">
                <a:latin typeface="Bookman Old Style" panose="02050604050505020204" pitchFamily="18" charset="0"/>
              </a:rPr>
              <a:t> брат для своей сестры Алтынай. Девочка с нетерпением ждёт каждого его возвращения домой. Почти всё свободное время они проводят вместе.</a:t>
            </a:r>
            <a:endParaRPr lang="ru-RU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8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Оксана (Марта Тимофеева)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5996" y="908720"/>
            <a:ext cx="43564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	В башкирской деревне осиротевшая украинская девочка обрела приют и новую семью, хотя по началу отношения у нее с новым братом и другими деревенскими ребятами складывались непросто. Члены приемной семьи стали для Оксаны самыми родными и близкими людьми. Живя с ними, девочка, видевшая своими глазами ужасы оккупации, была счастлива, поскольку чувствовала их любовь, особенно со стороны </a:t>
            </a:r>
            <a:r>
              <a:rPr lang="ru-RU" i="1" dirty="0" err="1" smtClean="0">
                <a:latin typeface="Bookman Old Style" pitchFamily="18" charset="0"/>
              </a:rPr>
              <a:t>Ямиля</a:t>
            </a:r>
            <a:r>
              <a:rPr lang="ru-RU" i="1" dirty="0" smtClean="0">
                <a:latin typeface="Bookman Old Style" pitchFamily="18" charset="0"/>
              </a:rPr>
              <a:t>, который проявлял в отношении сестренки по-настоящему искреннюю заботу. День за днем дети вместе борются с трудностями военного времени, которые их объединяют.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93" y="764704"/>
            <a:ext cx="388843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9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1044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Маленькая звезда российского кино Марта Тимофеева мечтает покорить Голливуд и умеет не бояться, даже когда страшно. А пока ее можно будет увидеть в сериале «Филатов»</a:t>
            </a:r>
          </a:p>
          <a:p>
            <a:pPr algn="just"/>
            <a:r>
              <a:rPr lang="ru-RU" i="1" dirty="0" smtClean="0">
                <a:latin typeface="Bookman Old Style" pitchFamily="18" charset="0"/>
              </a:rPr>
              <a:t>К десяти годам москвичка Марта Тимофеева прошла большой путь от съемок в рекламе, небольших эпизодов в популярных фильмах и сериалах, до главных ролей в серьезных драмах («Сестренка») и триллере «Ряд 19». На очереди — западный кинематограф: съемки для американского проекта. Без преувеличения Марту Тимофееву знает вся страна — в год выходит штук по пять картин с ее участием.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76" y="392013"/>
            <a:ext cx="4343400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109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753438"/>
          </a:xfrm>
        </p:spPr>
        <p:txBody>
          <a:bodyPr>
            <a:norm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Кульминация фильма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i="1" dirty="0" smtClean="0">
                <a:latin typeface="Bookman Old Style" pitchFamily="18" charset="0"/>
              </a:rPr>
              <a:t>Кульминацией же этого трогательного фильма, является новость о Великой Победе, которую, наконец-таки, дождется и женщина-почтальон, уставшая быть для своих земляков бесконечным вестником смерти их близких.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40157"/>
            <a:ext cx="6661756" cy="4441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2120" y="260648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Фильм заканчивается на пронзительной ноте: вместе с приехавшим отцом и верным псом, когда-то чудом спасшим жизнь девочки, Оксана возвращается на свою Родину. 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5184576" cy="345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5" b="15087"/>
          <a:stretch/>
        </p:blipFill>
        <p:spPr bwMode="auto">
          <a:xfrm>
            <a:off x="5652120" y="2708920"/>
            <a:ext cx="3312368" cy="386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207799"/>
            <a:ext cx="489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Сцена расставания получилась очень трогательной и несмотря ни на что оптимистичной: двум семьям, по словам отца </a:t>
            </a:r>
            <a:r>
              <a:rPr lang="ru-RU" i="1" dirty="0" err="1" smtClean="0">
                <a:latin typeface="Bookman Old Style" pitchFamily="18" charset="0"/>
              </a:rPr>
              <a:t>Ямиля</a:t>
            </a:r>
            <a:r>
              <a:rPr lang="ru-RU" i="1" dirty="0" smtClean="0">
                <a:latin typeface="Bookman Old Style" pitchFamily="18" charset="0"/>
              </a:rPr>
              <a:t>, «теперь навеки суждено делить пополам и радость, и печаль». И дети обещали приезжать друг к другу в гости.</a:t>
            </a:r>
            <a:endParaRPr lang="ru-RU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7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Слёзы и овации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6"/>
            <a:ext cx="33843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По словам режиссёра Александра </a:t>
            </a:r>
            <a:r>
              <a:rPr lang="ru-RU" i="1" dirty="0" err="1" smtClean="0">
                <a:latin typeface="Bookman Old Style" pitchFamily="18" charset="0"/>
              </a:rPr>
              <a:t>Галибина</a:t>
            </a:r>
            <a:r>
              <a:rPr lang="ru-RU" i="1" dirty="0" smtClean="0">
                <a:latin typeface="Bookman Old Style" pitchFamily="18" charset="0"/>
              </a:rPr>
              <a:t>, впервые повесть «Радость нашего дома» он прочитал ещё десятилетним ребёнком и очень проникся судьбами героев.</a:t>
            </a:r>
          </a:p>
          <a:p>
            <a:pPr algn="just"/>
            <a:endParaRPr lang="ru-RU" i="1" dirty="0" smtClean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«В Башкирии мы глубоко погрузились не только в быт, но и человеческие отношения. Я стал узнавать про </a:t>
            </a:r>
            <a:r>
              <a:rPr lang="ru-RU" i="1" dirty="0" err="1" smtClean="0">
                <a:latin typeface="Bookman Old Style" pitchFamily="18" charset="0"/>
              </a:rPr>
              <a:t>Мустая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Карима</a:t>
            </a:r>
            <a:r>
              <a:rPr lang="ru-RU" i="1" dirty="0" smtClean="0">
                <a:latin typeface="Bookman Old Style" pitchFamily="18" charset="0"/>
              </a:rPr>
              <a:t> много, чего раньше не знал», - признался режиссёр.</a:t>
            </a:r>
          </a:p>
          <a:p>
            <a:pPr algn="just"/>
            <a:endParaRPr lang="ru-RU" i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61"/>
          <a:stretch/>
        </p:blipFill>
        <p:spPr bwMode="auto">
          <a:xfrm>
            <a:off x="4139952" y="1115647"/>
            <a:ext cx="4278675" cy="423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6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624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Прочитав книгу и посмотрев фильм, я обратила внимание на эпизоды, которых не было в  произведении: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i="1" dirty="0" smtClean="0">
                <a:latin typeface="Bookman Old Style" pitchFamily="18" charset="0"/>
              </a:rPr>
              <a:t> побег маленьких друзей на фронт с задержанием военной комендатурой; </a:t>
            </a:r>
          </a:p>
          <a:p>
            <a:pPr algn="just"/>
            <a:endParaRPr lang="ru-RU" i="1" dirty="0">
              <a:latin typeface="Bookman Old Style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i="1" dirty="0" smtClean="0">
                <a:latin typeface="Bookman Old Style" pitchFamily="18" charset="0"/>
              </a:rPr>
              <a:t>исполнение случайным гостем украинской песни, неожиданно пробудившее в Оксане страшные воспоминания. </a:t>
            </a:r>
          </a:p>
          <a:p>
            <a:pPr algn="just"/>
            <a:endParaRPr lang="ru-RU" i="1" dirty="0">
              <a:latin typeface="Bookman Old Style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38"/>
          <a:stretch/>
        </p:blipFill>
        <p:spPr bwMode="auto">
          <a:xfrm>
            <a:off x="363972" y="2665398"/>
            <a:ext cx="5144132" cy="3571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2494051"/>
            <a:ext cx="33123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Если по сюжету повести дети – ровесники, то в фильме девочка заметно старше своего нового брата. Трудно не заметить, что местом действия картины украинский солдат, отец Оксаны, как бы ненароком называет деревню </a:t>
            </a:r>
            <a:r>
              <a:rPr lang="ru-RU" i="1" dirty="0" err="1" smtClean="0">
                <a:latin typeface="Bookman Old Style" pitchFamily="18" charset="0"/>
              </a:rPr>
              <a:t>Сайраново</a:t>
            </a:r>
            <a:r>
              <a:rPr lang="ru-RU" i="1" dirty="0" smtClean="0">
                <a:latin typeface="Bookman Old Style" pitchFamily="18" charset="0"/>
              </a:rPr>
              <a:t> (в то время как в книге отсутствует какая-либо географическая конкретика). </a:t>
            </a:r>
            <a:endParaRPr lang="ru-RU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56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17 сентября в московском кинотеатре «Иллюзион» состоялся премьерный показ фильма «Сестрёнка», снятого по повести </a:t>
            </a:r>
            <a:r>
              <a:rPr lang="ru-RU" i="1" dirty="0" err="1" smtClean="0">
                <a:latin typeface="Bookman Old Style" pitchFamily="18" charset="0"/>
              </a:rPr>
              <a:t>Мустая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Карима</a:t>
            </a:r>
            <a:r>
              <a:rPr lang="ru-RU" i="1" dirty="0" smtClean="0">
                <a:latin typeface="Bookman Old Style" pitchFamily="18" charset="0"/>
              </a:rPr>
              <a:t> «Радость нашего дома».</a:t>
            </a:r>
          </a:p>
          <a:p>
            <a:pPr algn="just"/>
            <a:endParaRPr lang="ru-RU" i="1" dirty="0" smtClean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«Я получил огромное удовольствие от литературного материала, который лёг в основу фильма "Сестрёнка". Эта повесть очень дорога мне тем, что она добрая, человечная и благородная. Сейчас это встречается всё реже и реже», — отметил оператор фильма Михаил </a:t>
            </a:r>
            <a:r>
              <a:rPr lang="ru-RU" i="1" dirty="0" err="1" smtClean="0">
                <a:latin typeface="Bookman Old Style" pitchFamily="18" charset="0"/>
              </a:rPr>
              <a:t>Агранович</a:t>
            </a:r>
            <a:r>
              <a:rPr lang="ru-RU" i="1" dirty="0" smtClean="0">
                <a:latin typeface="Bookman Old Style" pitchFamily="18" charset="0"/>
              </a:rPr>
              <a:t>.</a:t>
            </a: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535423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6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" y="0"/>
            <a:ext cx="9105900" cy="1368152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Bookman Old Style" pitchFamily="18" charset="0"/>
              </a:rPr>
              <a:t>Гран-при "Евразийского моста" получил российский фильм "Сестренка"</a:t>
            </a:r>
            <a:r>
              <a:rPr lang="ru-RU" sz="2800" i="1" dirty="0" smtClean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2800" i="1" dirty="0" smtClean="0">
                <a:solidFill>
                  <a:schemeClr val="bg1"/>
                </a:solidFill>
                <a:latin typeface="Bookman Old Style" pitchFamily="18" charset="0"/>
              </a:rPr>
            </a:br>
            <a:endParaRPr lang="ru-RU" sz="2800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Российский фильм "Сестренка" режиссера Александра </a:t>
            </a:r>
            <a:r>
              <a:rPr lang="ru-RU" i="1" dirty="0" err="1" smtClean="0">
                <a:latin typeface="Bookman Old Style" pitchFamily="18" charset="0"/>
              </a:rPr>
              <a:t>Галибина</a:t>
            </a:r>
            <a:r>
              <a:rPr lang="ru-RU" i="1" dirty="0" smtClean="0">
                <a:latin typeface="Bookman Old Style" pitchFamily="18" charset="0"/>
              </a:rPr>
              <a:t> получил Гран-при четвертого фестиваля "Евразийский мост", который состоялся в Ялте. Приз исполнителю главной роли в фильме </a:t>
            </a:r>
            <a:r>
              <a:rPr lang="ru-RU" i="1" dirty="0" err="1" smtClean="0">
                <a:latin typeface="Bookman Old Style" pitchFamily="18" charset="0"/>
              </a:rPr>
              <a:t>Арслану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Крымчурину</a:t>
            </a:r>
            <a:r>
              <a:rPr lang="ru-RU" i="1" dirty="0" smtClean="0">
                <a:latin typeface="Bookman Old Style" pitchFamily="18" charset="0"/>
              </a:rPr>
              <a:t> (</a:t>
            </a:r>
            <a:r>
              <a:rPr lang="ru-RU" i="1" dirty="0" err="1" smtClean="0">
                <a:latin typeface="Bookman Old Style" pitchFamily="18" charset="0"/>
              </a:rPr>
              <a:t>Ямилю</a:t>
            </a:r>
            <a:r>
              <a:rPr lang="ru-RU" i="1" dirty="0" smtClean="0">
                <a:latin typeface="Bookman Old Style" pitchFamily="18" charset="0"/>
              </a:rPr>
              <a:t>) вручила председатель жюри фестиваля, режиссер Майя </a:t>
            </a:r>
            <a:r>
              <a:rPr lang="ru-RU" i="1" dirty="0" err="1" smtClean="0">
                <a:latin typeface="Bookman Old Style" pitchFamily="18" charset="0"/>
              </a:rPr>
              <a:t>Вапцарова</a:t>
            </a:r>
            <a:r>
              <a:rPr lang="ru-RU" i="1" dirty="0" smtClean="0">
                <a:latin typeface="Bookman Old Style" pitchFamily="18" charset="0"/>
              </a:rPr>
              <a:t>. Фильм "Сестренка" получил также награду в номинации "Приз зрительских симпатий".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852936"/>
            <a:ext cx="5400601" cy="360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080120"/>
          </a:xfrm>
        </p:spPr>
        <p:txBody>
          <a:bodyPr/>
          <a:lstStyle/>
          <a:p>
            <a:r>
              <a:rPr lang="ru-RU" dirty="0" smtClean="0"/>
              <a:t>Отзывы критиков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932040" y="1714844"/>
            <a:ext cx="3888432" cy="4536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4300" i="1" dirty="0" smtClean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Андрей Королёв </a:t>
            </a:r>
            <a:r>
              <a:rPr lang="ru-RU" sz="43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считает фильм не очень удачной по его мнению попыткой воспроизвести советское детское кино, в результате чего получился архаичный фильм, и отсутствие глубины. Плюсом является удачный кастинг молодых актёров.</a:t>
            </a:r>
          </a:p>
          <a:p>
            <a:pPr algn="l"/>
            <a:endParaRPr lang="ru-RU" sz="4300" i="1" dirty="0" smtClean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300" b="1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Семен </a:t>
            </a:r>
            <a:r>
              <a:rPr lang="ru-RU" sz="4300" b="1" i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Грицай</a:t>
            </a:r>
            <a:r>
              <a:rPr lang="ru-RU" sz="4300" b="1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43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критикует фильм за заезженность темы войны, неудачную </a:t>
            </a:r>
            <a:r>
              <a:rPr lang="ru-RU" sz="4300" i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режисёрскую</a:t>
            </a:r>
            <a:r>
              <a:rPr lang="ru-RU" sz="43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работу, невыдержанный ритм монтажа, обрывочное повествование и пустые интерьеры, что приводит к отсутствию реализма и натуральности: «Картина не дает в общем самого элементарного — минимальной веры в происходящее на экране, поэтому все так неуклюже, разухабисто и никого в конечном итоге не жалко.»</a:t>
            </a:r>
          </a:p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823" y="908720"/>
            <a:ext cx="4680520" cy="534262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Юлия </a:t>
            </a:r>
            <a:r>
              <a:rPr lang="ru-RU" sz="4800" b="1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Ломова-Устюгова 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в 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своей рецензии пишет, что «это не только трогательный, но искренне смешной фильм и для взрослых, и для детей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.»</a:t>
            </a:r>
          </a:p>
          <a:p>
            <a:pPr algn="l"/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b="1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Владимир </a:t>
            </a:r>
            <a:r>
              <a:rPr lang="ru-RU" sz="4800" b="1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Мединский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, министр культуры РФ: «Как и его литературная основа, фильм пронизан светлыми идеалами доброты и дружбы, неся в себе глубокий гуманистический посыл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», 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"Поразительно, но это простое доброе детское кино вторую неделю по количеству зрителей на одном сеансе бьет все «блокбастеры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».</a:t>
            </a:r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Наталья Бондарчук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 назвала фильм потрясающим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</a:t>
            </a:r>
          </a:p>
          <a:p>
            <a:pPr algn="l"/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Дмитрий Золотухин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 отметил, что «камера в этом фильме волшебная, в нем изумительные портреты детей и виды природы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.»</a:t>
            </a:r>
          </a:p>
          <a:p>
            <a:pPr algn="l"/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Внук </a:t>
            </a:r>
            <a:r>
              <a:rPr lang="ru-RU" sz="4800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Мустая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4800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Карима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 и учредитель Фонда его имени </a:t>
            </a:r>
            <a:r>
              <a:rPr lang="ru-RU" sz="4800" b="1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Тимербулат</a:t>
            </a:r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 Каримов 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высоко оценил работу: «Это удивительный фильм, потому что в нем сочетаются очень бережное отношение к безупречному, драгоценному для нас литературному материалу, который филигранно лег в основу картины, и большая любовь к Башкортостану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.»</a:t>
            </a:r>
          </a:p>
          <a:p>
            <a:pPr algn="l"/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Поэт </a:t>
            </a:r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Айдар Хусаинов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: «…фактически впервые мы увидели башкирское кино, и впервые мы увидели на экране самих себя. Мы увидели правду жизни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…»</a:t>
            </a:r>
          </a:p>
          <a:p>
            <a:pPr algn="l"/>
            <a:endParaRPr lang="ru-RU" sz="4800" i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Кинорежиссер </a:t>
            </a:r>
            <a:r>
              <a:rPr lang="ru-RU" sz="4800" b="1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Булат Юсупов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: «</a:t>
            </a:r>
            <a:r>
              <a:rPr lang="ru-RU" sz="4800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Ямиль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, которого исполнил </a:t>
            </a:r>
            <a:r>
              <a:rPr lang="ru-RU" sz="4800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Арслан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4800" i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Крымчурин</a:t>
            </a:r>
            <a:r>
              <a:rPr lang="ru-RU" sz="4800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, говорил скорее не со мной, а со своими пятилетними, шестилетними сверстниками… Он говорил с Будущим</a:t>
            </a:r>
            <a:r>
              <a:rPr lang="ru-RU" sz="4800" i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.»</a:t>
            </a:r>
          </a:p>
          <a:p>
            <a:pPr algn="l"/>
            <a:endParaRPr lang="ru-RU" sz="43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0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02"/>
          <a:stretch/>
        </p:blipFill>
        <p:spPr bwMode="auto">
          <a:xfrm>
            <a:off x="251520" y="104233"/>
            <a:ext cx="5267172" cy="6421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940152" y="0"/>
            <a:ext cx="0" cy="685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56176" y="404664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«Сестрёнка» — российская драма режиссёра Александра </a:t>
            </a:r>
            <a:r>
              <a:rPr lang="ru-RU" i="1" dirty="0" err="1" smtClean="0">
                <a:latin typeface="Bookman Old Style" pitchFamily="18" charset="0"/>
              </a:rPr>
              <a:t>Галибина</a:t>
            </a:r>
            <a:r>
              <a:rPr lang="ru-RU" i="1" dirty="0" smtClean="0">
                <a:latin typeface="Bookman Old Style" pitchFamily="18" charset="0"/>
              </a:rPr>
              <a:t>.  Первый российский фильм на башкирском языке в широком прокате.</a:t>
            </a:r>
          </a:p>
          <a:p>
            <a:pPr algn="just"/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9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008111"/>
          </a:xfrm>
        </p:spPr>
        <p:txBody>
          <a:bodyPr/>
          <a:lstStyle/>
          <a:p>
            <a:r>
              <a:rPr lang="ru-RU" dirty="0" smtClean="0"/>
              <a:t>Награды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124744"/>
            <a:ext cx="7488832" cy="3960440"/>
          </a:xfrm>
        </p:spPr>
        <p:txBody>
          <a:bodyPr>
            <a:normAutofit fontScale="25000" lnSpcReduction="20000"/>
          </a:bodyPr>
          <a:lstStyle/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Гран-при IV международного кинофестиваля «Евразийский мост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Гран-при XVI международного благотворительного кинофестиваля «Лучезарный ангел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Спецприз</a:t>
            </a: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 фестиваля «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Окно в Европу»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Приз зрительских симпатий и диплом III степени на XXIII Всероссийском фестивале визуальных искусств во Всероссийском детском центре «Орлёнок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Приз зрительских симпатий на XVI Международном 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фестивале </a:t>
            </a: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военно-патриотического фильма «Волоколамский рубеж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Призы за лучшую режиссуру и операторскую работу XIII кинофестиваля исторического кино «Вече» в Великом 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Новгороде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Приз за лучший фильм для детей на Кинофестивале имени Алексея Баталова «Журавли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Приз </a:t>
            </a: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за лучший полнометражный игровой фильм на VI Международном фестивале детского и семейного кино «Ноль Плюс</a:t>
            </a:r>
            <a:r>
              <a:rPr lang="ru-RU" sz="56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»</a:t>
            </a:r>
            <a:endParaRPr lang="ru-RU" sz="56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685800" indent="-685800" algn="l">
              <a:buFont typeface="Wingdings" panose="05000000000000000000" pitchFamily="2" charset="2"/>
              <a:buChar char="v"/>
            </a:pPr>
            <a:r>
              <a:rPr lang="ru-RU" sz="5600" dirty="0">
                <a:solidFill>
                  <a:schemeClr val="tx1"/>
                </a:solidFill>
                <a:latin typeface="Bookman Old Style" panose="02050604050505020204" pitchFamily="18" charset="0"/>
              </a:rPr>
              <a:t>Гран-при XV Международного православного Сретенского кинофестиваля «Встреча»</a:t>
            </a:r>
          </a:p>
          <a:p>
            <a:endParaRPr lang="ru-RU" dirty="0"/>
          </a:p>
        </p:txBody>
      </p:sp>
      <p:pic>
        <p:nvPicPr>
          <p:cNvPr id="3074" name="Picture 2" descr="C:\Users\Пользователь\Desktop\photo_4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65104"/>
            <a:ext cx="558011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036496" cy="1143000"/>
          </a:xfrm>
        </p:spPr>
        <p:txBody>
          <a:bodyPr>
            <a:no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Мои впечатления от просмотра фильма «Сестренка»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465" y="1628800"/>
            <a:ext cx="4608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"Сестренка" - это история про великодушную доброту людей, в нелегкое время давших дом, любовь, тепло, внимание и заботу маленькой, испуганной украинской девочке Оксане, потерявшей почти всех членов своей семьи, во время войны. Про терпение и мужество стариков, жен и детей, объединившихся и сумевших с высоко поднятой головой, вместе пережить общую беду. Про мальчишек, наивно пытавшихся сбежать на фронт, искренне и душевно желая помочь своим отцам в борьбе с фашистскими захватчиками. 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165" y="1340768"/>
            <a:ext cx="3096344" cy="5075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42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3" y="273813"/>
            <a:ext cx="4680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latin typeface="Bookman Old Style" pitchFamily="18" charset="0"/>
              </a:rPr>
              <a:t>Я думаю, что такие фильмы как «Сестренка», необходимо обязательно показывать подрастающему поколению, чтобы они не забывали об истинных человеческих ценностях, таких как: доброта, щедрость, любовь. </a:t>
            </a:r>
            <a:r>
              <a:rPr lang="ru-RU" i="1" dirty="0">
                <a:latin typeface="Bookman Old Style" pitchFamily="18" charset="0"/>
              </a:rPr>
              <a:t>О</a:t>
            </a:r>
            <a:r>
              <a:rPr lang="ru-RU" i="1" dirty="0" smtClean="0">
                <a:latin typeface="Bookman Old Style" pitchFamily="18" charset="0"/>
              </a:rPr>
              <a:t>собенно сейчас, во время эпохи социальных сетей, уничтожающих прелесть живых межличностных отношений...</a:t>
            </a:r>
          </a:p>
          <a:p>
            <a:pPr algn="just"/>
            <a:endParaRPr lang="ru-RU" i="1" dirty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Смотреть фильм «Сестрёнка» без слёз просто невозможно… </a:t>
            </a:r>
          </a:p>
          <a:p>
            <a:pPr algn="just"/>
            <a:endParaRPr lang="ru-RU" i="1" dirty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Настолько трогательно и качественно снят этот фильм.</a:t>
            </a:r>
          </a:p>
          <a:p>
            <a:pPr algn="just"/>
            <a:endParaRPr lang="ru-RU" i="1" dirty="0" smtClean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Для </a:t>
            </a:r>
            <a:r>
              <a:rPr lang="ru-RU" i="1" dirty="0" err="1">
                <a:latin typeface="Bookman Old Style" pitchFamily="18" charset="0"/>
              </a:rPr>
              <a:t>Ямиля</a:t>
            </a:r>
            <a:r>
              <a:rPr lang="ru-RU" i="1" dirty="0">
                <a:latin typeface="Bookman Old Style" pitchFamily="18" charset="0"/>
              </a:rPr>
              <a:t> О</a:t>
            </a:r>
            <a:r>
              <a:rPr lang="ru-RU" i="1" dirty="0" smtClean="0">
                <a:latin typeface="Bookman Old Style" pitchFamily="18" charset="0"/>
              </a:rPr>
              <a:t>ксана </a:t>
            </a:r>
            <a:r>
              <a:rPr lang="ru-RU" i="1" dirty="0">
                <a:latin typeface="Bookman Old Style" pitchFamily="18" charset="0"/>
              </a:rPr>
              <a:t>стала </a:t>
            </a:r>
            <a:r>
              <a:rPr lang="ru-RU" i="1" dirty="0" smtClean="0">
                <a:latin typeface="Bookman Old Style" pitchFamily="18" charset="0"/>
              </a:rPr>
              <a:t>родной сестрёнкой.</a:t>
            </a:r>
            <a:endParaRPr lang="ru-RU" i="1" dirty="0">
              <a:latin typeface="Bookman Old Style" pitchFamily="18" charset="0"/>
            </a:endParaRPr>
          </a:p>
          <a:p>
            <a:pPr algn="just"/>
            <a:endParaRPr lang="ru-RU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6672"/>
            <a:ext cx="3672408" cy="550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02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4500" i="1" dirty="0" smtClean="0">
                <a:latin typeface="Bookman Old Style" pitchFamily="18" charset="0"/>
              </a:rPr>
              <a:t>Спасибо за внимание</a:t>
            </a:r>
            <a:r>
              <a:rPr lang="en-US" sz="4500" i="1" dirty="0" smtClean="0">
                <a:latin typeface="Bookman Old Style" pitchFamily="18" charset="0"/>
              </a:rPr>
              <a:t>!</a:t>
            </a:r>
            <a:endParaRPr lang="ru-RU" sz="4500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76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1564"/>
            <a:ext cx="8229600" cy="897454"/>
          </a:xfrm>
        </p:spPr>
        <p:txBody>
          <a:bodyPr>
            <a:norm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История создания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	</a:t>
            </a:r>
            <a:r>
              <a:rPr lang="ru-RU" i="1" dirty="0" smtClean="0">
                <a:latin typeface="Bookman Old Style" pitchFamily="18" charset="0"/>
              </a:rPr>
              <a:t>В основу фильма легла повесть «Радость нашего дома» выдающегося башкирского поэта, писателя и драматурга </a:t>
            </a:r>
            <a:r>
              <a:rPr lang="ru-RU" i="1" dirty="0" err="1" smtClean="0">
                <a:latin typeface="Bookman Old Style" pitchFamily="18" charset="0"/>
              </a:rPr>
              <a:t>Мустая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Карима</a:t>
            </a:r>
            <a:r>
              <a:rPr lang="ru-RU" i="1" dirty="0" smtClean="0">
                <a:latin typeface="Bookman Old Style" pitchFamily="18" charset="0"/>
              </a:rPr>
              <a:t>. «</a:t>
            </a:r>
            <a:r>
              <a:rPr lang="ru-RU" i="1" dirty="0" err="1" smtClean="0">
                <a:latin typeface="Bookman Old Style" pitchFamily="18" charset="0"/>
              </a:rPr>
              <a:t>Мустай</a:t>
            </a:r>
            <a:r>
              <a:rPr lang="ru-RU" i="1" dirty="0" smtClean="0">
                <a:latin typeface="Bookman Old Style" pitchFamily="18" charset="0"/>
              </a:rPr>
              <a:t> Карим — один из тех редких авторов, которому удается очень тонко передать детские чувства.</a:t>
            </a:r>
          </a:p>
          <a:p>
            <a:pPr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i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pPr algn="just"/>
            <a:r>
              <a:rPr lang="ru-RU" i="1" dirty="0">
                <a:solidFill>
                  <a:schemeClr val="bg1"/>
                </a:solidFill>
                <a:latin typeface="Bookman Old Style" pitchFamily="18" charset="0"/>
              </a:rPr>
              <a:t>	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96" y="2924944"/>
            <a:ext cx="2411704" cy="358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2394831" cy="358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Пользователь\Desktop\5022630351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655" y="774841"/>
            <a:ext cx="3529185" cy="344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9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38164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atin typeface="Bookman Old Style" pitchFamily="18" charset="0"/>
              </a:rPr>
              <a:t>В России вышла в прокат 19 сентября 2019 года, накануне 100-летия со дня рождения </a:t>
            </a:r>
            <a:r>
              <a:rPr lang="ru-RU" i="1" dirty="0" err="1">
                <a:latin typeface="Bookman Old Style" pitchFamily="18" charset="0"/>
              </a:rPr>
              <a:t>Мустая</a:t>
            </a:r>
            <a:r>
              <a:rPr lang="ru-RU" i="1" dirty="0">
                <a:latin typeface="Bookman Old Style" pitchFamily="18" charset="0"/>
              </a:rPr>
              <a:t> </a:t>
            </a:r>
            <a:r>
              <a:rPr lang="ru-RU" i="1" dirty="0" err="1">
                <a:latin typeface="Bookman Old Style" pitchFamily="18" charset="0"/>
              </a:rPr>
              <a:t>Карима</a:t>
            </a:r>
            <a:r>
              <a:rPr lang="ru-RU" i="1" dirty="0">
                <a:latin typeface="Bookman Old Style" pitchFamily="18" charset="0"/>
              </a:rPr>
              <a:t>. Прокатчик — компания </a:t>
            </a:r>
            <a:r>
              <a:rPr lang="ru-RU" i="1" dirty="0" err="1">
                <a:latin typeface="Bookman Old Style" pitchFamily="18" charset="0"/>
              </a:rPr>
              <a:t>Walt</a:t>
            </a:r>
            <a:r>
              <a:rPr lang="ru-RU" i="1" dirty="0">
                <a:latin typeface="Bookman Old Style" pitchFamily="18" charset="0"/>
              </a:rPr>
              <a:t> </a:t>
            </a:r>
            <a:r>
              <a:rPr lang="ru-RU" i="1" dirty="0" err="1">
                <a:latin typeface="Bookman Old Style" pitchFamily="18" charset="0"/>
              </a:rPr>
              <a:t>Disney</a:t>
            </a:r>
            <a:r>
              <a:rPr lang="ru-RU" i="1" dirty="0" smtClean="0">
                <a:latin typeface="Bookman Old Style" pitchFamily="18" charset="0"/>
              </a:rPr>
              <a:t>.</a:t>
            </a:r>
            <a:endParaRPr lang="ru-RU" i="1" dirty="0">
              <a:latin typeface="Bookman Old Style" pitchFamily="18" charset="0"/>
            </a:endParaRPr>
          </a:p>
          <a:p>
            <a:pPr algn="just"/>
            <a:r>
              <a:rPr lang="ru-RU" i="1" dirty="0" smtClean="0">
                <a:latin typeface="Bookman Old Style" pitchFamily="18" charset="0"/>
              </a:rPr>
              <a:t>Фильм </a:t>
            </a:r>
            <a:r>
              <a:rPr lang="ru-RU" i="1" dirty="0">
                <a:latin typeface="Bookman Old Style" pitchFamily="18" charset="0"/>
              </a:rPr>
              <a:t>снят кинокомпанией «Мотор Фильм Студия» при поддержке Министерства культуры Российской Федерации и Фонда имени </a:t>
            </a:r>
            <a:r>
              <a:rPr lang="ru-RU" i="1" dirty="0" err="1">
                <a:latin typeface="Bookman Old Style" pitchFamily="18" charset="0"/>
              </a:rPr>
              <a:t>Мустая</a:t>
            </a:r>
            <a:r>
              <a:rPr lang="ru-RU" i="1" dirty="0">
                <a:latin typeface="Bookman Old Style" pitchFamily="18" charset="0"/>
              </a:rPr>
              <a:t> </a:t>
            </a:r>
            <a:r>
              <a:rPr lang="ru-RU" i="1" dirty="0" err="1">
                <a:latin typeface="Bookman Old Style" pitchFamily="18" charset="0"/>
              </a:rPr>
              <a:t>Карима</a:t>
            </a:r>
            <a:r>
              <a:rPr lang="ru-RU" i="1" dirty="0">
                <a:latin typeface="Bookman Old Style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326" y="404663"/>
            <a:ext cx="3747787" cy="561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61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" y="260648"/>
            <a:ext cx="8229600" cy="51091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/>
              <a:t>     </a:t>
            </a:r>
            <a:r>
              <a:rPr lang="ru-RU" sz="2000" b="1" dirty="0" err="1" smtClean="0"/>
              <a:t>Мустай</a:t>
            </a:r>
            <a:r>
              <a:rPr lang="ru-RU" sz="2000" b="1" dirty="0" smtClean="0"/>
              <a:t> Карим </a:t>
            </a:r>
            <a:r>
              <a:rPr lang="ru-RU" sz="2000" dirty="0" smtClean="0"/>
              <a:t>- </a:t>
            </a:r>
            <a:r>
              <a:rPr lang="ru-RU" sz="2000" dirty="0"/>
              <a:t> башкирский советский поэт, писатель и драматург</a:t>
            </a:r>
            <a:r>
              <a:rPr lang="ru-RU" sz="2000" dirty="0" smtClean="0"/>
              <a:t>. Карим </a:t>
            </a:r>
            <a:r>
              <a:rPr lang="ru-RU" sz="2000" dirty="0"/>
              <a:t>опубликовал более 100 поэтических и прозаических сборников, свыше 10 драматических произведений. сборники стихотворений и </a:t>
            </a:r>
            <a:r>
              <a:rPr lang="ru-RU" sz="2000" dirty="0" smtClean="0"/>
              <a:t>поэм. </a:t>
            </a:r>
          </a:p>
          <a:p>
            <a:pPr marL="0"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В </a:t>
            </a:r>
            <a:r>
              <a:rPr lang="ru-RU" sz="2000" dirty="0"/>
              <a:t>2013 году сын, дочь и внук писателя основали Фонд имени </a:t>
            </a:r>
            <a:r>
              <a:rPr lang="ru-RU" sz="2000" dirty="0" err="1"/>
              <a:t>Мустая</a:t>
            </a:r>
            <a:r>
              <a:rPr lang="ru-RU" sz="2000" dirty="0"/>
              <a:t> </a:t>
            </a:r>
            <a:r>
              <a:rPr lang="ru-RU" sz="2000" dirty="0" err="1"/>
              <a:t>Карима</a:t>
            </a:r>
            <a:r>
              <a:rPr lang="ru-RU" sz="2000" dirty="0"/>
              <a:t>, одна из основных задач которого — поддержка башкирского языка и литературы. Фонд поддерживает изучение башкирского языка в школах, в том числе в сельской местности, а также академические программы по изучению и исследованию башкирского языка и литературы, краеведению и истории Башкортостана в </a:t>
            </a:r>
            <a:r>
              <a:rPr lang="ru-RU" sz="2000" dirty="0" smtClean="0"/>
              <a:t>вузах.</a:t>
            </a:r>
            <a:endParaRPr lang="ru-RU" sz="2000" dirty="0"/>
          </a:p>
        </p:txBody>
      </p:sp>
      <p:pic>
        <p:nvPicPr>
          <p:cNvPr id="4" name="Picture 2" descr="C:\Users\Пользователь\Desktop\f537a0837b4d4b41d3a461ba45e4f9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597666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16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595567"/>
          </a:xfrm>
        </p:spPr>
        <p:txBody>
          <a:bodyPr>
            <a:noAutofit/>
          </a:bodyPr>
          <a:lstStyle/>
          <a:p>
            <a:r>
              <a:rPr lang="ru-RU" sz="3500" i="1" dirty="0" smtClean="0">
                <a:latin typeface="Bookman Old Style" pitchFamily="18" charset="0"/>
              </a:rPr>
              <a:t>Место съемок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44344" y="692696"/>
            <a:ext cx="32921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Съемки проходили в селе </a:t>
            </a:r>
            <a:r>
              <a:rPr lang="ru-RU" i="1" dirty="0" err="1" smtClean="0">
                <a:latin typeface="Bookman Old Style" pitchFamily="18" charset="0"/>
              </a:rPr>
              <a:t>Новохасаново</a:t>
            </a:r>
            <a:r>
              <a:rPr lang="ru-RU" i="1" dirty="0" smtClean="0">
                <a:latin typeface="Bookman Old Style" pitchFamily="18" charset="0"/>
              </a:rPr>
              <a:t> Белорецкого района </a:t>
            </a:r>
            <a:r>
              <a:rPr lang="ru-RU" i="1" dirty="0" err="1" smtClean="0">
                <a:latin typeface="Bookman Old Style" pitchFamily="18" charset="0"/>
              </a:rPr>
              <a:t>Башкории</a:t>
            </a:r>
            <a:r>
              <a:rPr lang="ru-RU" i="1" dirty="0" smtClean="0">
                <a:latin typeface="Bookman Old Style" pitchFamily="18" charset="0"/>
              </a:rPr>
              <a:t>, в 180 км от Уфы — одном из красивейших уголков Башкирии, на берегу реки Инзер. Недалеко от этих мест снималась сага «Вечный зов».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5400600" cy="36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509120"/>
            <a:ext cx="3456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Деревню для съемок создатели картины выстроили заново, поскольку с 40-х годов Башкирия заметно изменилась.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8" t="4545" r="-1" b="14546"/>
          <a:stretch/>
        </p:blipFill>
        <p:spPr bwMode="auto">
          <a:xfrm>
            <a:off x="3744269" y="3602182"/>
            <a:ext cx="5292227" cy="3082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797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681430"/>
          </a:xfrm>
        </p:spPr>
        <p:txBody>
          <a:bodyPr>
            <a:normAutofit/>
          </a:bodyPr>
          <a:lstStyle/>
          <a:p>
            <a:r>
              <a:rPr lang="ru-RU" sz="3500" i="1" dirty="0" err="1" smtClean="0">
                <a:latin typeface="Bookman Old Style" pitchFamily="18" charset="0"/>
              </a:rPr>
              <a:t>Ямиль</a:t>
            </a:r>
            <a:r>
              <a:rPr lang="ru-RU" sz="3500" i="1" dirty="0" smtClean="0">
                <a:latin typeface="Bookman Old Style" pitchFamily="18" charset="0"/>
              </a:rPr>
              <a:t> (</a:t>
            </a:r>
            <a:r>
              <a:rPr lang="ru-RU" sz="3500" i="1" dirty="0" err="1" smtClean="0">
                <a:latin typeface="Bookman Old Style" pitchFamily="18" charset="0"/>
              </a:rPr>
              <a:t>Арслан</a:t>
            </a:r>
            <a:r>
              <a:rPr lang="ru-RU" sz="3500" i="1" dirty="0" smtClean="0">
                <a:latin typeface="Bookman Old Style" pitchFamily="18" charset="0"/>
              </a:rPr>
              <a:t> </a:t>
            </a:r>
            <a:r>
              <a:rPr lang="ru-RU" sz="3500" i="1" dirty="0" err="1" smtClean="0">
                <a:latin typeface="Bookman Old Style" pitchFamily="18" charset="0"/>
              </a:rPr>
              <a:t>Крымурин</a:t>
            </a:r>
            <a:r>
              <a:rPr lang="ru-RU" sz="3500" i="1" dirty="0" smtClean="0">
                <a:latin typeface="Bookman Old Style" pitchFamily="18" charset="0"/>
              </a:rPr>
              <a:t>)</a:t>
            </a:r>
            <a:endParaRPr lang="ru-RU" sz="3500" i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2608" y="908720"/>
            <a:ext cx="3491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	</a:t>
            </a:r>
            <a:r>
              <a:rPr lang="ru-RU" i="1" dirty="0" smtClean="0">
                <a:latin typeface="Bookman Old Style" pitchFamily="18" charset="0"/>
              </a:rPr>
              <a:t>Главный герой фильма- мальчик </a:t>
            </a:r>
            <a:r>
              <a:rPr lang="ru-RU" i="1" dirty="0" err="1" smtClean="0">
                <a:latin typeface="Bookman Old Style" pitchFamily="18" charset="0"/>
              </a:rPr>
              <a:t>Ямиль</a:t>
            </a:r>
            <a:r>
              <a:rPr lang="ru-RU" i="1" dirty="0" smtClean="0">
                <a:latin typeface="Bookman Old Style" pitchFamily="18" charset="0"/>
              </a:rPr>
              <a:t>. Всю свою жизнь его окружала война, кроме которой он ничего не знает. Он с нетерпением ждёт её окончания, чтобы впервые встретиться с отцом, которого он знает только лишь по письмам и фотографиям. Однажды его мама возвращается из далёкого города, откуда привозит тихую украинскую девочку Оксану. По её словам, отец наказал заботиться о ней, как о родной сестре.</a:t>
            </a:r>
          </a:p>
          <a:p>
            <a:endParaRPr lang="ru-RU" i="1" dirty="0">
              <a:latin typeface="Bookman Old Style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42" y="1412776"/>
            <a:ext cx="51183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4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849" y="188640"/>
            <a:ext cx="3960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itchFamily="18" charset="0"/>
              </a:rPr>
              <a:t>    Актрису на роль Украинской девочки Оксаны создатели фильма нашли быстро, однако с поисками маленького героя им пришлось проехать по Башкирии не одну сотню километров. Как сказал </a:t>
            </a:r>
            <a:r>
              <a:rPr lang="ru-RU" i="1" dirty="0" err="1" smtClean="0">
                <a:latin typeface="Bookman Old Style" pitchFamily="18" charset="0"/>
              </a:rPr>
              <a:t>Галибин</a:t>
            </a:r>
            <a:r>
              <a:rPr lang="ru-RU" i="1" dirty="0" smtClean="0">
                <a:latin typeface="Bookman Old Style" pitchFamily="18" charset="0"/>
              </a:rPr>
              <a:t>, искали мальчика, который одинаково хорошо владел бы башкирским и русским языками. И после многочисленных проб в районных школах нашли </a:t>
            </a:r>
            <a:r>
              <a:rPr lang="ru-RU" i="1" dirty="0" err="1" smtClean="0">
                <a:latin typeface="Bookman Old Style" pitchFamily="18" charset="0"/>
              </a:rPr>
              <a:t>Арслана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Крымчурина</a:t>
            </a:r>
            <a:r>
              <a:rPr lang="ru-RU" i="1" dirty="0" smtClean="0">
                <a:latin typeface="Bookman Old Style" pitchFamily="18" charset="0"/>
              </a:rPr>
              <a:t>, ученик 161-й гимназии - в кино новичок, но со своей дебютной и очень непростой ролью мальчик справился блестяще. Кроме того, по оценке зрителей, маленький актёр обладает безграничным обаянием.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58551"/>
            <a:ext cx="3888432" cy="5704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3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41764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Bookman Old Style" panose="02050604050505020204" pitchFamily="18" charset="0"/>
              </a:rPr>
              <a:t>Юный актёр </a:t>
            </a:r>
            <a:r>
              <a:rPr lang="ru-RU" i="1" dirty="0" err="1" smtClean="0">
                <a:latin typeface="Bookman Old Style" panose="02050604050505020204" pitchFamily="18" charset="0"/>
              </a:rPr>
              <a:t>Арслан</a:t>
            </a:r>
            <a:r>
              <a:rPr lang="ru-RU" i="1" dirty="0" smtClean="0">
                <a:latin typeface="Bookman Old Style" panose="02050604050505020204" pitchFamily="18" charset="0"/>
              </a:rPr>
              <a:t> </a:t>
            </a:r>
            <a:r>
              <a:rPr lang="ru-RU" i="1" dirty="0" err="1" smtClean="0">
                <a:latin typeface="Bookman Old Style" panose="02050604050505020204" pitchFamily="18" charset="0"/>
              </a:rPr>
              <a:t>Крымчурин</a:t>
            </a:r>
            <a:r>
              <a:rPr lang="ru-RU" i="1" dirty="0" smtClean="0">
                <a:latin typeface="Bookman Old Style" panose="02050604050505020204" pitchFamily="18" charset="0"/>
              </a:rPr>
              <a:t>, пока не так хорошо известен в кино, однако уже успел проявить себя в отдельном виде искусства. Выступал в качестве певца на фестивале </a:t>
            </a:r>
            <a:r>
              <a:rPr lang="ru-RU" i="1" dirty="0" err="1" smtClean="0">
                <a:latin typeface="Bookman Old Style" panose="02050604050505020204" pitchFamily="18" charset="0"/>
              </a:rPr>
              <a:t>Сулпылар</a:t>
            </a:r>
            <a:r>
              <a:rPr lang="ru-RU" i="1" dirty="0" smtClean="0">
                <a:latin typeface="Bookman Old Style" panose="02050604050505020204" pitchFamily="18" charset="0"/>
              </a:rPr>
              <a:t> 2018 года во втором туре, и его выступление вызвало такой неподдельный восторг киноиндустрии, что его решили утвердить на эту добрую, душевную и  главную роль.</a:t>
            </a:r>
          </a:p>
          <a:p>
            <a:pPr algn="just"/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3816424" cy="572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1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</TotalTime>
  <Words>1274</Words>
  <Application>Microsoft Office PowerPoint</Application>
  <PresentationFormat>Экран (4:3)</PresentationFormat>
  <Paragraphs>86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«Сестрёнка»-фильм, который я бы посоветовала всем.</vt:lpstr>
      <vt:lpstr>Презентация PowerPoint</vt:lpstr>
      <vt:lpstr>История создания</vt:lpstr>
      <vt:lpstr>Презентация PowerPoint</vt:lpstr>
      <vt:lpstr>Презентация PowerPoint</vt:lpstr>
      <vt:lpstr>Место съемок</vt:lpstr>
      <vt:lpstr>Ямиль (Арслан Крымурин)</vt:lpstr>
      <vt:lpstr>Презентация PowerPoint</vt:lpstr>
      <vt:lpstr>Презентация PowerPoint</vt:lpstr>
      <vt:lpstr>Презентация PowerPoint</vt:lpstr>
      <vt:lpstr>Оксана (Марта Тимофеева)</vt:lpstr>
      <vt:lpstr>Презентация PowerPoint</vt:lpstr>
      <vt:lpstr>Кульминация фильма</vt:lpstr>
      <vt:lpstr>Презентация PowerPoint</vt:lpstr>
      <vt:lpstr>Слёзы и овации</vt:lpstr>
      <vt:lpstr>Презентация PowerPoint</vt:lpstr>
      <vt:lpstr>Презентация PowerPoint</vt:lpstr>
      <vt:lpstr>Гран-при "Евразийского моста" получил российский фильм "Сестренка" </vt:lpstr>
      <vt:lpstr>Отзывы критиков</vt:lpstr>
      <vt:lpstr>Награды</vt:lpstr>
      <vt:lpstr>Мои впечатления от просмотра фильма «Сестренка»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Пользователь</cp:lastModifiedBy>
  <cp:revision>48</cp:revision>
  <dcterms:created xsi:type="dcterms:W3CDTF">2020-04-15T16:59:04Z</dcterms:created>
  <dcterms:modified xsi:type="dcterms:W3CDTF">2020-04-27T07:16:50Z</dcterms:modified>
</cp:coreProperties>
</file>