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Конкурсное испытание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«Методическая мастерская»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Лукьянченко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учитель математики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МБОУ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Ново-Павловская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ООШ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«Формирование математической грамотности на уроках математики»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еликан.jpg"/>
          <p:cNvPicPr>
            <a:picLocks noChangeAspect="1"/>
          </p:cNvPicPr>
          <p:nvPr/>
        </p:nvPicPr>
        <p:blipFill>
          <a:blip r:embed="rId2" cstate="print"/>
          <a:srcRect l="7360" r="6247"/>
          <a:stretch>
            <a:fillRect/>
          </a:stretch>
        </p:blipFill>
        <p:spPr>
          <a:xfrm>
            <a:off x="6717078" y="4929198"/>
            <a:ext cx="2426921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919" t="18034" r="21020" b="5722"/>
          <a:stretch>
            <a:fillRect/>
          </a:stretch>
        </p:blipFill>
        <p:spPr bwMode="auto">
          <a:xfrm>
            <a:off x="1142976" y="1000108"/>
            <a:ext cx="7754992" cy="56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9802" t="18750" r="21449" b="8007"/>
          <a:stretch>
            <a:fillRect/>
          </a:stretch>
        </p:blipFill>
        <p:spPr bwMode="auto">
          <a:xfrm>
            <a:off x="1000100" y="928670"/>
            <a:ext cx="7858180" cy="550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19802" t="18750" r="21449" b="6054"/>
          <a:stretch>
            <a:fillRect/>
          </a:stretch>
        </p:blipFill>
        <p:spPr bwMode="auto">
          <a:xfrm>
            <a:off x="1142976" y="928670"/>
            <a:ext cx="78424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20351" t="19726" r="21998" b="6054"/>
          <a:stretch>
            <a:fillRect/>
          </a:stretch>
        </p:blipFill>
        <p:spPr bwMode="auto">
          <a:xfrm>
            <a:off x="1142976" y="928670"/>
            <a:ext cx="77867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922" t="9765" r="1720" b="15039"/>
          <a:stretch>
            <a:fillRect/>
          </a:stretch>
        </p:blipFill>
        <p:spPr bwMode="auto">
          <a:xfrm>
            <a:off x="214282" y="285728"/>
            <a:ext cx="892971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8118" t="11719" r="2269" b="14062"/>
          <a:stretch>
            <a:fillRect/>
          </a:stretch>
        </p:blipFill>
        <p:spPr bwMode="auto">
          <a:xfrm>
            <a:off x="214282" y="214290"/>
            <a:ext cx="892971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17057" t="9961" r="1683" b="6054"/>
          <a:stretch>
            <a:fillRect/>
          </a:stretch>
        </p:blipFill>
        <p:spPr bwMode="auto">
          <a:xfrm>
            <a:off x="214282" y="214290"/>
            <a:ext cx="892971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6508" t="9961" r="1683" b="13867"/>
          <a:stretch>
            <a:fillRect/>
          </a:stretch>
        </p:blipFill>
        <p:spPr bwMode="auto">
          <a:xfrm>
            <a:off x="214282" y="214290"/>
            <a:ext cx="892971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Функционально грамотный человек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человек, который способен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все постоянно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приобретаемые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течение жизни знания,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умения и навыки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решения максимально широкого диапазона жизненных задач в различных сферах человеческой деятельности, общения и социальных отношений. (А.А.Леонтьев , советский и российский лингвист-психолог)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Математическая грамотность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способность человека мыслить математически, формулировать, применять и интерпретировать математику для решения задач в разнообразных практических контекстах.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Проблемы, возникающие при формировании математической грамотности: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85926"/>
            <a:ext cx="8072462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затруднения, связанные с избирательным чтением;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формулировка задачи, с целью найти математический аппарат, с помощью которого можно решить привычную математическую задачу;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интерпретация результата.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задач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Повседневные дела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Общественная жизнь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Научные знания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Учебная 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то, что выдвигается самим учеником для выполнения в процессе обучения в познавательных целях.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условии описана ситуация на языке одной из предметных областей с явным или неявным использованием математического языка.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 по математике 7 класс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1500174"/>
            <a:ext cx="7858180" cy="435771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Практико-ориентировочные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условии описана такая ситуация, с которой учащиеся встречаются в повседневной жизненной практике. Данные в задаче взяты из реальной действительности.</a:t>
            </a: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428736"/>
            <a:ext cx="5219700" cy="32400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0694" y="1500174"/>
            <a:ext cx="34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 класс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</a:t>
            </a:r>
            <a:r>
              <a:rPr lang="ru-RU" b="1" dirty="0" smtClean="0">
                <a:solidFill>
                  <a:srgbClr val="002060"/>
                </a:solidFill>
              </a:rPr>
              <a:t>находить и извлекать информацию</a:t>
            </a:r>
            <a:r>
              <a:rPr lang="ru-RU" dirty="0" smtClean="0">
                <a:solidFill>
                  <a:srgbClr val="002060"/>
                </a:solidFill>
              </a:rPr>
              <a:t> (где гараж, баня </a:t>
            </a:r>
            <a:r>
              <a:rPr lang="ru-RU" dirty="0" err="1" smtClean="0">
                <a:solidFill>
                  <a:srgbClr val="002060"/>
                </a:solidFill>
              </a:rPr>
              <a:t>и.т.д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6 класс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b="1" dirty="0" smtClean="0">
                <a:solidFill>
                  <a:srgbClr val="002060"/>
                </a:solidFill>
              </a:rPr>
              <a:t>применять знания </a:t>
            </a:r>
            <a:r>
              <a:rPr lang="ru-RU" dirty="0" smtClean="0">
                <a:solidFill>
                  <a:srgbClr val="002060"/>
                </a:solidFill>
              </a:rPr>
              <a:t>для вычисления площади объектов, количество плиток для пола </a:t>
            </a:r>
            <a:r>
              <a:rPr lang="ru-RU" dirty="0" err="1" smtClean="0">
                <a:solidFill>
                  <a:srgbClr val="002060"/>
                </a:solidFill>
              </a:rPr>
              <a:t>и.т.д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7 класс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b="1" dirty="0" smtClean="0">
                <a:solidFill>
                  <a:srgbClr val="002060"/>
                </a:solidFill>
              </a:rPr>
              <a:t>анализировать</a:t>
            </a:r>
            <a:r>
              <a:rPr lang="ru-RU" dirty="0" smtClean="0">
                <a:solidFill>
                  <a:srgbClr val="002060"/>
                </a:solidFill>
              </a:rPr>
              <a:t> более выгодные условия для выполнения определенных видов работ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143512"/>
            <a:ext cx="82153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 класс </a:t>
            </a: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оценивать, интерпретировать </a:t>
            </a:r>
            <a:r>
              <a:rPr lang="ru-RU" dirty="0" smtClean="0">
                <a:solidFill>
                  <a:srgbClr val="002060"/>
                </a:solidFill>
              </a:rPr>
              <a:t>результаты, находить расстояния между объектами (применять геометрические формулы) </a:t>
            </a:r>
            <a:r>
              <a:rPr lang="ru-RU" dirty="0" err="1" smtClean="0">
                <a:solidFill>
                  <a:srgbClr val="002060"/>
                </a:solidFill>
              </a:rPr>
              <a:t>и.т.д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9 класс </a:t>
            </a: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оценивать, интерпретировать, делать выводы и строить прогнозы</a:t>
            </a:r>
            <a:r>
              <a:rPr lang="ru-RU" dirty="0" smtClean="0">
                <a:solidFill>
                  <a:srgbClr val="002060"/>
                </a:solidFill>
              </a:rPr>
              <a:t>  ( менять схему участка, найти наиболее выгодные условия для построения объектов, полива участка </a:t>
            </a:r>
            <a:r>
              <a:rPr lang="ru-RU" dirty="0" err="1" smtClean="0">
                <a:solidFill>
                  <a:srgbClr val="002060"/>
                </a:solidFill>
              </a:rPr>
              <a:t>и.т.д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Ситуационные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Не связаны с непосредственным повседневным опытом обучающихся, но они помогают увидеть и понять, как и где могут быть полезны ему в будущем знания, полученные на уроках.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1357298"/>
            <a:ext cx="774075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126</TotalTime>
  <Words>337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Конкурсное испытание «Методическая мастерская»</vt:lpstr>
      <vt:lpstr>Слайд 2</vt:lpstr>
      <vt:lpstr>Проблемы, возникающие при формировании математической грамотности:</vt:lpstr>
      <vt:lpstr>Типы задач</vt:lpstr>
      <vt:lpstr>Учебная задача</vt:lpstr>
      <vt:lpstr>Межпредметные задачи</vt:lpstr>
      <vt:lpstr>ВПР по математике 7 класс задание №10</vt:lpstr>
      <vt:lpstr>Практико-ориентировочные задачи</vt:lpstr>
      <vt:lpstr>Ситуационные задачи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Конкурсное испытание Методическая мастерская</dc:title>
  <dc:creator>гимназия3</dc:creator>
  <cp:lastModifiedBy>Андрей</cp:lastModifiedBy>
  <cp:revision>8</cp:revision>
  <dcterms:created xsi:type="dcterms:W3CDTF">2022-03-08T05:52:57Z</dcterms:created>
  <dcterms:modified xsi:type="dcterms:W3CDTF">2023-04-20T18:25:50Z</dcterms:modified>
</cp:coreProperties>
</file>