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61" r:id="rId4"/>
    <p:sldId id="259" r:id="rId5"/>
    <p:sldId id="269" r:id="rId6"/>
    <p:sldId id="271" r:id="rId7"/>
    <p:sldId id="272" r:id="rId8"/>
    <p:sldId id="263" r:id="rId9"/>
    <p:sldId id="273" r:id="rId10"/>
    <p:sldId id="266" r:id="rId11"/>
    <p:sldId id="267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0C226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67" d="100"/>
          <a:sy n="67" d="100"/>
        </p:scale>
        <p:origin x="452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4/29/2023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4/29/2023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4/29/2023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4/29/2023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4/29/2023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4/29/2023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4/29/2023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4/29/2023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sz="3200" b="1" dirty="0"/>
              <a:t>«Художественно-эстетическое воспитание дошкольников средствами хореографии».</a:t>
            </a:r>
            <a:br>
              <a:rPr lang="ru-RU" sz="3200" dirty="0"/>
            </a:b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553074" y="4530775"/>
            <a:ext cx="5591003" cy="1096899"/>
          </a:xfrm>
        </p:spPr>
        <p:txBody>
          <a:bodyPr/>
          <a:lstStyle/>
          <a:p>
            <a:pPr algn="l"/>
            <a:r>
              <a:rPr lang="ru-RU" dirty="0"/>
              <a:t>Подготовила: педагог дополнительного образования </a:t>
            </a:r>
            <a:r>
              <a:rPr lang="ru-RU" dirty="0" err="1"/>
              <a:t>Горнакова</a:t>
            </a:r>
            <a:r>
              <a:rPr lang="ru-RU" dirty="0"/>
              <a:t> Е.Н.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171700" y="381055"/>
            <a:ext cx="72263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solidFill>
                  <a:schemeClr val="bg1">
                    <a:lumMod val="50000"/>
                  </a:schemeClr>
                </a:solidFill>
              </a:rPr>
              <a:t>МУНИЦИПАЛЬНОЕ БЮДЖЕТНОЕ ДОШКОЛЬНОЕ </a:t>
            </a:r>
            <a:br>
              <a:rPr lang="ru-RU" dirty="0">
                <a:solidFill>
                  <a:schemeClr val="bg1">
                    <a:lumMod val="50000"/>
                  </a:schemeClr>
                </a:solidFill>
              </a:rPr>
            </a:br>
            <a:r>
              <a:rPr lang="ru-RU" dirty="0">
                <a:solidFill>
                  <a:schemeClr val="bg1">
                    <a:lumMod val="50000"/>
                  </a:schemeClr>
                </a:solidFill>
              </a:rPr>
              <a:t>ОБРАЗОВАТЕЛЬНОЕ УЧРЕЖДЕНИЕ  </a:t>
            </a:r>
            <a:br>
              <a:rPr lang="ru-RU" dirty="0">
                <a:solidFill>
                  <a:schemeClr val="bg1">
                    <a:lumMod val="50000"/>
                  </a:schemeClr>
                </a:solidFill>
              </a:rPr>
            </a:br>
            <a:r>
              <a:rPr lang="ru-RU" dirty="0">
                <a:solidFill>
                  <a:schemeClr val="bg1">
                    <a:lumMod val="50000"/>
                  </a:schemeClr>
                </a:solidFill>
              </a:rPr>
              <a:t>«Детский сад «Машенька»</a:t>
            </a:r>
          </a:p>
          <a:p>
            <a:pPr algn="ctr"/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812435" y="6107613"/>
            <a:ext cx="515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solidFill>
                  <a:schemeClr val="bg1">
                    <a:lumMod val="50000"/>
                  </a:schemeClr>
                </a:solidFill>
              </a:rPr>
              <a:t>Тамбов 2022</a:t>
            </a:r>
          </a:p>
        </p:txBody>
      </p:sp>
    </p:spTree>
    <p:extLst>
      <p:ext uri="{BB962C8B-B14F-4D97-AF65-F5344CB8AC3E}">
        <p14:creationId xmlns:p14="http://schemas.microsoft.com/office/powerpoint/2010/main" val="28640640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0958" y="833438"/>
            <a:ext cx="9844617" cy="5191124"/>
          </a:xfrm>
        </p:spPr>
        <p:txBody>
          <a:bodyPr/>
          <a:lstStyle/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</a:rPr>
              <a:t>Хореографическое искусство обладает редкой возможностью воздействия на мировоззрение ребенка. Детство особенно восприимчиво к прекрасному – музыке, танцу. И это позволяет нам смотреть на хореографическое воспитание дошкольников как на важный и нужный процесс эстетического развития детей.</a:t>
            </a:r>
          </a:p>
          <a:p>
            <a:pPr marL="0" indent="0">
              <a:buNone/>
            </a:pPr>
            <a:endParaRPr lang="ru-RU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</a:rPr>
              <a:t> Наши дети настолько талантливы, насколько мы в них верим и насколько раскрываем их личностный потенциал. В каждом из них заложены огромные возможности, которым необходимо помочь развиться. </a:t>
            </a:r>
          </a:p>
          <a:p>
            <a:pPr marL="0" indent="0">
              <a:buNone/>
            </a:pPr>
            <a:endParaRPr lang="ru-RU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</a:rPr>
              <a:t> Обучение хореографии - это всегда диалог, даже когда ученик еще совсем маленький человечек, но все равно от его настойчивости, целеустремленности в желании постигать тайны искусства танца зависит успех совместного труда.</a:t>
            </a:r>
          </a:p>
        </p:txBody>
      </p:sp>
    </p:spTree>
    <p:extLst>
      <p:ext uri="{BB962C8B-B14F-4D97-AF65-F5344CB8AC3E}">
        <p14:creationId xmlns:p14="http://schemas.microsoft.com/office/powerpoint/2010/main" val="42137221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Спасибо за внимание!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30433" y="1342865"/>
            <a:ext cx="6997256" cy="4667409"/>
          </a:xfrm>
        </p:spPr>
      </p:pic>
    </p:spTree>
    <p:extLst>
      <p:ext uri="{BB962C8B-B14F-4D97-AF65-F5344CB8AC3E}">
        <p14:creationId xmlns:p14="http://schemas.microsoft.com/office/powerpoint/2010/main" val="64529993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6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4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3468" y="1454150"/>
            <a:ext cx="8596668" cy="733425"/>
          </a:xfrm>
        </p:spPr>
        <p:txBody>
          <a:bodyPr/>
          <a:lstStyle/>
          <a:p>
            <a:r>
              <a:rPr lang="ru-RU" dirty="0"/>
              <a:t>Задачи: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57743" y="936625"/>
            <a:ext cx="9101666" cy="5514975"/>
          </a:xfrm>
        </p:spPr>
        <p:txBody>
          <a:bodyPr>
            <a:normAutofit fontScale="70000" lnSpcReduction="20000"/>
          </a:bodyPr>
          <a:lstStyle/>
          <a:p>
            <a:pPr marL="0" indent="0" algn="just">
              <a:buNone/>
            </a:pPr>
            <a:r>
              <a:rPr lang="ru-RU" sz="2300" dirty="0">
                <a:solidFill>
                  <a:schemeClr val="tx1"/>
                </a:solidFill>
              </a:rPr>
              <a:t>Формирование у детей творческих способностей через развитие музыкально-ритмических и танцевальных движений, привить им любовь к прекрасному, любовь к искусству. </a:t>
            </a:r>
          </a:p>
          <a:p>
            <a:pPr marL="0" indent="0">
              <a:buNone/>
            </a:pPr>
            <a:endParaRPr lang="ru-RU" dirty="0"/>
          </a:p>
          <a:p>
            <a:endParaRPr lang="ru-RU" dirty="0"/>
          </a:p>
          <a:p>
            <a:r>
              <a:rPr lang="ru-RU" sz="2300" dirty="0">
                <a:solidFill>
                  <a:schemeClr val="tx1"/>
                </a:solidFill>
              </a:rPr>
              <a:t>-развивать творческие способности;</a:t>
            </a:r>
          </a:p>
          <a:p>
            <a:r>
              <a:rPr lang="ru-RU" sz="2300" dirty="0">
                <a:solidFill>
                  <a:schemeClr val="tx1"/>
                </a:solidFill>
              </a:rPr>
              <a:t>-развивать физическую активность;</a:t>
            </a:r>
          </a:p>
          <a:p>
            <a:r>
              <a:rPr lang="ru-RU" sz="2300" dirty="0">
                <a:solidFill>
                  <a:schemeClr val="tx1"/>
                </a:solidFill>
              </a:rPr>
              <a:t>-сделать физическую нагрузку оптимальной для здоровья дошкольников разных возрастов; </a:t>
            </a:r>
          </a:p>
          <a:p>
            <a:r>
              <a:rPr lang="ru-RU" sz="2300" dirty="0">
                <a:solidFill>
                  <a:schemeClr val="tx1"/>
                </a:solidFill>
              </a:rPr>
              <a:t>-формировать эстетические впечатления, положительные эмоции;</a:t>
            </a:r>
          </a:p>
          <a:p>
            <a:r>
              <a:rPr lang="ru-RU" sz="2300" dirty="0">
                <a:solidFill>
                  <a:schemeClr val="tx1"/>
                </a:solidFill>
              </a:rPr>
              <a:t>-развивать чувства ритма;</a:t>
            </a:r>
          </a:p>
          <a:p>
            <a:r>
              <a:rPr lang="ru-RU" sz="2300" dirty="0">
                <a:solidFill>
                  <a:schemeClr val="tx1"/>
                </a:solidFill>
              </a:rPr>
              <a:t>-научить слышать и понимать музыку;</a:t>
            </a:r>
          </a:p>
          <a:p>
            <a:r>
              <a:rPr lang="ru-RU" sz="2300" dirty="0">
                <a:solidFill>
                  <a:schemeClr val="tx1"/>
                </a:solidFill>
              </a:rPr>
              <a:t>-согласовывать движения с музыкой;</a:t>
            </a:r>
          </a:p>
          <a:p>
            <a:r>
              <a:rPr lang="ru-RU" sz="2300" dirty="0">
                <a:solidFill>
                  <a:schemeClr val="tx1"/>
                </a:solidFill>
              </a:rPr>
              <a:t>-развивать и тренировать мышечную силу корпуса, ног, пластику рук, грацию;</a:t>
            </a:r>
          </a:p>
          <a:p>
            <a:r>
              <a:rPr lang="ru-RU" sz="2300" dirty="0">
                <a:solidFill>
                  <a:schemeClr val="tx1"/>
                </a:solidFill>
              </a:rPr>
              <a:t>-развивать танцевальную выразительность;</a:t>
            </a:r>
          </a:p>
          <a:p>
            <a:r>
              <a:rPr lang="ru-RU" sz="2300" dirty="0">
                <a:solidFill>
                  <a:schemeClr val="tx1"/>
                </a:solidFill>
              </a:rPr>
              <a:t>-формировать правильную осанку, корректировать плоскостопие;</a:t>
            </a:r>
          </a:p>
          <a:p>
            <a:r>
              <a:rPr lang="ru-RU" sz="2300" dirty="0">
                <a:solidFill>
                  <a:schemeClr val="tx1"/>
                </a:solidFill>
              </a:rPr>
              <a:t>-прививать основы этикета и грамотной манеры поведения в обществе;</a:t>
            </a:r>
          </a:p>
          <a:p>
            <a:r>
              <a:rPr lang="ru-RU" sz="2300" dirty="0">
                <a:solidFill>
                  <a:schemeClr val="tx1"/>
                </a:solidFill>
              </a:rPr>
              <a:t>-прививать представление об актерском мастерстве.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701BE374-E78A-4631-AB61-C5A80B5B1312}"/>
              </a:ext>
            </a:extLst>
          </p:cNvPr>
          <p:cNvSpPr txBox="1">
            <a:spLocks/>
          </p:cNvSpPr>
          <p:nvPr/>
        </p:nvSpPr>
        <p:spPr>
          <a:xfrm>
            <a:off x="643468" y="13335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dirty="0"/>
              <a:t>Цель:</a:t>
            </a:r>
          </a:p>
        </p:txBody>
      </p:sp>
    </p:spTree>
    <p:extLst>
      <p:ext uri="{BB962C8B-B14F-4D97-AF65-F5344CB8AC3E}">
        <p14:creationId xmlns:p14="http://schemas.microsoft.com/office/powerpoint/2010/main" val="1031024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2" dur="2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7" dur="2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2" dur="2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7" dur="20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2" dur="20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5909" y="571500"/>
            <a:ext cx="8596668" cy="1320800"/>
          </a:xfrm>
        </p:spPr>
        <p:txBody>
          <a:bodyPr/>
          <a:lstStyle/>
          <a:p>
            <a:r>
              <a:rPr lang="ru-RU" dirty="0"/>
              <a:t>Методы и приемы в организации образовательной деятельности: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FA55CF5F-1B58-4355-8869-2B78DC0BB7F1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392113" y="1892300"/>
            <a:ext cx="8596312" cy="44832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dirty="0"/>
              <a:t>Выразительный показ движений задает наглядный образец исполнения, формирует у детей представление о правильном способе выполнения движений. </a:t>
            </a:r>
          </a:p>
          <a:p>
            <a:pPr lvl="0"/>
            <a:r>
              <a:rPr lang="ru-RU" dirty="0"/>
              <a:t>Словесные пояснения, уточнения помогают детям осознавать значения, выразительные нюансы движений и в соответствии с этим корректировать свое исполнение. </a:t>
            </a:r>
          </a:p>
          <a:p>
            <a:pPr lvl="0"/>
            <a:r>
              <a:rPr lang="ru-RU" dirty="0"/>
              <a:t>Образный рассказ побуждает детей представить какую-либо ситуацию, чтобы воссоздать ее в движениях, и тем самым способствует развитию у них фантазии воображения. </a:t>
            </a:r>
          </a:p>
          <a:p>
            <a:pPr lvl="0"/>
            <a:r>
              <a:rPr lang="ru-RU" dirty="0"/>
              <a:t>Вслушивание в музыку и простейший анализ ее выразительных особенностей позволяет осмысливать содержание музыкального произведения. На этой основе развивать воображение, побуждать к поиску выразительных дополнительных танцевальных средств. 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16389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Педагогические технологии: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930400"/>
            <a:ext cx="8596668" cy="4494211"/>
          </a:xfrm>
        </p:spPr>
        <p:txBody>
          <a:bodyPr/>
          <a:lstStyle/>
          <a:p>
            <a:r>
              <a:rPr lang="ru-RU" sz="2400" b="1" i="1" dirty="0"/>
              <a:t>Здоровьесберегающие.</a:t>
            </a:r>
          </a:p>
          <a:p>
            <a:endParaRPr lang="ru-RU" sz="2400" b="1" i="1" dirty="0"/>
          </a:p>
          <a:p>
            <a:r>
              <a:rPr lang="ru-RU" sz="2400" b="1" i="1" dirty="0"/>
              <a:t>Игровые технологии.</a:t>
            </a:r>
          </a:p>
          <a:p>
            <a:endParaRPr lang="ru-RU" sz="2400" b="1" i="1" dirty="0"/>
          </a:p>
          <a:p>
            <a:r>
              <a:rPr lang="ru-RU" sz="2400" b="1" i="1" dirty="0"/>
              <a:t>Технологии личностно-ориентированного типа.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50611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837E6A97-F35D-4352-A0EF-1733B1E377FC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04682" y="3731469"/>
            <a:ext cx="3000291" cy="3894881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050BB16-EF4E-4182-87CA-F5229B5B0B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ru-RU" dirty="0"/>
              <a:t>Здоровьесберегающие технологии.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6E90C1A4-A4A3-4837-969A-D99DD404315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20209" y="1440285"/>
            <a:ext cx="5181996" cy="2905125"/>
          </a:xfr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40582F01-71F7-4B4C-8D2B-BE162040D9C1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51915" y="1459071"/>
            <a:ext cx="3048000" cy="2118360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A9E53533-2BC0-46F8-B9D6-D5AF88375877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51915" y="3855294"/>
            <a:ext cx="4083912" cy="27732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10481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A87F4A3-8B37-4519-B124-EE44A1375E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ru-RU" dirty="0"/>
              <a:t>Игровые технологии.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AC3306D5-F814-4E0C-AE04-E67D090D2F1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47876" y="4195324"/>
            <a:ext cx="3609976" cy="2662676"/>
          </a:xfr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EE3569C7-27AD-4411-99FB-030924EB64B5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47876" y="228600"/>
            <a:ext cx="5713524" cy="3803064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184E8FC5-8C01-4922-85EF-51A6AEE833C1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4113" y="1676400"/>
            <a:ext cx="5456968" cy="36433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93875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08105E7-6B0A-4047-A0A7-C24A64EFD4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Технологии личностно-ориентированного типа:</a:t>
            </a:r>
          </a:p>
        </p:txBody>
      </p:sp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1F9A064C-96DB-4ED8-AEB0-304A23EE468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6004" y="2051051"/>
            <a:ext cx="5539996" cy="3800475"/>
          </a:xfrm>
          <a:prstGeom prst="rect">
            <a:avLst/>
          </a:prstGeom>
        </p:spPr>
      </p:pic>
      <p:pic>
        <p:nvPicPr>
          <p:cNvPr id="19" name="Рисунок 18">
            <a:extLst>
              <a:ext uri="{FF2B5EF4-FFF2-40B4-BE49-F238E27FC236}">
                <a16:creationId xmlns:a16="http://schemas.microsoft.com/office/drawing/2014/main" id="{F27614A7-90EF-4BB3-96E9-F576B4C2FFBB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53200" y="2051051"/>
            <a:ext cx="5067300" cy="3800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22640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7606" y="187197"/>
            <a:ext cx="11470044" cy="1320800"/>
          </a:xfrm>
        </p:spPr>
        <p:txBody>
          <a:bodyPr>
            <a:normAutofit fontScale="90000"/>
          </a:bodyPr>
          <a:lstStyle/>
          <a:p>
            <a:r>
              <a:rPr lang="ru-RU" dirty="0"/>
              <a:t>Наши достижения -</a:t>
            </a:r>
            <a:br>
              <a:rPr lang="ru-RU" dirty="0"/>
            </a:br>
            <a:r>
              <a:rPr lang="ru-RU" sz="2200" dirty="0">
                <a:solidFill>
                  <a:schemeClr val="tx1"/>
                </a:solidFill>
              </a:rPr>
              <a:t>это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sz="2200" dirty="0">
                <a:solidFill>
                  <a:schemeClr val="tx1"/>
                </a:solidFill>
              </a:rPr>
              <a:t>выступления на утренниках, тематических развлечениях, а также участие в различных конкурсах городского, областного, Всероссийского уровня. Где ребята неоднократно занимали призовые места.</a:t>
            </a:r>
            <a:br>
              <a:rPr lang="ru-RU" dirty="0">
                <a:solidFill>
                  <a:schemeClr val="tx1"/>
                </a:solidFill>
              </a:rPr>
            </a:b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008CB570-CF21-40C5-8CB1-24FB5376E59A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72680" y="4194530"/>
            <a:ext cx="3875646" cy="2584281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ACF5DE44-A7AE-4149-BD83-F9868BC6610C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2105" y="1889821"/>
            <a:ext cx="3875646" cy="2180051"/>
          </a:xfrm>
          <a:prstGeom prst="rect">
            <a:avLst/>
          </a:prstGeom>
        </p:spPr>
      </p:pic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F00898FD-6042-4A33-8BBE-F76347090EF6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30627" y="1605939"/>
            <a:ext cx="4148667" cy="2333625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C530AEBC-F3D9-4380-B4A2-F7B31C0217C9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21744" y="4069872"/>
            <a:ext cx="3762375" cy="27089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81150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>
            <a:extLst>
              <a:ext uri="{FF2B5EF4-FFF2-40B4-BE49-F238E27FC236}">
                <a16:creationId xmlns:a16="http://schemas.microsoft.com/office/drawing/2014/main" id="{A3FB3087-1447-4F14-BBD5-7DFBB47F054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05636" y="209264"/>
            <a:ext cx="2538314" cy="3392796"/>
          </a:xfr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19EEC9D4-1C2A-49C2-B034-10D2B78D341A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56252" y="3800475"/>
            <a:ext cx="4310167" cy="3057525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6169CC68-9B35-41F1-91B3-5749089F8BA2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3851847" y="692757"/>
            <a:ext cx="3591361" cy="2425810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8FC2E664-291F-4891-A9EB-C512367BA6FE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4367331">
            <a:off x="711158" y="3853672"/>
            <a:ext cx="3056567" cy="2267775"/>
          </a:xfrm>
          <a:prstGeom prst="rect">
            <a:avLst/>
          </a:prstGeom>
        </p:spPr>
      </p:pic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54AD382C-CA96-45AF-A8AA-68306D542934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20291" y="109982"/>
            <a:ext cx="2539956" cy="3591361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1ADD02DB-7493-4F39-902D-83FBDB29D0F5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192565">
            <a:off x="9389180" y="3178267"/>
            <a:ext cx="2315276" cy="3273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4732018"/>
      </p:ext>
    </p:extLst>
  </p:cSld>
  <p:clrMapOvr>
    <a:masterClrMapping/>
  </p:clrMapOvr>
</p:sld>
</file>

<file path=ppt/theme/theme1.xml><?xml version="1.0" encoding="utf-8"?>
<a:theme xmlns:a="http://schemas.openxmlformats.org/drawingml/2006/main" name="Грань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244</TotalTime>
  <Words>416</Words>
  <Application>Microsoft Office PowerPoint</Application>
  <PresentationFormat>Широкоэкранный</PresentationFormat>
  <Paragraphs>42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Arial</vt:lpstr>
      <vt:lpstr>Trebuchet MS</vt:lpstr>
      <vt:lpstr>Wingdings 3</vt:lpstr>
      <vt:lpstr>Грань</vt:lpstr>
      <vt:lpstr>«Художественно-эстетическое воспитание дошкольников средствами хореографии». </vt:lpstr>
      <vt:lpstr>Задачи:</vt:lpstr>
      <vt:lpstr>Методы и приемы в организации образовательной деятельности:</vt:lpstr>
      <vt:lpstr>Педагогические технологии:</vt:lpstr>
      <vt:lpstr>Здоровьесберегающие технологии.</vt:lpstr>
      <vt:lpstr>Игровые технологии.</vt:lpstr>
      <vt:lpstr>Технологии личностно-ориентированного типа:</vt:lpstr>
      <vt:lpstr>Наши достижения - это выступления на утренниках, тематических развлечениях, а также участие в различных конкурсах городского, областного, Всероссийского уровня. Где ребята неоднократно занимали призовые места. </vt:lpstr>
      <vt:lpstr>Презентация PowerPoint</vt:lpstr>
      <vt:lpstr>Презентация PowerPoint</vt:lpstr>
      <vt:lpstr>Спасибо за внимание!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«Значение хореографии в эстетическом воспитании детей»</dc:title>
  <dc:creator>Мы_</dc:creator>
  <cp:lastModifiedBy>Алексей Попов</cp:lastModifiedBy>
  <cp:revision>13</cp:revision>
  <dcterms:created xsi:type="dcterms:W3CDTF">2018-10-04T13:32:54Z</dcterms:created>
  <dcterms:modified xsi:type="dcterms:W3CDTF">2023-04-29T17:13:16Z</dcterms:modified>
</cp:coreProperties>
</file>