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9" r:id="rId4"/>
    <p:sldId id="271" r:id="rId5"/>
    <p:sldId id="268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-264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1384F-BEE2-453B-8FB9-AFE6B31BCBFA}" type="datetimeFigureOut">
              <a:rPr lang="ru-RU" smtClean="0"/>
              <a:pPr/>
              <a:t>29.04.2023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94633-433A-46C5-B3A7-467F4B2E2F7A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7843563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1384F-BEE2-453B-8FB9-AFE6B31BCBFA}" type="datetimeFigureOut">
              <a:rPr lang="ru-RU" smtClean="0"/>
              <a:pPr/>
              <a:t>29.04.2023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94633-433A-46C5-B3A7-467F4B2E2F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24359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1384F-BEE2-453B-8FB9-AFE6B31BCBFA}" type="datetimeFigureOut">
              <a:rPr lang="ru-RU" smtClean="0"/>
              <a:pPr/>
              <a:t>29.04.2023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94633-433A-46C5-B3A7-467F4B2E2F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94029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1384F-BEE2-453B-8FB9-AFE6B31BCBFA}" type="datetimeFigureOut">
              <a:rPr lang="ru-RU" smtClean="0"/>
              <a:pPr/>
              <a:t>29.04.2023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94633-433A-46C5-B3A7-467F4B2E2F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87271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1384F-BEE2-453B-8FB9-AFE6B31BCBFA}" type="datetimeFigureOut">
              <a:rPr lang="ru-RU" smtClean="0"/>
              <a:pPr/>
              <a:t>29.04.2023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94633-433A-46C5-B3A7-467F4B2E2F7A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7156048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1384F-BEE2-453B-8FB9-AFE6B31BCBFA}" type="datetimeFigureOut">
              <a:rPr lang="ru-RU" smtClean="0"/>
              <a:pPr/>
              <a:t>29.04.2023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94633-433A-46C5-B3A7-467F4B2E2F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52235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1384F-BEE2-453B-8FB9-AFE6B31BCBFA}" type="datetimeFigureOut">
              <a:rPr lang="ru-RU" smtClean="0"/>
              <a:pPr/>
              <a:t>29.04.2023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94633-433A-46C5-B3A7-467F4B2E2F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42740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1384F-BEE2-453B-8FB9-AFE6B31BCBFA}" type="datetimeFigureOut">
              <a:rPr lang="ru-RU" smtClean="0"/>
              <a:pPr/>
              <a:t>29.04.2023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94633-433A-46C5-B3A7-467F4B2E2F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89149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1384F-BEE2-453B-8FB9-AFE6B31BCBFA}" type="datetimeFigureOut">
              <a:rPr lang="ru-RU" smtClean="0"/>
              <a:pPr/>
              <a:t>29.04.2023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94633-433A-46C5-B3A7-467F4B2E2F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63641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A91384F-BEE2-453B-8FB9-AFE6B31BCBFA}" type="datetimeFigureOut">
              <a:rPr lang="ru-RU" smtClean="0"/>
              <a:pPr/>
              <a:t>29.04.2023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3194633-433A-46C5-B3A7-467F4B2E2F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590233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1384F-BEE2-453B-8FB9-AFE6B31BCBFA}" type="datetimeFigureOut">
              <a:rPr lang="ru-RU" smtClean="0"/>
              <a:pPr/>
              <a:t>29.04.2023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94633-433A-46C5-B3A7-467F4B2E2F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68807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3A91384F-BEE2-453B-8FB9-AFE6B31BCBFA}" type="datetimeFigureOut">
              <a:rPr lang="ru-RU" smtClean="0"/>
              <a:pPr/>
              <a:t>29.04.2023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83194633-433A-46C5-B3A7-467F4B2E2F7A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117181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734056"/>
            <a:ext cx="9144000" cy="2936070"/>
          </a:xfrm>
        </p:spPr>
        <p:txBody>
          <a:bodyPr>
            <a:normAutofit/>
          </a:bodyPr>
          <a:lstStyle/>
          <a:p>
            <a:r>
              <a:rPr lang="ru-RU" sz="4400" dirty="0" smtClean="0"/>
              <a:t> Методы и приемы  работы</a:t>
            </a:r>
            <a:br>
              <a:rPr lang="ru-RU" sz="4400" dirty="0" smtClean="0"/>
            </a:br>
            <a:r>
              <a:rPr lang="ru-RU" sz="4400" dirty="0" smtClean="0"/>
              <a:t> учителя –логопеда  с обучающимися</a:t>
            </a:r>
            <a:br>
              <a:rPr lang="ru-RU" sz="4400" dirty="0" smtClean="0"/>
            </a:br>
            <a:r>
              <a:rPr lang="ru-RU" sz="4400" dirty="0" smtClean="0"/>
              <a:t> с задержкой психического</a:t>
            </a:r>
            <a:br>
              <a:rPr lang="ru-RU" sz="4400" dirty="0" smtClean="0"/>
            </a:br>
            <a:r>
              <a:rPr lang="ru-RU" sz="4400" dirty="0" smtClean="0"/>
              <a:t> </a:t>
            </a:r>
            <a:r>
              <a:rPr lang="ru-RU" sz="4400" smtClean="0"/>
              <a:t>развития 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4516438"/>
            <a:ext cx="9144000" cy="1655762"/>
          </a:xfrm>
        </p:spPr>
        <p:txBody>
          <a:bodyPr>
            <a:normAutofit/>
          </a:bodyPr>
          <a:lstStyle/>
          <a:p>
            <a:pPr algn="r"/>
            <a:r>
              <a:rPr lang="ru-RU" dirty="0" smtClean="0"/>
              <a:t>Подготовила учитель-логопед</a:t>
            </a:r>
          </a:p>
          <a:p>
            <a:pPr algn="r"/>
            <a:r>
              <a:rPr lang="ru-RU" dirty="0" smtClean="0"/>
              <a:t>МБОУ «Первомайская СОШ»</a:t>
            </a:r>
          </a:p>
          <a:p>
            <a:pPr algn="r"/>
            <a:r>
              <a:rPr lang="ru-RU" dirty="0" smtClean="0"/>
              <a:t> Морозова О.В.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411714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223352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>Для активизации деятельности учащихся с ЗПР на логопедических</a:t>
            </a:r>
            <a:br>
              <a:rPr lang="ru-RU" sz="3100" dirty="0" smtClean="0"/>
            </a:br>
            <a:r>
              <a:rPr lang="ru-RU" sz="3100" dirty="0" smtClean="0"/>
              <a:t>занятиях можно использовать следующие активные методы и приёмы обучения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 Использование сигнальных карточек при выполнении заданий.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3212" r="13333"/>
          <a:stretch/>
        </p:blipFill>
        <p:spPr>
          <a:xfrm rot="16200000">
            <a:off x="2045721" y="1468479"/>
            <a:ext cx="1981048" cy="388003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467" r="19639"/>
          <a:stretch/>
        </p:blipFill>
        <p:spPr>
          <a:xfrm rot="16200000">
            <a:off x="7985056" y="1496072"/>
            <a:ext cx="2064398" cy="390820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551" t="4871" r="15740" b="683"/>
          <a:stretch/>
        </p:blipFill>
        <p:spPr>
          <a:xfrm rot="16200000">
            <a:off x="7991188" y="4151629"/>
            <a:ext cx="1929047" cy="305386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6200000">
            <a:off x="2136327" y="4385997"/>
            <a:ext cx="1951935" cy="2608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933630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388308"/>
            <a:ext cx="10058400" cy="839244"/>
          </a:xfrm>
        </p:spPr>
        <p:txBody>
          <a:bodyPr/>
          <a:lstStyle/>
          <a:p>
            <a:r>
              <a:rPr lang="ru-RU" dirty="0"/>
              <a:t>Условия реализации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1895" y="1833208"/>
            <a:ext cx="10429170" cy="4023360"/>
          </a:xfrm>
        </p:spPr>
        <p:txBody>
          <a:bodyPr/>
          <a:lstStyle/>
          <a:p>
            <a:r>
              <a:rPr lang="ru-RU" sz="2400" dirty="0"/>
              <a:t>5. Применяемый словарный материал  уточняется, пополняется, расширяется путем соотнесения с предметами, явлениями окружающего мира при активном использовании </a:t>
            </a:r>
            <a:r>
              <a:rPr lang="ru-RU" sz="2400" dirty="0" err="1"/>
              <a:t>Internet</a:t>
            </a:r>
            <a:r>
              <a:rPr lang="ru-RU" sz="2400" dirty="0"/>
              <a:t> ресурса.</a:t>
            </a:r>
          </a:p>
          <a:p>
            <a:r>
              <a:rPr lang="ru-RU" sz="2400" dirty="0"/>
              <a:t>6.  Предусматривается </a:t>
            </a:r>
            <a:r>
              <a:rPr lang="ru-RU" sz="2400" dirty="0" err="1"/>
              <a:t>пошаговость</a:t>
            </a:r>
            <a:r>
              <a:rPr lang="ru-RU" sz="2400" dirty="0"/>
              <a:t> при формировании учебного действия, навыка.</a:t>
            </a:r>
          </a:p>
          <a:p>
            <a:r>
              <a:rPr lang="ru-RU" sz="2400" dirty="0"/>
              <a:t>7. Максимальное использование игровых, занимательных, активных форм работы при проведении занятия – благоприятные, естественные условия для понимания и усвоения детьми изучаемого материала.</a:t>
            </a:r>
          </a:p>
          <a:p>
            <a:r>
              <a:rPr lang="ru-RU" sz="2400" dirty="0"/>
              <a:t>8. Необходимым условием  является создание на занятии  атмосферы доверия, открытости, доброжелательности.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606248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Материально-техническое обеспечение: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/>
              <a:t>-Разноцветные фишки, полоски для составления схем;</a:t>
            </a:r>
          </a:p>
          <a:p>
            <a:r>
              <a:rPr lang="ru-RU" sz="2400" dirty="0"/>
              <a:t>-Разнообразный демонстрационный материал</a:t>
            </a:r>
            <a:r>
              <a:rPr lang="ru-RU" sz="2400" dirty="0" smtClean="0"/>
              <a:t>;</a:t>
            </a:r>
          </a:p>
          <a:p>
            <a:r>
              <a:rPr lang="ru-RU" sz="2400" dirty="0" smtClean="0"/>
              <a:t>-</a:t>
            </a:r>
            <a:r>
              <a:rPr lang="ru-RU" sz="2400" dirty="0"/>
              <a:t>Серии сюжетных картин;-Логопедическое зеркало</a:t>
            </a:r>
            <a:r>
              <a:rPr lang="ru-RU" sz="2400" dirty="0" smtClean="0"/>
              <a:t>;</a:t>
            </a:r>
          </a:p>
          <a:p>
            <a:r>
              <a:rPr lang="ru-RU" sz="2400" dirty="0" smtClean="0"/>
              <a:t>-</a:t>
            </a:r>
            <a:r>
              <a:rPr lang="ru-RU" sz="2400" dirty="0"/>
              <a:t>Логопедические зонды и </a:t>
            </a:r>
            <a:r>
              <a:rPr lang="ru-RU" sz="2400" dirty="0" err="1"/>
              <a:t>зондо</a:t>
            </a:r>
            <a:r>
              <a:rPr lang="ru-RU" sz="2400" dirty="0"/>
              <a:t>-заменители  для постановки звуков</a:t>
            </a:r>
            <a:r>
              <a:rPr lang="ru-RU" sz="2400" dirty="0" smtClean="0"/>
              <a:t>;</a:t>
            </a:r>
          </a:p>
          <a:p>
            <a:r>
              <a:rPr lang="ru-RU" sz="2400" dirty="0" smtClean="0"/>
              <a:t>-</a:t>
            </a:r>
            <a:r>
              <a:rPr lang="ru-RU" sz="2400" dirty="0"/>
              <a:t>Доска с набором магнитов</a:t>
            </a:r>
            <a:r>
              <a:rPr lang="ru-RU" sz="2400" dirty="0" smtClean="0"/>
              <a:t>;</a:t>
            </a:r>
          </a:p>
          <a:p>
            <a:r>
              <a:rPr lang="ru-RU" sz="2400" dirty="0" smtClean="0"/>
              <a:t>- </a:t>
            </a:r>
            <a:r>
              <a:rPr lang="ru-RU" sz="2400" dirty="0"/>
              <a:t>Компьютер.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359465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Вывод 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2292262"/>
            <a:ext cx="10058400" cy="3576831"/>
          </a:xfrm>
        </p:spPr>
        <p:txBody>
          <a:bodyPr/>
          <a:lstStyle/>
          <a:p>
            <a:pPr marL="201168" lvl="1" indent="0" algn="just">
              <a:buNone/>
            </a:pPr>
            <a:r>
              <a:rPr lang="ru-RU" sz="2800" dirty="0" smtClean="0"/>
              <a:t>	Таким </a:t>
            </a:r>
            <a:r>
              <a:rPr lang="ru-RU" sz="2800" dirty="0"/>
              <a:t>образом, применение активных методов и приёмов обучения </a:t>
            </a:r>
            <a:r>
              <a:rPr lang="ru-RU" sz="2800" dirty="0" smtClean="0"/>
              <a:t>повышает познавательную </a:t>
            </a:r>
            <a:r>
              <a:rPr lang="ru-RU" sz="2800" dirty="0"/>
              <a:t>активность учащихся, развивает их творческие способности, </a:t>
            </a:r>
            <a:r>
              <a:rPr lang="ru-RU" sz="2800" dirty="0" smtClean="0"/>
              <a:t>активно вовлекает </a:t>
            </a:r>
            <a:r>
              <a:rPr lang="ru-RU" sz="2800" dirty="0"/>
              <a:t>обучающихся в образовательный процесс, стимулирует </a:t>
            </a:r>
            <a:r>
              <a:rPr lang="ru-RU" sz="2800" dirty="0" smtClean="0"/>
              <a:t>самостоятельную деятельность , позволят стимулировать </a:t>
            </a:r>
            <a:r>
              <a:rPr lang="ru-RU" sz="2800" dirty="0"/>
              <a:t>различные компоненты учебной и </a:t>
            </a:r>
            <a:r>
              <a:rPr lang="ru-RU" sz="2800" dirty="0" smtClean="0"/>
              <a:t>коррекционно-развивающей деятельности </a:t>
            </a:r>
            <a:r>
              <a:rPr lang="ru-RU" sz="2800" dirty="0"/>
              <a:t>у </a:t>
            </a:r>
            <a:r>
              <a:rPr lang="ru-RU" sz="2800" dirty="0" smtClean="0"/>
              <a:t>школьников </a:t>
            </a:r>
            <a:r>
              <a:rPr lang="ru-RU" sz="2800" dirty="0"/>
              <a:t>с ЗПР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1736615113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Ретро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Retrospect" id="{5F128B03-DCCA-4EEB-AB3B-CF2899314A46}" vid="{D26EA377-59BD-4C9C-9D94-EE8416EE4C7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130</TotalTime>
  <Words>156</Words>
  <Application>Microsoft Office PowerPoint</Application>
  <PresentationFormat>Произвольный</PresentationFormat>
  <Paragraphs>20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Ретро</vt:lpstr>
      <vt:lpstr> Методы и приемы  работы  учителя –логопеда  с обучающимися  с задержкой психического  развития </vt:lpstr>
      <vt:lpstr>Для активизации деятельности учащихся с ЗПР на логопедических занятиях можно использовать следующие активные методы и приёмы обучения:</vt:lpstr>
      <vt:lpstr>Условия реализации</vt:lpstr>
      <vt:lpstr>Материально-техническое обеспечение:</vt:lpstr>
      <vt:lpstr>Вывод :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Методы и приемы работы учителя – логопеда с обучающимися с задержкой психического развития </dc:title>
  <dc:creator>РУКОЖОП</dc:creator>
  <cp:lastModifiedBy>Пользователь Windows</cp:lastModifiedBy>
  <cp:revision>16</cp:revision>
  <dcterms:created xsi:type="dcterms:W3CDTF">2021-12-13T14:35:28Z</dcterms:created>
  <dcterms:modified xsi:type="dcterms:W3CDTF">2023-04-29T11:32:28Z</dcterms:modified>
</cp:coreProperties>
</file>