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1" r:id="rId3"/>
    <p:sldId id="272" r:id="rId4"/>
    <p:sldId id="267" r:id="rId5"/>
    <p:sldId id="268" r:id="rId6"/>
    <p:sldId id="265" r:id="rId7"/>
    <p:sldId id="280" r:id="rId8"/>
    <p:sldId id="292" r:id="rId9"/>
    <p:sldId id="281" r:id="rId10"/>
    <p:sldId id="282" r:id="rId11"/>
    <p:sldId id="287" r:id="rId12"/>
    <p:sldId id="283" r:id="rId13"/>
    <p:sldId id="293" r:id="rId14"/>
    <p:sldId id="289" r:id="rId15"/>
    <p:sldId id="284" r:id="rId16"/>
    <p:sldId id="288" r:id="rId17"/>
    <p:sldId id="270" r:id="rId18"/>
    <p:sldId id="277" r:id="rId19"/>
    <p:sldId id="25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28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8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9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8.xml.rels><?xml version="1.0" encoding="UTF-8" standalone="yes" ?><Relationships xmlns="http://schemas.openxmlformats.org/package/2006/relationships"><Relationship Id="rId3" Target="../media/image2.png" Type="http://schemas.openxmlformats.org/officeDocument/2006/relationships/image"/><Relationship Id="rId2" Target="../media/image3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4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6" name="Picture 12" descr="https://avatars.mds.yandex.net/i?id=ad36cc5dbf8a695e0cb2ca6c5d15d320be5f667b-746951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73016"/>
            <a:ext cx="45720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top-fon.com/uploads/posts/2023-02/1675227406_top-fon-com-p-fon-dlya-prezentatsii-tatarskii-natsionaln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6942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49016" y="1544077"/>
            <a:ext cx="7272808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Comic Sans MS" panose="030F0702030302020204" pitchFamily="66" charset="0"/>
              </a:rPr>
              <a:t>Познавательно-игровой проект  </a:t>
            </a:r>
          </a:p>
          <a:p>
            <a:pPr algn="ctr"/>
            <a:r>
              <a:rPr lang="ru-RU" sz="32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Comic Sans MS" panose="030F0702030302020204" pitchFamily="66" charset="0"/>
              </a:rPr>
              <a:t>«Ах, эти русские матрешки»</a:t>
            </a:r>
          </a:p>
          <a:p>
            <a:pPr algn="ctr"/>
            <a:r>
              <a:rPr lang="ru-RU" sz="2400" b="1" dirty="0" smtClean="0">
                <a:ln>
                  <a:solidFill>
                    <a:srgbClr val="00B050"/>
                  </a:solidFill>
                </a:ln>
                <a:solidFill>
                  <a:srgbClr val="C00000"/>
                </a:solidFill>
                <a:latin typeface="Comic Sans MS" panose="030F0702030302020204" pitchFamily="66" charset="0"/>
              </a:rPr>
              <a:t>в младшей группе </a:t>
            </a:r>
          </a:p>
          <a:p>
            <a:pPr algn="ctr"/>
            <a:r>
              <a:rPr lang="ru-RU" sz="3200" b="1" dirty="0" smtClean="0">
                <a:ln>
                  <a:solidFill>
                    <a:srgbClr val="00B050"/>
                  </a:solidFill>
                </a:ln>
                <a:solidFill>
                  <a:srgbClr val="C00000"/>
                </a:solidFill>
                <a:latin typeface="Comic Sans MS" panose="030F0702030302020204" pitchFamily="66" charset="0"/>
              </a:rPr>
              <a:t>РОМАШКА</a:t>
            </a:r>
            <a:endParaRPr lang="ru-RU" sz="3200" b="1" dirty="0">
              <a:ln>
                <a:solidFill>
                  <a:srgbClr val="00B05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84168" y="4524563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00B050"/>
                </a:solidFill>
                <a:latin typeface="Comic Sans MS" panose="030F0702030302020204" pitchFamily="66" charset="0"/>
              </a:rPr>
              <a:t>Участники:  воспитатель,  дети, родители</a:t>
            </a:r>
            <a:endParaRPr lang="ru-RU" b="1" dirty="0">
              <a:ln>
                <a:solidFill>
                  <a:srgbClr val="C00000"/>
                </a:solidFill>
              </a:ln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92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op-fon.com/uploads/posts/2023-02/1675227406_top-fon-com-p-fon-dlya-prezentatsii-tatarskii-natsionaln-1.png" id="6152" name="Picture 8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8139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43866" y="620689"/>
            <a:ext cx="55983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z="2000">
                <a:solidFill>
                  <a:srgbClr val="C00000"/>
                </a:solidFill>
                <a:latin charset="0" panose="030F0702030302020204" pitchFamily="66" typeface="Comic Sans MS"/>
              </a:rPr>
              <a:t>К</a:t>
            </a:r>
            <a:r>
              <a:rPr dirty="0" lang="ru-RU" smtClean="0" sz="2000">
                <a:solidFill>
                  <a:srgbClr val="C00000"/>
                </a:solidFill>
                <a:latin charset="0" panose="030F0702030302020204" pitchFamily="66" typeface="Comic Sans MS"/>
              </a:rPr>
              <a:t>онструированию </a:t>
            </a:r>
            <a:r>
              <a:rPr dirty="0" lang="ru-RU" sz="2000">
                <a:solidFill>
                  <a:srgbClr val="C00000"/>
                </a:solidFill>
                <a:latin charset="0" panose="030F0702030302020204" pitchFamily="66" typeface="Comic Sans MS"/>
              </a:rPr>
              <a:t>«Мебель для матрешек</a:t>
            </a:r>
            <a:r>
              <a:rPr dirty="0" lang="ru-RU" smtClean="0" sz="2000">
                <a:solidFill>
                  <a:srgbClr val="C00000"/>
                </a:solidFill>
                <a:latin charset="0" panose="030F0702030302020204" pitchFamily="66" typeface="Comic Sans MS"/>
              </a:rPr>
              <a:t>»</a:t>
            </a:r>
            <a:endParaRPr dirty="0" lang="ru-RU" sz="2000">
              <a:solidFill>
                <a:srgbClr val="C00000"/>
              </a:solidFill>
              <a:latin charset="0" panose="030F0702030302020204" pitchFamily="66" typeface="Comic Sans MS"/>
            </a:endParaRPr>
          </a:p>
        </p:txBody>
      </p:sp>
      <p:pic>
        <p:nvPicPr>
          <p:cNvPr id="5123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32" y="4509120"/>
            <a:ext cx="1200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C:\Users\Ksenia\Downloads\20230427_073210 (1).jpeg" id="1026" name="Picture 2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"/>
          <a:stretch/>
        </p:blipFill>
        <p:spPr bwMode="auto">
          <a:xfrm rot="5400000">
            <a:off x="2425596" y="2105533"/>
            <a:ext cx="4936801" cy="32632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80281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op-fon.com/uploads/posts/2023-02/1675227406_top-fon-com-p-fon-dlya-prezentatsii-tatarskii-natsionaln-1.png" id="6152" name="Picture 8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8139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620689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z="2000">
                <a:solidFill>
                  <a:srgbClr val="C00000"/>
                </a:solidFill>
                <a:latin charset="0" panose="030F0702030302020204" pitchFamily="66" typeface="Comic Sans MS"/>
              </a:rPr>
              <a:t>Музыкальная </a:t>
            </a:r>
            <a:r>
              <a:rPr dirty="0" lang="ru-RU" smtClean="0" sz="2000">
                <a:solidFill>
                  <a:srgbClr val="C00000"/>
                </a:solidFill>
                <a:latin charset="0" panose="030F0702030302020204" pitchFamily="66" typeface="Comic Sans MS"/>
              </a:rPr>
              <a:t>деятельность «Мы </a:t>
            </a:r>
            <a:r>
              <a:rPr dirty="0" lang="ru-RU" sz="2000">
                <a:solidFill>
                  <a:srgbClr val="C00000"/>
                </a:solidFill>
                <a:latin charset="0" panose="030F0702030302020204" pitchFamily="66" typeface="Comic Sans MS"/>
              </a:rPr>
              <a:t>— </a:t>
            </a:r>
            <a:r>
              <a:rPr dirty="0" err="1" lang="ru-RU" sz="2000">
                <a:solidFill>
                  <a:srgbClr val="C00000"/>
                </a:solidFill>
                <a:latin charset="0" panose="030F0702030302020204" pitchFamily="66" typeface="Comic Sans MS"/>
              </a:rPr>
              <a:t>матрешечки</a:t>
            </a:r>
            <a:r>
              <a:rPr dirty="0" lang="ru-RU" smtClean="0" sz="2000">
                <a:solidFill>
                  <a:srgbClr val="C00000"/>
                </a:solidFill>
                <a:latin charset="0" panose="030F0702030302020204" pitchFamily="66" typeface="Comic Sans MS"/>
              </a:rPr>
              <a:t>...»</a:t>
            </a:r>
            <a:endParaRPr dirty="0" lang="ru-RU" sz="2000">
              <a:solidFill>
                <a:srgbClr val="C00000"/>
              </a:solidFill>
              <a:latin charset="0" panose="030F0702030302020204" pitchFamily="66" typeface="Comic Sans MS"/>
            </a:endParaRPr>
          </a:p>
        </p:txBody>
      </p:sp>
      <p:pic>
        <p:nvPicPr>
          <p:cNvPr id="5123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32" y="4509120"/>
            <a:ext cx="1200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C:\Users\Ksenia\Downloads\20230428_091201.jpeg" id="5122" name="Picture 2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" r="250"/>
          <a:stretch/>
        </p:blipFill>
        <p:spPr bwMode="auto">
          <a:xfrm rot="5400000">
            <a:off x="2309214" y="1227294"/>
            <a:ext cx="4669587" cy="46085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81605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op-fon.com/uploads/posts/2023-02/1675227406_top-fon-com-p-fon-dlya-prezentatsii-tatarskii-natsionaln-1.png" id="6152" name="Picture 8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8139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476673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Слушание музыкальных произведений: </a:t>
            </a:r>
            <a:r>
              <a:rPr b="1" dirty="0" lang="ru-RU">
                <a:solidFill>
                  <a:srgbClr val="C00000"/>
                </a:solidFill>
                <a:latin charset="0" panose="030F0702030302020204" pitchFamily="66" typeface="Comic Sans MS"/>
              </a:rPr>
              <a:t> </a:t>
            </a:r>
            <a:endParaRPr b="1" dirty="0" lang="ru-RU" smtClean="0">
              <a:solidFill>
                <a:srgbClr val="C00000"/>
              </a:solidFill>
              <a:latin charset="0" panose="030F0702030302020204" pitchFamily="66" typeface="Comic Sans MS"/>
            </a:endParaRPr>
          </a:p>
          <a:p>
            <a:pPr algn="just"/>
            <a:r>
              <a:rPr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«</a:t>
            </a:r>
            <a:r>
              <a:rPr dirty="0" lang="ru-RU">
                <a:solidFill>
                  <a:srgbClr val="C00000"/>
                </a:solidFill>
                <a:latin charset="0" panose="030F0702030302020204" pitchFamily="66" typeface="Comic Sans MS"/>
              </a:rPr>
              <a:t>Матрешка» (муз. Т. </a:t>
            </a:r>
            <a:r>
              <a:rPr dirty="0" err="1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Варовиной</a:t>
            </a:r>
            <a:r>
              <a:rPr dirty="0" lang="ru-RU">
                <a:solidFill>
                  <a:srgbClr val="C00000"/>
                </a:solidFill>
                <a:latin charset="0" panose="030F0702030302020204" pitchFamily="66" typeface="Comic Sans MS"/>
              </a:rPr>
              <a:t>, сл. В. </a:t>
            </a:r>
            <a:r>
              <a:rPr dirty="0" err="1" lang="ru-RU">
                <a:solidFill>
                  <a:srgbClr val="C00000"/>
                </a:solidFill>
                <a:latin charset="0" panose="030F0702030302020204" pitchFamily="66" typeface="Comic Sans MS"/>
              </a:rPr>
              <a:t>Семернина</a:t>
            </a:r>
            <a:r>
              <a:rPr dirty="0" lang="ru-RU">
                <a:solidFill>
                  <a:srgbClr val="C00000"/>
                </a:solidFill>
                <a:latin charset="0" panose="030F0702030302020204" pitchFamily="66" typeface="Comic Sans MS"/>
              </a:rPr>
              <a:t>); </a:t>
            </a:r>
            <a:endParaRPr dirty="0" lang="ru-RU" smtClean="0">
              <a:solidFill>
                <a:srgbClr val="C00000"/>
              </a:solidFill>
              <a:latin charset="0" panose="030F0702030302020204" pitchFamily="66" typeface="Comic Sans MS"/>
            </a:endParaRPr>
          </a:p>
          <a:p>
            <a:pPr algn="just"/>
            <a:r>
              <a:rPr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«</a:t>
            </a:r>
            <a:r>
              <a:rPr dirty="0" lang="ru-RU">
                <a:solidFill>
                  <a:srgbClr val="C00000"/>
                </a:solidFill>
                <a:latin charset="0" panose="030F0702030302020204" pitchFamily="66" typeface="Comic Sans MS"/>
              </a:rPr>
              <a:t>Русские матрешки» (муз. 3. Левиной, сл. 3. Петровой); </a:t>
            </a:r>
            <a:endParaRPr dirty="0" lang="ru-RU" smtClean="0">
              <a:solidFill>
                <a:srgbClr val="C00000"/>
              </a:solidFill>
              <a:latin charset="0" panose="030F0702030302020204" pitchFamily="66" typeface="Comic Sans MS"/>
            </a:endParaRPr>
          </a:p>
          <a:p>
            <a:pPr algn="just"/>
            <a:r>
              <a:rPr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«</a:t>
            </a:r>
            <a:r>
              <a:rPr dirty="0" lang="ru-RU">
                <a:solidFill>
                  <a:srgbClr val="C00000"/>
                </a:solidFill>
                <a:latin charset="0" panose="030F0702030302020204" pitchFamily="66" typeface="Comic Sans MS"/>
              </a:rPr>
              <a:t>Пляска с платочком» (муз. Е. Тиличеевой, сл. И. </a:t>
            </a:r>
            <a:r>
              <a:rPr dirty="0" err="1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Грантовской</a:t>
            </a:r>
            <a:r>
              <a:rPr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)</a:t>
            </a:r>
            <a:endParaRPr dirty="0" lang="ru-RU">
              <a:solidFill>
                <a:srgbClr val="C00000"/>
              </a:solidFill>
              <a:latin charset="0" panose="030F0702030302020204" pitchFamily="66" typeface="Comic Sans MS"/>
            </a:endParaRPr>
          </a:p>
          <a:p>
            <a:endParaRPr dirty="0" lang="ru-RU"/>
          </a:p>
        </p:txBody>
      </p:sp>
      <p:pic>
        <p:nvPicPr>
          <p:cNvPr descr="C:\Users\Ksenia\Downloads\20230424_092823.jpeg" id="4098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87" y="1859248"/>
            <a:ext cx="7607017" cy="3513968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mospraz.ru/image/cache/catalog/categories/maslenica/10a-300x300.png" id="6" name="Рисунок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"/>
          <a:stretch/>
        </p:blipFill>
        <p:spPr bwMode="auto">
          <a:xfrm>
            <a:off x="7229877" y="4438161"/>
            <a:ext cx="1188000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555293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op-fon.com/uploads/posts/2023-02/1675227406_top-fon-com-p-fon-dlya-prezentatsii-tatarskii-natsionaln-1.png" id="6152" name="Picture 8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8139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476673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«</a:t>
            </a:r>
            <a:r>
              <a:rPr b="1" dirty="0" lang="ru-RU">
                <a:solidFill>
                  <a:srgbClr val="C00000"/>
                </a:solidFill>
                <a:latin charset="0" panose="030F0702030302020204" pitchFamily="66" typeface="Comic Sans MS"/>
              </a:rPr>
              <a:t>Пляска с платочком» </a:t>
            </a:r>
            <a:endParaRPr b="1" dirty="0" lang="ru-RU" smtClean="0">
              <a:solidFill>
                <a:srgbClr val="C00000"/>
              </a:solidFill>
              <a:latin charset="0" panose="030F0702030302020204" pitchFamily="66" typeface="Comic Sans MS"/>
            </a:endParaRPr>
          </a:p>
          <a:p>
            <a:pPr algn="ctr"/>
            <a:r>
              <a:rPr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(</a:t>
            </a:r>
            <a:r>
              <a:rPr dirty="0" lang="ru-RU">
                <a:solidFill>
                  <a:srgbClr val="C00000"/>
                </a:solidFill>
                <a:latin charset="0" panose="030F0702030302020204" pitchFamily="66" typeface="Comic Sans MS"/>
              </a:rPr>
              <a:t>муз. Е. Тиличеевой, сл. И. </a:t>
            </a:r>
            <a:r>
              <a:rPr dirty="0" err="1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Грантовской</a:t>
            </a:r>
            <a:r>
              <a:rPr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)</a:t>
            </a:r>
            <a:endParaRPr dirty="0" lang="ru-RU">
              <a:solidFill>
                <a:srgbClr val="C00000"/>
              </a:solidFill>
              <a:latin charset="0" panose="030F0702030302020204" pitchFamily="66" typeface="Comic Sans MS"/>
            </a:endParaRPr>
          </a:p>
          <a:p>
            <a:endParaRPr dirty="0" lang="ru-RU"/>
          </a:p>
        </p:txBody>
      </p:sp>
      <p:pic>
        <p:nvPicPr>
          <p:cNvPr descr="https://mospraz.ru/image/cache/catalog/categories/maslenica/10a-300x300.png"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"/>
          <a:stretch/>
        </p:blipFill>
        <p:spPr bwMode="auto">
          <a:xfrm>
            <a:off x="683568" y="4652658"/>
            <a:ext cx="1188000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C:\Users\Ksenia\Downloads\20230424_092453.jpeg" id="3075" name="Picture 3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704" y="3717032"/>
            <a:ext cx="5455282" cy="25200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424_092433.jpeg" id="7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846" y="1332767"/>
            <a:ext cx="5455281" cy="25200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48603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op-fon.com/uploads/posts/2023-02/1675227406_top-fon-com-p-fon-dlya-prezentatsii-tatarskii-natsionaln-1.png" id="6152" name="Picture 8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8002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476672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Организация </a:t>
            </a:r>
            <a:r>
              <a:rPr b="1" dirty="0" lang="ru-RU">
                <a:solidFill>
                  <a:srgbClr val="C00000"/>
                </a:solidFill>
                <a:latin charset="0" panose="030F0702030302020204" pitchFamily="66" typeface="Comic Sans MS"/>
              </a:rPr>
              <a:t>дидактических игр: </a:t>
            </a:r>
            <a:endParaRPr b="1" dirty="0" lang="ru-RU" smtClean="0">
              <a:solidFill>
                <a:srgbClr val="C0000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«Половинки»</a:t>
            </a:r>
            <a:endParaRPr b="1" dirty="0" lang="ru-RU">
              <a:solidFill>
                <a:srgbClr val="C00000"/>
              </a:solidFill>
              <a:latin charset="0" panose="030F0702030302020204" pitchFamily="66" typeface="Comic Sans MS"/>
            </a:endParaRPr>
          </a:p>
        </p:txBody>
      </p:sp>
      <p:pic>
        <p:nvPicPr>
          <p:cNvPr descr="https://mospraz.ru/image/cache/catalog/figuri/pf-105-300x300.png" id="4" name="Рисунок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" r="284"/>
          <a:stretch/>
        </p:blipFill>
        <p:spPr bwMode="auto">
          <a:xfrm>
            <a:off x="683568" y="4509120"/>
            <a:ext cx="1188000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C:\Users\Ksenia\Downloads\20230425_074653.jpeg" id="2051" name="Picture 3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"/>
          <a:stretch/>
        </p:blipFill>
        <p:spPr bwMode="auto">
          <a:xfrm rot="5400000">
            <a:off x="2704817" y="2055823"/>
            <a:ext cx="4701723" cy="31275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2795857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op-fon.com/uploads/posts/2023-02/1675227406_top-fon-com-p-fon-dlya-prezentatsii-tatarskii-natsionaln-1.png" id="6152" name="Picture 8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8139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476672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Организация </a:t>
            </a:r>
            <a:r>
              <a:rPr b="1" dirty="0" lang="ru-RU">
                <a:solidFill>
                  <a:srgbClr val="C00000"/>
                </a:solidFill>
                <a:latin charset="0" panose="030F0702030302020204" pitchFamily="66" typeface="Comic Sans MS"/>
              </a:rPr>
              <a:t>дидактических игр</a:t>
            </a:r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:</a:t>
            </a:r>
          </a:p>
          <a:p>
            <a:pPr algn="ctr"/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 </a:t>
            </a:r>
            <a:r>
              <a:rPr b="1" dirty="0" lang="ru-RU">
                <a:solidFill>
                  <a:srgbClr val="C00000"/>
                </a:solidFill>
                <a:latin charset="0" panose="030F0702030302020204" pitchFamily="66" typeface="Comic Sans MS"/>
              </a:rPr>
              <a:t>«</a:t>
            </a:r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Разбери </a:t>
            </a:r>
            <a:r>
              <a:rPr b="1" dirty="0" lang="ru-RU">
                <a:solidFill>
                  <a:srgbClr val="C00000"/>
                </a:solidFill>
                <a:latin charset="0" panose="030F0702030302020204" pitchFamily="66" typeface="Comic Sans MS"/>
              </a:rPr>
              <a:t>и собери матрёшек</a:t>
            </a:r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»</a:t>
            </a:r>
            <a:endParaRPr b="1" dirty="0" lang="ru-RU">
              <a:solidFill>
                <a:srgbClr val="C00000"/>
              </a:solidFill>
              <a:latin charset="0" panose="030F0702030302020204" pitchFamily="66" typeface="Comic Sans MS"/>
            </a:endParaRPr>
          </a:p>
        </p:txBody>
      </p:sp>
      <p:pic>
        <p:nvPicPr>
          <p:cNvPr descr="https://mospraz.ru/image/cache/catalog/figuri/pf-105-300x300.png" id="4" name="Рисунок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" r="284"/>
          <a:stretch/>
        </p:blipFill>
        <p:spPr bwMode="auto">
          <a:xfrm>
            <a:off x="683568" y="4509120"/>
            <a:ext cx="1188000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C:\Users\Ksenia\Downloads\20230424_073038.jpeg" id="5" name="Picture 2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" r="79"/>
          <a:stretch/>
        </p:blipFill>
        <p:spPr bwMode="auto">
          <a:xfrm rot="5400000">
            <a:off x="1270605" y="1088028"/>
            <a:ext cx="3247697" cy="3317647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424_074201.jpeg" id="2050" name="Picture 2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"/>
          <a:stretch/>
        </p:blipFill>
        <p:spPr bwMode="auto">
          <a:xfrm rot="5400000">
            <a:off x="4531338" y="2262798"/>
            <a:ext cx="3891138" cy="2801702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85387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op-fon.com/uploads/posts/2023-02/1675227406_top-fon-com-p-fon-dlya-prezentatsii-tatarskii-natsionaln-1.png" id="6152" name="Picture 8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976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476672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Организация </a:t>
            </a:r>
            <a:r>
              <a:rPr b="1" dirty="0" lang="ru-RU">
                <a:solidFill>
                  <a:srgbClr val="C00000"/>
                </a:solidFill>
                <a:latin charset="0" panose="030F0702030302020204" pitchFamily="66" typeface="Comic Sans MS"/>
              </a:rPr>
              <a:t>дидактических игр: </a:t>
            </a:r>
            <a:endParaRPr b="1" dirty="0" lang="ru-RU" smtClean="0">
              <a:solidFill>
                <a:srgbClr val="C0000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«Украсим сарафанчик геометрическими фигурами»</a:t>
            </a:r>
            <a:endParaRPr b="1" dirty="0" lang="ru-RU">
              <a:solidFill>
                <a:srgbClr val="C00000"/>
              </a:solidFill>
              <a:latin charset="0" panose="030F0702030302020204" pitchFamily="66" typeface="Comic Sans MS"/>
            </a:endParaRPr>
          </a:p>
        </p:txBody>
      </p:sp>
      <p:pic>
        <p:nvPicPr>
          <p:cNvPr descr="https://mospraz.ru/image/cache/catalog/figuri/pf-105-300x300.png" id="4" name="Рисунок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" r="284"/>
          <a:stretch/>
        </p:blipFill>
        <p:spPr bwMode="auto">
          <a:xfrm>
            <a:off x="683568" y="4509120"/>
            <a:ext cx="1188000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C:\Users\Ksenia\Downloads\20230314_074231.jpeg" id="1026" name="Picture 2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"/>
          <a:stretch/>
        </p:blipFill>
        <p:spPr bwMode="auto">
          <a:xfrm rot="5400000">
            <a:off x="44356" y="1901726"/>
            <a:ext cx="3240000" cy="1741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/>
        </p:spPr>
      </p:pic>
      <p:pic>
        <p:nvPicPr>
          <p:cNvPr descr="C:\Users\Ksenia\Downloads\20230314_074324.jpeg" id="1027" name="Picture 3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"/>
          <a:stretch/>
        </p:blipFill>
        <p:spPr bwMode="auto">
          <a:xfrm rot="5400000">
            <a:off x="2201436" y="2986836"/>
            <a:ext cx="3240000" cy="19640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/>
        </p:spPr>
      </p:pic>
      <p:pic>
        <p:nvPicPr>
          <p:cNvPr descr="C:\Users\Ksenia\Downloads\20230425_074847.jpeg" id="1029" name="Picture 5"/>
          <p:cNvPicPr>
            <a:picLocks noChangeArrowheads="1"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" r="213"/>
          <a:stretch/>
        </p:blipFill>
        <p:spPr bwMode="auto">
          <a:xfrm rot="5400000">
            <a:off x="4794767" y="3638281"/>
            <a:ext cx="3240000" cy="22453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5633164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https://top-fon.com/uploads/posts/2023-02/1675227406_top-fon-com-p-fon-dlya-prezentatsii-tatarskii-natsionaln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392" y="-5598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86014" y="476672"/>
            <a:ext cx="77464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Аппликация «Угощение для матрешки»</a:t>
            </a:r>
            <a:endParaRPr lang="ru-RU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2" descr="https://catherineasquithgallery.com/uploads/posts/2021-02/thumbs/1613679905_32-p-fon-dlya-prezentatsii-matreshka-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26753"/>
            <a:ext cx="2420167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Ksenia\Downloads\20230201_1703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164" y="1546952"/>
            <a:ext cx="6217701" cy="37335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91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02083"/>
            <a:ext cx="3600000" cy="2516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 descr="https://top-fon.com/uploads/posts/2023-02/1675227406_top-fon-com-p-fon-dlya-prezentatsii-tatarskii-natsionaln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39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612845"/>
            <a:ext cx="648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Выставка </a:t>
            </a:r>
            <a:r>
              <a:rPr lang="ru-RU" b="1" dirty="0">
                <a:solidFill>
                  <a:srgbClr val="C00000"/>
                </a:solidFill>
                <a:latin typeface="Comic Sans MS" panose="030F0702030302020204" pitchFamily="66" charset="0"/>
              </a:rPr>
              <a:t>детского творчества «Красивая матрешка</a:t>
            </a:r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»</a:t>
            </a:r>
            <a:endParaRPr lang="ru-RU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124744"/>
            <a:ext cx="28803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- Какой </a:t>
            </a:r>
            <a:r>
              <a:rPr lang="ru-RU" b="1" dirty="0">
                <a:solidFill>
                  <a:srgbClr val="0070C0"/>
                </a:solidFill>
              </a:rPr>
              <a:t>русский сувенир</a:t>
            </a:r>
          </a:p>
          <a:p>
            <a:r>
              <a:rPr lang="ru-RU" b="1" dirty="0">
                <a:solidFill>
                  <a:srgbClr val="0070C0"/>
                </a:solidFill>
              </a:rPr>
              <a:t>Покорил уже весь мир?</a:t>
            </a:r>
          </a:p>
          <a:p>
            <a:r>
              <a:rPr lang="ru-RU" b="1" dirty="0">
                <a:solidFill>
                  <a:srgbClr val="0070C0"/>
                </a:solidFill>
              </a:rPr>
              <a:t>Балалайка? 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- Нет</a:t>
            </a:r>
            <a:r>
              <a:rPr lang="ru-RU" b="1" dirty="0">
                <a:solidFill>
                  <a:srgbClr val="0070C0"/>
                </a:solidFill>
              </a:rPr>
              <a:t>! 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- Гармошка</a:t>
            </a:r>
            <a:r>
              <a:rPr lang="ru-RU" b="1" dirty="0">
                <a:solidFill>
                  <a:srgbClr val="0070C0"/>
                </a:solidFill>
              </a:rPr>
              <a:t>?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- Нет</a:t>
            </a:r>
            <a:r>
              <a:rPr lang="ru-RU" b="1" dirty="0">
                <a:solidFill>
                  <a:srgbClr val="0070C0"/>
                </a:solidFill>
              </a:rPr>
              <a:t>! 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- То </a:t>
            </a:r>
            <a:r>
              <a:rPr lang="ru-RU" b="1" dirty="0">
                <a:solidFill>
                  <a:srgbClr val="0070C0"/>
                </a:solidFill>
              </a:rPr>
              <a:t>— русская матрешка!</a:t>
            </a:r>
          </a:p>
          <a:p>
            <a:r>
              <a:rPr lang="ru-RU" dirty="0"/>
              <a:t> </a:t>
            </a:r>
            <a:endParaRPr lang="ru-RU" dirty="0"/>
          </a:p>
        </p:txBody>
      </p:sp>
      <p:pic>
        <p:nvPicPr>
          <p:cNvPr id="7170" name="Picture 2" descr="C:\Users\Ksenia\Downloads\20230427_1909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991305"/>
            <a:ext cx="3592928" cy="524785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99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thumbs/1613679917_5-p-fon-dlya-prezentatsii-matreshka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33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6" name="Picture 12" descr="https://avatars.mds.yandex.net/i?id=ad36cc5dbf8a695e0cb2ca6c5d15d320be5f667b-746951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73016"/>
            <a:ext cx="45720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top-fon.com/uploads/posts/2023-02/1675227406_top-fon-com-p-fon-dlya-prezentatsii-tatarskii-natsionaln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6942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836712"/>
            <a:ext cx="70567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   </a:t>
            </a:r>
            <a:r>
              <a:rPr lang="ru-RU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Матрёшка - неофициальный символ нашего </a:t>
            </a:r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государства.</a:t>
            </a:r>
          </a:p>
          <a:p>
            <a:pPr algn="just"/>
            <a:endParaRPr lang="ru-RU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    Тема </a:t>
            </a:r>
            <a:r>
              <a:rPr lang="ru-RU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матрешки как никогда становится актуальной, решая задачи всестороннего развития дошкольника</a:t>
            </a:r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.</a:t>
            </a:r>
          </a:p>
          <a:p>
            <a:pPr algn="just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230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6" name="Picture 12" descr="https://avatars.mds.yandex.net/i?id=ad36cc5dbf8a695e0cb2ca6c5d15d320be5f667b-746951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73016"/>
            <a:ext cx="45720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top-fon.com/uploads/posts/2023-02/1675227406_top-fon-com-p-fon-dlya-prezentatsii-tatarskii-natsionaln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6942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836712"/>
            <a:ext cx="70567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   ЦЕЛЬ: формирование интереса к истории России, народным промыслам на примере русской национальной  игрушки – матрешки.</a:t>
            </a:r>
          </a:p>
          <a:p>
            <a:pPr algn="just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640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https://top-fon.com/uploads/posts/2023-02/1675227406_top-fon-com-p-fon-dlya-prezentatsii-tatarskii-natsionaln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866" y="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✅"/>
          <p:cNvSpPr>
            <a:spLocks noChangeAspect="1" noChangeArrowheads="1"/>
          </p:cNvSpPr>
          <p:nvPr/>
        </p:nvSpPr>
        <p:spPr bwMode="auto">
          <a:xfrm>
            <a:off x="130175" y="-5413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3" descr="✅"/>
          <p:cNvSpPr>
            <a:spLocks noChangeAspect="1" noChangeArrowheads="1"/>
          </p:cNvSpPr>
          <p:nvPr/>
        </p:nvSpPr>
        <p:spPr bwMode="auto">
          <a:xfrm>
            <a:off x="130175" y="-84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✅"/>
          <p:cNvSpPr>
            <a:spLocks noChangeAspect="1" noChangeArrowheads="1"/>
          </p:cNvSpPr>
          <p:nvPr/>
        </p:nvSpPr>
        <p:spPr bwMode="auto">
          <a:xfrm>
            <a:off x="130175" y="7096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75978" y="-2572643"/>
            <a:ext cx="7488832" cy="9756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just"/>
            <a:r>
              <a:rPr lang="ru-RU" sz="2400" b="1" u="sng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АКТУАЛЬНОСТЬ 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    Матрёшка </a:t>
            </a:r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- уникальная игрушка. Она знакомит с понятием «семья», развивает речь и мелкую моторику, с помощью матрёшки можно изучать простейшие математические понятия - «больше», «меньше», «величина», порядковый и количественный счёт, </a:t>
            </a:r>
            <a:r>
              <a:rPr lang="ru-RU" sz="2000" b="1" dirty="0" err="1">
                <a:solidFill>
                  <a:srgbClr val="0070C0"/>
                </a:solidFill>
                <a:latin typeface="Comic Sans MS" panose="030F0702030302020204" pitchFamily="66" charset="0"/>
              </a:rPr>
              <a:t>сериации</a:t>
            </a:r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.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    Игра </a:t>
            </a:r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с матрёшкой - лучший способ для формирования представления о части и целом, а еще она раскрывает секреты макро и микро мира. Принцип матрешки помогает наглядно представить модель строения многих объектов.  Принцип идеально подходит для научного описания и структурирования многих явлений. Эта народная игрушка обладает уникальным развивающим потенциалом!</a:t>
            </a:r>
            <a:b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В Федеральной Общеобразовательной Программе прописаны основные задачи. Какие задачи можно решить с помощью народной игрушки?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--</a:t>
            </a:r>
          </a:p>
        </p:txBody>
      </p:sp>
    </p:spTree>
    <p:extLst>
      <p:ext uri="{BB962C8B-B14F-4D97-AF65-F5344CB8AC3E}">
        <p14:creationId xmlns:p14="http://schemas.microsoft.com/office/powerpoint/2010/main" val="148755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https://top-fon.com/uploads/posts/2023-02/1675227406_top-fon-com-p-fon-dlya-prezentatsii-tatarskii-natsionaln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866" y="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✅"/>
          <p:cNvSpPr>
            <a:spLocks noChangeAspect="1" noChangeArrowheads="1"/>
          </p:cNvSpPr>
          <p:nvPr/>
        </p:nvSpPr>
        <p:spPr bwMode="auto">
          <a:xfrm>
            <a:off x="130175" y="-5413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3" descr="✅"/>
          <p:cNvSpPr>
            <a:spLocks noChangeAspect="1" noChangeArrowheads="1"/>
          </p:cNvSpPr>
          <p:nvPr/>
        </p:nvSpPr>
        <p:spPr bwMode="auto">
          <a:xfrm>
            <a:off x="130175" y="-84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✅"/>
          <p:cNvSpPr>
            <a:spLocks noChangeAspect="1" noChangeArrowheads="1"/>
          </p:cNvSpPr>
          <p:nvPr/>
        </p:nvSpPr>
        <p:spPr bwMode="auto">
          <a:xfrm>
            <a:off x="130175" y="7096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404664"/>
            <a:ext cx="66967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just"/>
            <a:r>
              <a:rPr lang="ru-RU" sz="2400" b="1" u="sng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ЗАДАЧИ:</a:t>
            </a:r>
          </a:p>
          <a:p>
            <a:pPr algn="just"/>
            <a:endParaRPr lang="ru-RU" sz="2400" b="1" u="sng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Воспитывать </a:t>
            </a:r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патриотизм и чувство гордости за свою страну в процессе ознакомления с различными видами искусства, в том числе и с народным </a:t>
            </a: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искусством;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расширять представления о народных </a:t>
            </a: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игрушках; </a:t>
            </a:r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формировать интерес и бережное отношение к произведениям народного </a:t>
            </a: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творчества;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развивать интерес к познанию культурных традиций через творческую </a:t>
            </a: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деятельность;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знакомить </a:t>
            </a:r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детей с изделиями народных </a:t>
            </a: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промыслов;  </a:t>
            </a:r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ф</a:t>
            </a: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ормировать </a:t>
            </a:r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понятие семьи.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776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Picture 10" descr="https://matreshki.ru/components/com_jshopping/files/img_products/full________2193_________________________________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4" y="4149080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top-fon.com/uploads/posts/2023-02/1675227406_top-fon-com-p-fon-dlya-prezentatsii-tatarskii-natsionaln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4" y="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89484" y="836713"/>
            <a:ext cx="69549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Рассматривание </a:t>
            </a:r>
            <a:r>
              <a:rPr lang="ru-RU" sz="20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«Виды матрешек и их росписи» 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4" name="Picture 2" descr="C:\Users\Ksenia\Downloads\IMG-20230427-WA00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238" y="1412776"/>
            <a:ext cx="6302170" cy="47266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51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op-fon.com/uploads/posts/2023-02/1675227406_top-fon-com-p-fon-dlya-prezentatsii-tatarskii-natsionaln-1.png" id="6152" name="Picture 8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60" y="-99464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620688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Занятие по математическому развитию </a:t>
            </a:r>
          </a:p>
          <a:p>
            <a:pPr algn="ctr"/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«Посчитаем </a:t>
            </a:r>
            <a:r>
              <a:rPr b="1" dirty="0" lang="ru-RU">
                <a:solidFill>
                  <a:srgbClr val="C00000"/>
                </a:solidFill>
                <a:latin charset="0" panose="030F0702030302020204" pitchFamily="66" typeface="Comic Sans MS"/>
              </a:rPr>
              <a:t>разноцветных матрешек</a:t>
            </a:r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»</a:t>
            </a:r>
            <a:endParaRPr b="1" dirty="0" lang="ru-RU">
              <a:solidFill>
                <a:srgbClr val="C00000"/>
              </a:solidFill>
              <a:latin charset="0" panose="030F0702030302020204" pitchFamily="66" typeface="Comic Sans MS"/>
            </a:endParaRPr>
          </a:p>
        </p:txBody>
      </p:sp>
      <p:pic>
        <p:nvPicPr>
          <p:cNvPr descr="https://www.artshop-rus.com/upload/iblock/20f/20f028635b66fc44d9878292a9270b1c.jpeg" id="2050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437112"/>
            <a:ext cx="106187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424_072957.jpeg" id="6146" name="Picture 2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"/>
          <a:stretch/>
        </p:blipFill>
        <p:spPr bwMode="auto">
          <a:xfrm rot="5400000">
            <a:off x="5837931" y="2167912"/>
            <a:ext cx="3240000" cy="18609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424_090903.jpeg" id="6148" name="Picture 4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7" l="571"/>
          <a:stretch/>
        </p:blipFill>
        <p:spPr bwMode="auto">
          <a:xfrm rot="5400000">
            <a:off x="3589856" y="3466697"/>
            <a:ext cx="2520000" cy="29760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424_074019.jpeg" id="6149" name="Picture 5"/>
          <p:cNvPicPr>
            <a:picLocks noChangeArrowheads="1"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" r="187"/>
          <a:stretch/>
        </p:blipFill>
        <p:spPr bwMode="auto">
          <a:xfrm rot="5400000">
            <a:off x="1110009" y="1746571"/>
            <a:ext cx="2520000" cy="198366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62824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op-fon.com/uploads/posts/2023-02/1675227406_top-fon-com-p-fon-dlya-prezentatsii-tatarskii-natsionaln-1.png" id="6152" name="Picture 8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8139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620688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Занятие по математическому развитию </a:t>
            </a:r>
          </a:p>
          <a:p>
            <a:pPr algn="ctr"/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«Засели матрешек в домик»</a:t>
            </a:r>
            <a:endParaRPr b="1" dirty="0" lang="ru-RU">
              <a:solidFill>
                <a:srgbClr val="C00000"/>
              </a:solidFill>
              <a:latin charset="0" panose="030F0702030302020204" pitchFamily="66" typeface="Comic Sans MS"/>
            </a:endParaRPr>
          </a:p>
        </p:txBody>
      </p:sp>
      <p:pic>
        <p:nvPicPr>
          <p:cNvPr descr="https://www.artshop-rus.com/upload/iblock/20f/20f028635b66fc44d9878292a9270b1c.jpeg" id="2050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437112"/>
            <a:ext cx="106187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424_090908.jpeg" id="1027" name="Picture 3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"/>
          <a:stretch/>
        </p:blipFill>
        <p:spPr bwMode="auto">
          <a:xfrm rot="5400000">
            <a:off x="706255" y="1847275"/>
            <a:ext cx="2951212" cy="17907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424_090931.jpeg" id="1028" name="Picture 4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"/>
          <a:stretch/>
        </p:blipFill>
        <p:spPr bwMode="auto">
          <a:xfrm rot="5400000">
            <a:off x="6272078" y="3582131"/>
            <a:ext cx="2487010" cy="17907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424_091012.jpeg" id="1030" name="Picture 6"/>
          <p:cNvPicPr>
            <a:picLocks noChangeArrowheads="1"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5"/>
          <a:stretch/>
        </p:blipFill>
        <p:spPr bwMode="auto">
          <a:xfrm rot="5400000">
            <a:off x="4426412" y="1847275"/>
            <a:ext cx="2439714" cy="17907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424_090940.jpeg" id="10" name="Picture 5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"/>
          <a:stretch/>
        </p:blipFill>
        <p:spPr bwMode="auto">
          <a:xfrm rot="5400000">
            <a:off x="2734908" y="3749841"/>
            <a:ext cx="2487010" cy="17907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33655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op-fon.com/uploads/posts/2023-02/1675227406_top-fon-com-p-fon-dlya-prezentatsii-tatarskii-natsionaln-1.png" id="6152" name="Picture 8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60" y="-141185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501508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>
                <a:solidFill>
                  <a:srgbClr val="C00000"/>
                </a:solidFill>
                <a:latin charset="0" panose="030F0702030302020204" pitchFamily="66" typeface="Comic Sans MS"/>
              </a:rPr>
              <a:t>Д</a:t>
            </a:r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е­коративное рисование</a:t>
            </a:r>
            <a:r>
              <a:rPr b="1" dirty="0" lang="ru-RU">
                <a:solidFill>
                  <a:srgbClr val="C00000"/>
                </a:solidFill>
                <a:latin charset="0" panose="030F0702030302020204" pitchFamily="66" typeface="Comic Sans MS"/>
              </a:rPr>
              <a:t> </a:t>
            </a:r>
            <a:r>
              <a:rPr b="1" dirty="0" lang="ru-RU" smtClean="0">
                <a:solidFill>
                  <a:srgbClr val="C00000"/>
                </a:solidFill>
                <a:latin charset="0" panose="030F0702030302020204" pitchFamily="66" typeface="Comic Sans MS"/>
              </a:rPr>
              <a:t>«Украсим сарафанчик матрёшки»</a:t>
            </a:r>
            <a:endParaRPr b="1" dirty="0" lang="ru-RU">
              <a:solidFill>
                <a:srgbClr val="C00000"/>
              </a:solidFill>
              <a:latin charset="0" panose="030F0702030302020204" pitchFamily="66" typeface="Comic Sans MS"/>
            </a:endParaRPr>
          </a:p>
        </p:txBody>
      </p:sp>
      <p:pic>
        <p:nvPicPr>
          <p:cNvPr id="3075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473016"/>
            <a:ext cx="124701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C:\Users\Ksenia\Downloads\20230427_155701.jpeg" id="2050" name="Picture 2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"/>
          <a:stretch/>
        </p:blipFill>
        <p:spPr bwMode="auto">
          <a:xfrm rot="5400000">
            <a:off x="635498" y="1820886"/>
            <a:ext cx="3136128" cy="17438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427_155648.jpeg" id="2051" name="Picture 3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"/>
          <a:stretch/>
        </p:blipFill>
        <p:spPr bwMode="auto">
          <a:xfrm rot="5400000">
            <a:off x="4923157" y="2789811"/>
            <a:ext cx="3600000" cy="21420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427_155623.jpeg" id="2052" name="Picture 4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20944" y="2394130"/>
            <a:ext cx="3600000" cy="18581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26308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337</Words>
  <Application>Microsoft Office PowerPoint</Application>
  <PresentationFormat>Экран (4:3)</PresentationFormat>
  <Paragraphs>69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38</cp:revision>
  <dcterms:created xsi:type="dcterms:W3CDTF">2023-03-19T17:33:39Z</dcterms:created>
  <dcterms:modified xsi:type="dcterms:W3CDTF">2023-04-29T05:55:12Z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904070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