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Подготовка к сочинению-рассуждению 9.3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AutoShape 2" descr="https://xn--d1aish.xn--p1ai/wp-content/uploads/2022/06/OGE-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03525"/>
            <a:ext cx="6383337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178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4168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281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827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                                 </a:t>
            </a:r>
            <a:r>
              <a:rPr lang="ru-RU" sz="2800" b="1" dirty="0"/>
              <a:t>План сочинения 9.3 </a:t>
            </a:r>
            <a:br>
              <a:rPr lang="ru-RU" sz="2800" b="1" dirty="0"/>
            </a:br>
            <a:r>
              <a:rPr lang="ru-RU" sz="2800" b="1" dirty="0"/>
              <a:t>1.Даём определение понятию.</a:t>
            </a:r>
            <a:br>
              <a:rPr lang="ru-RU" sz="2800" b="1" dirty="0"/>
            </a:br>
            <a:r>
              <a:rPr lang="ru-RU" sz="2800" b="1" dirty="0"/>
              <a:t>Комментируем данное определение (иногда для этого достаточно ответить на вопрос по теме сочинения)</a:t>
            </a:r>
            <a:br>
              <a:rPr lang="ru-RU" sz="2800" b="1" dirty="0"/>
            </a:br>
            <a:r>
              <a:rPr lang="ru-RU" sz="2800" b="1" dirty="0"/>
              <a:t>2.Приводим аргумент из прочитанного текста.</a:t>
            </a:r>
            <a:br>
              <a:rPr lang="ru-RU" sz="2800" b="1" dirty="0"/>
            </a:br>
            <a:r>
              <a:rPr lang="ru-RU" sz="2800" b="1" dirty="0"/>
              <a:t>3.Приводим аргумент из собственного </a:t>
            </a:r>
            <a:r>
              <a:rPr lang="ru-RU" sz="2800" b="1" dirty="0" smtClean="0"/>
              <a:t>опыта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/>
              <a:t>(лит-</a:t>
            </a:r>
            <a:r>
              <a:rPr lang="ru-RU" sz="2800" b="1" dirty="0" err="1"/>
              <a:t>ра</a:t>
            </a:r>
            <a:r>
              <a:rPr lang="ru-RU" sz="2800" b="1" dirty="0"/>
              <a:t>, СМИ, интернет, биографии известных людей</a:t>
            </a:r>
            <a:r>
              <a:rPr lang="ru-RU" sz="2800" b="1" dirty="0" smtClean="0"/>
              <a:t>)</a:t>
            </a:r>
            <a:br>
              <a:rPr lang="ru-RU" sz="2800" b="1" dirty="0" smtClean="0"/>
            </a:br>
            <a:r>
              <a:rPr lang="ru-RU" sz="2800" b="1" dirty="0" smtClean="0"/>
              <a:t>4. Делаем вывод.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608" y="4509120"/>
            <a:ext cx="3265392" cy="207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57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Добро и </a:t>
            </a:r>
            <a:r>
              <a:rPr lang="ru-RU" sz="3200" b="1" dirty="0" smtClean="0">
                <a:solidFill>
                  <a:srgbClr val="C00000"/>
                </a:solidFill>
              </a:rPr>
              <a:t>зло; </a:t>
            </a:r>
            <a:r>
              <a:rPr lang="ru-RU" sz="3200" b="1" dirty="0">
                <a:solidFill>
                  <a:srgbClr val="C00000"/>
                </a:solidFill>
              </a:rPr>
              <a:t>трусость и </a:t>
            </a:r>
            <a:r>
              <a:rPr lang="ru-RU" sz="3200" b="1" dirty="0" smtClean="0">
                <a:solidFill>
                  <a:srgbClr val="C00000"/>
                </a:solidFill>
              </a:rPr>
              <a:t>смелость; </a:t>
            </a:r>
            <a:r>
              <a:rPr lang="ru-RU" sz="3200" b="1" dirty="0">
                <a:solidFill>
                  <a:srgbClr val="C00000"/>
                </a:solidFill>
              </a:rPr>
              <a:t>любовь, дружба и </a:t>
            </a:r>
            <a:r>
              <a:rPr lang="ru-RU" sz="3200" b="1" dirty="0" smtClean="0">
                <a:solidFill>
                  <a:srgbClr val="C00000"/>
                </a:solidFill>
              </a:rPr>
              <a:t>ненависть; </a:t>
            </a:r>
            <a:r>
              <a:rPr lang="ru-RU" sz="3200" b="1" dirty="0">
                <a:solidFill>
                  <a:srgbClr val="C00000"/>
                </a:solidFill>
              </a:rPr>
              <a:t>верность и </a:t>
            </a:r>
            <a:r>
              <a:rPr lang="ru-RU" sz="3200" b="1" dirty="0" smtClean="0">
                <a:solidFill>
                  <a:srgbClr val="C00000"/>
                </a:solidFill>
              </a:rPr>
              <a:t>предательство; </a:t>
            </a:r>
            <a:r>
              <a:rPr lang="ru-RU" sz="3200" b="1" dirty="0">
                <a:solidFill>
                  <a:srgbClr val="C00000"/>
                </a:solidFill>
              </a:rPr>
              <a:t>сострадание и </a:t>
            </a:r>
            <a:r>
              <a:rPr lang="ru-RU" sz="3200" b="1" dirty="0" smtClean="0">
                <a:solidFill>
                  <a:srgbClr val="C00000"/>
                </a:solidFill>
              </a:rPr>
              <a:t>жестокость; </a:t>
            </a:r>
            <a:r>
              <a:rPr lang="ru-RU" sz="3200" b="1" dirty="0">
                <a:solidFill>
                  <a:srgbClr val="C00000"/>
                </a:solidFill>
              </a:rPr>
              <a:t>сочувствие и </a:t>
            </a:r>
            <a:r>
              <a:rPr lang="ru-RU" sz="3200" b="1" dirty="0" smtClean="0">
                <a:solidFill>
                  <a:srgbClr val="C00000"/>
                </a:solidFill>
              </a:rPr>
              <a:t>равнодушие…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>
                <a:solidFill>
                  <a:srgbClr val="0070C0"/>
                </a:solidFill>
              </a:rPr>
              <a:t>Осознанно </a:t>
            </a:r>
            <a:r>
              <a:rPr lang="ru-RU" sz="3200" b="1" dirty="0">
                <a:solidFill>
                  <a:srgbClr val="0070C0"/>
                </a:solidFill>
              </a:rPr>
              <a:t>принятое человеком решение; это выбор </a:t>
            </a:r>
            <a:r>
              <a:rPr lang="ru-RU" sz="3200" b="1" dirty="0" smtClean="0">
                <a:solidFill>
                  <a:srgbClr val="0070C0"/>
                </a:solidFill>
              </a:rPr>
              <a:t>между…; </a:t>
            </a:r>
            <a:r>
              <a:rPr lang="ru-RU" sz="3200" b="1" dirty="0">
                <a:solidFill>
                  <a:srgbClr val="0070C0"/>
                </a:solidFill>
              </a:rPr>
              <a:t>руководствоваться совестью, моралью, собственными представлениями о жизни; отображает характер человека, его моральные ценности. </a:t>
            </a:r>
            <a:br>
              <a:rPr lang="ru-RU" sz="3200" b="1" dirty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5" t="13405" r="17992" b="16028"/>
          <a:stretch/>
        </p:blipFill>
        <p:spPr bwMode="auto">
          <a:xfrm>
            <a:off x="6732240" y="5325996"/>
            <a:ext cx="2194561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494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Нравственный выбор – это осознанно принятое человеком решение, это выбор между добром и злом, правдой и ложью, бескорыстием и выгодой. Делая нравственный выбор, человек руководствуется совестью, моралью, собственными представлениями о жизни.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85184"/>
            <a:ext cx="21955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983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250706"/>
          </a:xfrm>
        </p:spPr>
        <p:txBody>
          <a:bodyPr>
            <a:noAutofit/>
          </a:bodyPr>
          <a:lstStyle/>
          <a:p>
            <a:r>
              <a:rPr lang="ru-RU" sz="2800" dirty="0"/>
              <a:t>В своей жизни человек не раз сталкивается с трудностями, которые ему приходится преодолевать. Эти трудности часто связаны с отношениями между </a:t>
            </a:r>
            <a:r>
              <a:rPr lang="ru-RU" sz="2800" dirty="0" smtClean="0"/>
              <a:t>людьми. </a:t>
            </a:r>
            <a:r>
              <a:rPr lang="ru-RU" sz="2800" dirty="0"/>
              <a:t>Совершая тот или иной </a:t>
            </a:r>
            <a:r>
              <a:rPr lang="ru-RU" sz="2800" dirty="0" smtClean="0"/>
              <a:t>поступок, </a:t>
            </a:r>
            <a:r>
              <a:rPr lang="ru-RU" sz="2800" dirty="0"/>
              <a:t>человек делает нравственный выбор. Этот выбор зависит от его убеждений и может многое сказать о нём. Можно помочь оказавшимся в трудной жизненной ситуации, а можно равнодушно пройти мимо; можно перечислить деньги и спасти жизнь больного ребёнка, а можно купить что-то вкусное; можно пойти защищать Родину, а можно трусливо спрятаться; можно оскорбить человека и делать вид, что ничего не произошло, а можно мучиться угрызениями совести…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987" y="5646867"/>
            <a:ext cx="1691457" cy="112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934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1 группа</a:t>
            </a:r>
            <a:r>
              <a:rPr lang="ru-RU" dirty="0"/>
              <a:t>: Для подтверждения своих слов приведу пример из прочитанного текста.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C00000"/>
                </a:solidFill>
              </a:rPr>
              <a:t>2 группа</a:t>
            </a:r>
            <a:r>
              <a:rPr lang="ru-RU" dirty="0"/>
              <a:t>: Второй аргумент приведу из собственного опыта.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118916"/>
            <a:ext cx="248427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756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Для подтверждения своих слов приведу пример из прочитанного текста. </a:t>
            </a:r>
            <a:r>
              <a:rPr lang="ru-RU" sz="2400" dirty="0" smtClean="0"/>
              <a:t>Молодой </a:t>
            </a:r>
            <a:r>
              <a:rPr lang="ru-RU" sz="2400" dirty="0"/>
              <a:t>учитель применял свои методы в преподавании: «…обращался с нами вежливо.., заданное спрашивал редко.., к отметкам выказывал пренебрежение…» Кончилось это тем, что класс перестал учиться, а один из учеников, </a:t>
            </a:r>
            <a:r>
              <a:rPr lang="ru-RU" sz="2400" dirty="0" err="1"/>
              <a:t>Заруцкий</a:t>
            </a:r>
            <a:r>
              <a:rPr lang="ru-RU" sz="2400" dirty="0"/>
              <a:t>, оскорбил учителя. Ребята ждали, что учитель пожалуется в Совет школы, но этого не случилось. </a:t>
            </a:r>
            <a:r>
              <a:rPr lang="ru-RU" sz="2400" dirty="0" err="1"/>
              <a:t>Заруцкий</a:t>
            </a:r>
            <a:r>
              <a:rPr lang="ru-RU" sz="2400" dirty="0"/>
              <a:t> мог бы сделать вид, что ничего не произошло, ведь его не отчислили из школы. Но он сделал свой нравственный выбор и извинился перед учителем в присутствии всего класса. Это говорит о том, что он мучился угрызениями совести и поступок это дался ему нелегко. Об этом мы можем прочитать в тексте: «…</a:t>
            </a:r>
            <a:r>
              <a:rPr lang="ru-RU" sz="2400" dirty="0" err="1"/>
              <a:t>Заруцкий</a:t>
            </a:r>
            <a:r>
              <a:rPr lang="ru-RU" sz="2400" dirty="0"/>
              <a:t> с потемневшим лицом поднялся с места. Казалось, что при этом на своих плечах он поднимает тяжесть…»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601702"/>
            <a:ext cx="1891085" cy="125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797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Второй аргумент приведу из собственного опыта. Сейчас продолжается специальная военная операция на Украине, и каждый день нашим бойцам приходится делать нравственный выбор.  Колонна, в составе которой следовал лейтенант </a:t>
            </a:r>
            <a:r>
              <a:rPr lang="ru-RU" sz="2800" dirty="0" err="1"/>
              <a:t>Нурмагомед</a:t>
            </a:r>
            <a:r>
              <a:rPr lang="ru-RU" sz="2800" dirty="0"/>
              <a:t> </a:t>
            </a:r>
            <a:r>
              <a:rPr lang="ru-RU" sz="2800" dirty="0" err="1"/>
              <a:t>Гаджимагомедов</a:t>
            </a:r>
            <a:r>
              <a:rPr lang="ru-RU" sz="2800" dirty="0"/>
              <a:t>, была атакована ВСУ. Покинув подбитую и загоревшуюся боевую машину, </a:t>
            </a:r>
            <a:r>
              <a:rPr lang="ru-RU" sz="2800" dirty="0" err="1"/>
              <a:t>Нурмагомедов</a:t>
            </a:r>
            <a:r>
              <a:rPr lang="ru-RU" sz="2800" dirty="0"/>
              <a:t> смог организовать своих бойцов для ведения круговой обороны. Получив тяжелые ранения и использовав весь боекомплект, военнослужащий подорвал гранатой себя и окруживших его солдат противника. Уроженцу Дагестана было посмертно присвоено звание Героя России.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447" y="5730875"/>
            <a:ext cx="169545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978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 fontScale="90000"/>
          </a:bodyPr>
          <a:lstStyle/>
          <a:p>
            <a:r>
              <a:rPr lang="ru-RU" dirty="0"/>
              <a:t>Таким образом, можно сделать </a:t>
            </a:r>
            <a:r>
              <a:rPr lang="ru-RU" b="1" dirty="0"/>
              <a:t>вывод</a:t>
            </a:r>
            <a:r>
              <a:rPr lang="ru-RU" dirty="0"/>
              <a:t>: </a:t>
            </a:r>
            <a:r>
              <a:rPr lang="ru-RU" b="1" dirty="0"/>
              <a:t>нравственный</a:t>
            </a:r>
            <a:r>
              <a:rPr lang="ru-RU" dirty="0"/>
              <a:t> </a:t>
            </a:r>
            <a:r>
              <a:rPr lang="ru-RU" b="1" dirty="0"/>
              <a:t>выбор</a:t>
            </a:r>
            <a:r>
              <a:rPr lang="ru-RU" dirty="0"/>
              <a:t> – самый сложный </a:t>
            </a:r>
            <a:r>
              <a:rPr lang="ru-RU" b="1" dirty="0"/>
              <a:t>выбор</a:t>
            </a:r>
            <a:r>
              <a:rPr lang="ru-RU" dirty="0"/>
              <a:t>, с которым приходится сталкиваться человеку. Когда его совершаешь, важно прислушиваться к голосу совести и  не поддаваться малодушию.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653136"/>
            <a:ext cx="292738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7940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454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Подготовка к сочинению-рассуждению 9.3</vt:lpstr>
      <vt:lpstr>                                 План сочинения 9.3  1.Даём определение понятию. Комментируем данное определение (иногда для этого достаточно ответить на вопрос по теме сочинения) 2.Приводим аргумент из прочитанного текста. 3.Приводим аргумент из собственного опыта  (лит-ра, СМИ, интернет, биографии известных людей) 4. Делаем вывод. </vt:lpstr>
      <vt:lpstr>Добро и зло; трусость и смелость; любовь, дружба и ненависть; верность и предательство; сострадание и жестокость; сочувствие и равнодушие…  Осознанно принятое человеком решение; это выбор между…; руководствоваться совестью, моралью, собственными представлениями о жизни; отображает характер человека, его моральные ценности.  </vt:lpstr>
      <vt:lpstr>Нравственный выбор – это осознанно принятое человеком решение, это выбор между добром и злом, правдой и ложью, бескорыстием и выгодой. Делая нравственный выбор, человек руководствуется совестью, моралью, собственными представлениями о жизни. </vt:lpstr>
      <vt:lpstr>В своей жизни человек не раз сталкивается с трудностями, которые ему приходится преодолевать. Эти трудности часто связаны с отношениями между людьми. Совершая тот или иной поступок, человек делает нравственный выбор. Этот выбор зависит от его убеждений и может многое сказать о нём. Можно помочь оказавшимся в трудной жизненной ситуации, а можно равнодушно пройти мимо; можно перечислить деньги и спасти жизнь больного ребёнка, а можно купить что-то вкусное; можно пойти защищать Родину, а можно трусливо спрятаться; можно оскорбить человека и делать вид, что ничего не произошло, а можно мучиться угрызениями совести… </vt:lpstr>
      <vt:lpstr>1 группа: Для подтверждения своих слов приведу пример из прочитанного текста.   2 группа: Второй аргумент приведу из собственного опыта. </vt:lpstr>
      <vt:lpstr>Для подтверждения своих слов приведу пример из прочитанного текста. Молодой учитель применял свои методы в преподавании: «…обращался с нами вежливо.., заданное спрашивал редко.., к отметкам выказывал пренебрежение…» Кончилось это тем, что класс перестал учиться, а один из учеников, Заруцкий, оскорбил учителя. Ребята ждали, что учитель пожалуется в Совет школы, но этого не случилось. Заруцкий мог бы сделать вид, что ничего не произошло, ведь его не отчислили из школы. Но он сделал свой нравственный выбор и извинился перед учителем в присутствии всего класса. Это говорит о том, что он мучился угрызениями совести и поступок это дался ему нелегко. Об этом мы можем прочитать в тексте: «…Заруцкий с потемневшим лицом поднялся с места. Казалось, что при этом на своих плечах он поднимает тяжесть…» </vt:lpstr>
      <vt:lpstr>Второй аргумент приведу из собственного опыта. Сейчас продолжается специальная военная операция на Украине, и каждый день нашим бойцам приходится делать нравственный выбор.  Колонна, в составе которой следовал лейтенант Нурмагомед Гаджимагомедов, была атакована ВСУ. Покинув подбитую и загоревшуюся боевую машину, Нурмагомедов смог организовать своих бойцов для ведения круговой обороны. Получив тяжелые ранения и использовав весь боекомплект, военнослужащий подорвал гранатой себя и окруживших его солдат противника. Уроженцу Дагестана было посмертно присвоено звание Героя России. </vt:lpstr>
      <vt:lpstr>Таким образом, можно сделать вывод: нравственный выбор – самый сложный выбор, с которым приходится сталкиваться человеку. Когда его совершаешь, важно прислушиваться к голосу совести и  не поддаваться малодушию.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сочинению-рассуждению 9.3</dc:title>
  <dc:creator>Admin</dc:creator>
  <cp:lastModifiedBy>Admin</cp:lastModifiedBy>
  <cp:revision>7</cp:revision>
  <dcterms:created xsi:type="dcterms:W3CDTF">2022-11-27T11:31:52Z</dcterms:created>
  <dcterms:modified xsi:type="dcterms:W3CDTF">2023-04-29T15:50:23Z</dcterms:modified>
</cp:coreProperties>
</file>