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65" r:id="rId3"/>
    <p:sldId id="266" r:id="rId4"/>
    <p:sldId id="267" r:id="rId5"/>
    <p:sldId id="270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8ADC0-7E7C-4F22-849D-2CA936E593E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FC55C-0119-4073-92E1-CA0E53F31B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7658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2FBD-8107-4CF1-9353-D8D4B811A6E4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563C8-FE40-4449-A2F1-4D90CFD06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208912" cy="6264696"/>
          </a:xfrm>
        </p:spPr>
        <p:txBody>
          <a:bodyPr>
            <a:normAutofit fontScale="25000" lnSpcReduction="20000"/>
          </a:bodyPr>
          <a:lstStyle/>
          <a:p>
            <a:endParaRPr lang="ru-RU" sz="28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r>
              <a:rPr lang="ru-RU" sz="6400" dirty="0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«Гимназия» города Черногорска</a:t>
            </a:r>
          </a:p>
          <a:p>
            <a:endParaRPr lang="ru-RU" sz="6400" dirty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400" dirty="0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«Как уберечь ребенка от совершения в</a:t>
            </a:r>
          </a:p>
          <a:p>
            <a:r>
              <a:rPr lang="ru-RU" sz="14400" dirty="0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отношении него преступления»</a:t>
            </a:r>
          </a:p>
          <a:p>
            <a:pPr algn="r"/>
            <a:endParaRPr lang="ru-RU" sz="28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56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56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6400" dirty="0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Педагог-психолог:</a:t>
            </a:r>
          </a:p>
          <a:p>
            <a:pPr algn="r"/>
            <a:r>
              <a:rPr lang="ru-RU" sz="6400" dirty="0" err="1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Шанова</a:t>
            </a:r>
            <a:endParaRPr lang="ru-RU" sz="6400" dirty="0" smtClean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6400" dirty="0" smtClean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Елена</a:t>
            </a:r>
            <a:endParaRPr lang="ru-RU" sz="6400" dirty="0">
              <a:ln w="9525">
                <a:solidFill>
                  <a:srgbClr val="00206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6400" dirty="0">
                <a:ln w="95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Леонидовна</a:t>
            </a: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n w="9525"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400" dirty="0" smtClean="0">
                <a:ln w="9525"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Черногорск, 2022</a:t>
            </a:r>
            <a:endParaRPr lang="ru-RU" sz="6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Сотовый телефон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Сотовый телефон сегодня вещь обычная. Сотовый телефон может стать как источником дополнительной опасности, так и средством спасения в случае непредвиденной ситуации.</a:t>
            </a:r>
          </a:p>
          <a:p>
            <a:pPr marL="0" indent="0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Обязательно включите в «быстрый набор» три-четыре номера: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номера родителей;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близких людей;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полиции. 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Советы, которые необходимо знать ребёнку: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ru-RU" sz="3400" dirty="0" smtClean="0">
                <a:solidFill>
                  <a:srgbClr val="7030A0"/>
                </a:solidFill>
              </a:rPr>
              <a:t>Не выставляй телефон напоказ на улице, особенно если телефон недешевый;</a:t>
            </a:r>
          </a:p>
          <a:p>
            <a:pPr>
              <a:lnSpc>
                <a:spcPct val="150000"/>
              </a:lnSpc>
            </a:pPr>
            <a:r>
              <a:rPr lang="ru-RU" sz="3400" dirty="0" smtClean="0">
                <a:solidFill>
                  <a:srgbClr val="7030A0"/>
                </a:solidFill>
              </a:rPr>
              <a:t>Телефон, висящий на шейном шнурке, - приманка для грабителей; прячь мобильник под верхней одеждой;</a:t>
            </a:r>
          </a:p>
          <a:p>
            <a:pPr>
              <a:lnSpc>
                <a:spcPct val="150000"/>
              </a:lnSpc>
            </a:pPr>
            <a:r>
              <a:rPr lang="ru-RU" sz="3400" dirty="0" smtClean="0">
                <a:solidFill>
                  <a:srgbClr val="7030A0"/>
                </a:solidFill>
              </a:rPr>
              <a:t>Не передавай свой телефон незнакомым и малознакомым людям, которым надо «срочно позвонить».</a:t>
            </a:r>
          </a:p>
          <a:p>
            <a:pPr>
              <a:lnSpc>
                <a:spcPct val="150000"/>
              </a:lnSpc>
            </a:pPr>
            <a:r>
              <a:rPr lang="ru-RU" sz="3400" b="1" dirty="0" smtClean="0">
                <a:solidFill>
                  <a:srgbClr val="FF0000"/>
                </a:solidFill>
              </a:rPr>
              <a:t>Если возникла опасность, ни в коем случае нельзя ценой своего здоровья защищать сотовый телефон, сколько бы он ни стоил!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Ключ безопасности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rgbClr val="7030A0"/>
                </a:solidFill>
              </a:rPr>
              <a:t>Оставшись один в квартире, ребёнок </a:t>
            </a:r>
            <a:r>
              <a:rPr lang="ru-RU" sz="2200" b="1" u="sng" dirty="0" smtClean="0">
                <a:solidFill>
                  <a:srgbClr val="7030A0"/>
                </a:solidFill>
              </a:rPr>
              <a:t>должен знать</a:t>
            </a:r>
            <a:r>
              <a:rPr lang="ru-RU" sz="2200" dirty="0" smtClean="0">
                <a:solidFill>
                  <a:srgbClr val="7030A0"/>
                </a:solidFill>
              </a:rPr>
              <a:t>, что дверь всегда нужно закрывать, не только на замок, но и на засов или цепочку.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rgbClr val="7030A0"/>
                </a:solidFill>
              </a:rPr>
              <a:t>Внушите детям, что </a:t>
            </a:r>
            <a:r>
              <a:rPr lang="ru-RU" sz="2200" b="1" u="sng" dirty="0" smtClean="0">
                <a:solidFill>
                  <a:srgbClr val="7030A0"/>
                </a:solidFill>
              </a:rPr>
              <a:t>не нужно</a:t>
            </a:r>
            <a:r>
              <a:rPr lang="ru-RU" sz="2200" dirty="0" smtClean="0">
                <a:solidFill>
                  <a:srgbClr val="7030A0"/>
                </a:solidFill>
              </a:rPr>
              <a:t> вступать в разговоры с незнакомыми людьми в отсутствие родителей через дверь.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rgbClr val="7030A0"/>
                </a:solidFill>
              </a:rPr>
              <a:t>В ответ на просьбу «открыть», «дать стакан воды», «помочь соседу или маме», на уверения, что цель визита всего лишь проверка электричества, газа, крана, ребенку </a:t>
            </a:r>
            <a:r>
              <a:rPr lang="ru-RU" sz="2200" b="1" u="sng" dirty="0" smtClean="0">
                <a:solidFill>
                  <a:srgbClr val="7030A0"/>
                </a:solidFill>
              </a:rPr>
              <a:t>следует сказать</a:t>
            </a:r>
            <a:r>
              <a:rPr lang="ru-RU" sz="2200" dirty="0" smtClean="0">
                <a:solidFill>
                  <a:srgbClr val="7030A0"/>
                </a:solidFill>
              </a:rPr>
              <a:t>: «Сейчас я позвоню соседям, они выйдут и помогут Вам» или «Я позвоню в полицию, они приедут и все решат».</a:t>
            </a:r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Ключ безопасности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7200" dirty="0" smtClean="0">
                <a:solidFill>
                  <a:srgbClr val="7030A0"/>
                </a:solidFill>
              </a:rPr>
              <a:t>Ребёнок должен понимать, что ни под каким предлогом он </a:t>
            </a:r>
            <a:r>
              <a:rPr lang="ru-RU" sz="7200" u="sng" dirty="0" smtClean="0">
                <a:solidFill>
                  <a:srgbClr val="7030A0"/>
                </a:solidFill>
              </a:rPr>
              <a:t>не должен выходить </a:t>
            </a:r>
            <a:r>
              <a:rPr lang="ru-RU" sz="7200" dirty="0" smtClean="0">
                <a:solidFill>
                  <a:srgbClr val="7030A0"/>
                </a:solidFill>
              </a:rPr>
              <a:t>за дверь, какими бы способами его ни пытался выманить злоумышленник.</a:t>
            </a:r>
          </a:p>
          <a:p>
            <a:pPr algn="just">
              <a:lnSpc>
                <a:spcPct val="170000"/>
              </a:lnSpc>
            </a:pPr>
            <a:r>
              <a:rPr lang="ru-RU" sz="7200" dirty="0" smtClean="0">
                <a:solidFill>
                  <a:srgbClr val="7030A0"/>
                </a:solidFill>
              </a:rPr>
              <a:t>Если ребенка по телефону просят назвать  свое или родителей Ф.И.О., дату рождения,  адрес и др., он должен знать, что этого делать нельзя.</a:t>
            </a:r>
          </a:p>
          <a:p>
            <a:pPr algn="just">
              <a:lnSpc>
                <a:spcPct val="170000"/>
              </a:lnSpc>
            </a:pPr>
            <a:r>
              <a:rPr lang="ru-RU" sz="7200" dirty="0" smtClean="0">
                <a:solidFill>
                  <a:srgbClr val="7030A0"/>
                </a:solidFill>
              </a:rPr>
              <a:t>В квартире, около стационарного телефонного аппарата, на самом аппарате или вблизи на видном месте </a:t>
            </a:r>
            <a:r>
              <a:rPr lang="ru-RU" sz="7200" u="sng" dirty="0" smtClean="0">
                <a:solidFill>
                  <a:srgbClr val="7030A0"/>
                </a:solidFill>
              </a:rPr>
              <a:t>должны быть записаны </a:t>
            </a:r>
            <a:r>
              <a:rPr lang="ru-RU" sz="7200" dirty="0" smtClean="0">
                <a:solidFill>
                  <a:srgbClr val="7030A0"/>
                </a:solidFill>
              </a:rPr>
              <a:t>номера служебный и сотовых телефонов родителей, телефоны соседей или родственников, номера ближайшего отделения полиции и экстренных служб города.</a:t>
            </a:r>
          </a:p>
          <a:p>
            <a:pPr algn="just">
              <a:lnSpc>
                <a:spcPct val="170000"/>
              </a:lnSpc>
            </a:pPr>
            <a:r>
              <a:rPr lang="ru-RU" sz="7200" dirty="0" smtClean="0">
                <a:solidFill>
                  <a:srgbClr val="7030A0"/>
                </a:solidFill>
              </a:rPr>
              <a:t>Чтобы вызвать полицию или пожарных, ребёнок </a:t>
            </a:r>
            <a:r>
              <a:rPr lang="ru-RU" sz="7200" u="sng" dirty="0" smtClean="0">
                <a:solidFill>
                  <a:srgbClr val="7030A0"/>
                </a:solidFill>
              </a:rPr>
              <a:t>должен знать </a:t>
            </a:r>
            <a:r>
              <a:rPr lang="ru-RU" sz="7200" dirty="0" smtClean="0">
                <a:solidFill>
                  <a:srgbClr val="7030A0"/>
                </a:solidFill>
              </a:rPr>
              <a:t>свой адрес. Ребенок должен знать своё имя, фамилию и телефон (домашний или мобильный родителей).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404812"/>
            <a:ext cx="8229600" cy="6048523"/>
          </a:xfrm>
        </p:spPr>
        <p:txBody>
          <a:bodyPr>
            <a:normAutofit fontScale="975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Еще одно из главных условий безопасности ребенка – это его к вам доверие</a:t>
            </a:r>
            <a:r>
              <a:rPr lang="ru-RU" dirty="0" smtClean="0">
                <a:solidFill>
                  <a:srgbClr val="002060"/>
                </a:solidFill>
              </a:rPr>
              <a:t>. Что бы с ним не случилось, он должен знать: папа и мама всегда помогут, и не бояться ничего вам рассказывать. Будьте в курсе того, кто окружает вашего ребенка в школе, на детской площадке или в секции. Если ребенок кажется подавленным, расстроенным, осторожно расспросите его, дайте понять, что он всегда может рассчитывать на вашу защиту и поддержку.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150813">
              <a:buAutoNum type="arabicPeriod"/>
              <a:tabLst>
                <a:tab pos="363538" algn="l"/>
              </a:tabLs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Интернет-портал «Я – родитель»;</a:t>
            </a:r>
          </a:p>
          <a:p>
            <a:pPr marL="514350" indent="-150813">
              <a:buAutoNum type="arabicPeriod"/>
              <a:tabLst>
                <a:tab pos="363538" algn="l"/>
              </a:tabLs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Информационно-образовательный Портал РХ «Электронное образование»;</a:t>
            </a:r>
          </a:p>
          <a:p>
            <a:pPr marL="514350" indent="-150813">
              <a:buAutoNum type="arabicPeriod"/>
              <a:tabLst>
                <a:tab pos="363538" algn="l"/>
              </a:tabLs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Издательство «Просвещение», «Дрофа»  (цикл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вебинаров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для родителей);</a:t>
            </a:r>
          </a:p>
          <a:p>
            <a:pPr marL="514350" indent="-150813">
              <a:buAutoNum type="arabicPeriod"/>
              <a:tabLst>
                <a:tab pos="363538" algn="l"/>
              </a:tabLs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Информационный портал «Ваш чудесный ребенок», «Азбука воспитания»;</a:t>
            </a:r>
          </a:p>
          <a:p>
            <a:pPr marL="514350" indent="-150813">
              <a:buAutoNum type="arabicPeriod"/>
              <a:tabLst>
                <a:tab pos="363538" algn="l"/>
              </a:tabLst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Книга «Школа выживания, или 56 способов защитить ребенка от преступления» О. Богачева, </a:t>
            </a:r>
            <a:r>
              <a:rPr lang="ru-RU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Ю.Дубягин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indent="20638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 Методические рекомендации по подготовке и проведению родительских   собраний и педагогических советов по проблемам профилактики преступлений в отношении несовершеннолетних, жестокого обращения с детьми 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Разработчики: Крылова Т.А., к.психол.н., научный сотрудник лаборатории комплексного сопровождения региональной системы образования АОУ ВО ДПО «Вологодский институт развития образования» Воронина Е.А., к.п.н., зав.лабораторией воспитания и социализации АОУ ВО ДПО «Вологодский институт развития образования»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20638">
              <a:buAutoNum type="arabicPeriod"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20638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25.userapi.com/c639323/v639323682/64ae6/CYHBNiv3Zp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861048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Мы в ответе за своих детей, их жизнь, здоровье.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Безопасность наших детей - в наших руках.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Собственным примером мы можем  обеспечить им счастливое будущее!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6192688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 </a:t>
            </a:r>
            <a:r>
              <a:rPr lang="ru-RU" sz="3500" dirty="0" smtClean="0"/>
              <a:t>(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Богачева, Юрий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Дубягин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выживания, или 56 способов защитить ребенка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преступления»)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3500" dirty="0" smtClean="0"/>
          </a:p>
          <a:p>
            <a:pPr>
              <a:buNone/>
            </a:pPr>
            <a:r>
              <a:rPr lang="ru-RU" sz="3500" dirty="0" smtClean="0"/>
              <a:t>ГЛАВА </a:t>
            </a:r>
            <a:r>
              <a:rPr lang="ru-RU" sz="3500" dirty="0"/>
              <a:t>1. Я ОСТАЛСЯ ДОМА * </a:t>
            </a:r>
            <a:endParaRPr lang="ru-RU" sz="3500" dirty="0" smtClean="0"/>
          </a:p>
          <a:p>
            <a:pPr>
              <a:buNone/>
            </a:pPr>
            <a:r>
              <a:rPr lang="ru-RU" sz="3500" dirty="0" smtClean="0"/>
              <a:t>1. </a:t>
            </a:r>
            <a:r>
              <a:rPr lang="ru-RU" sz="3500" dirty="0" smtClean="0">
                <a:solidFill>
                  <a:srgbClr val="C00000"/>
                </a:solidFill>
              </a:rPr>
              <a:t>ПОГОВОРИ СО МНОЮ, МАМА</a:t>
            </a:r>
          </a:p>
          <a:p>
            <a:pPr>
              <a:buNone/>
            </a:pPr>
            <a:r>
              <a:rPr lang="ru-RU" sz="3500" dirty="0" smtClean="0"/>
              <a:t> </a:t>
            </a:r>
          </a:p>
          <a:p>
            <a:pPr>
              <a:buNone/>
            </a:pPr>
            <a:r>
              <a:rPr lang="ru-RU" sz="3500" dirty="0" smtClean="0"/>
              <a:t>           Задайте себе вопрос, когда вы в последний раз разговаривали со своим ребенком. "Вчера, только что", - ответите вы себе. Но давайте задумаемся, что это было, разговор или односторонний монолог, когда вы читали нотацию своему чаду за его очередную провинность. Чаще всего наши разговоры с детьми сводятся к чтению нотаций: мол нельзя так себя вести, или к риторическому вопросу: "Ну, что нового?..." Задав вопрос, мы тут же о нем забываем и уже не слышим, что нам говорит ребенок. А он, пусть даже еще маленький, видя такое отношение, старается как можно короче ответить или просто молчит, все равно его не слышат. </a:t>
            </a:r>
          </a:p>
          <a:p>
            <a:pPr>
              <a:buNone/>
            </a:pPr>
            <a:r>
              <a:rPr lang="ru-RU" sz="3500" dirty="0" smtClean="0"/>
              <a:t>          </a:t>
            </a:r>
            <a:r>
              <a:rPr lang="ru-RU" sz="3500" dirty="0" smtClean="0">
                <a:solidFill>
                  <a:srgbClr val="C00000"/>
                </a:solidFill>
              </a:rPr>
              <a:t>Но ведь КОНТАКТ с родителями </a:t>
            </a:r>
            <a:r>
              <a:rPr lang="ru-RU" sz="3500" dirty="0" smtClean="0"/>
              <a:t>- это едва ли не один из столпов безопасности вашего ребенка. </a:t>
            </a:r>
            <a:r>
              <a:rPr lang="ru-RU" sz="3500" dirty="0" smtClean="0">
                <a:solidFill>
                  <a:srgbClr val="C00000"/>
                </a:solidFill>
              </a:rPr>
              <a:t>Именно через КОНТАКТ </a:t>
            </a:r>
            <a:r>
              <a:rPr lang="ru-RU" sz="3500" dirty="0" smtClean="0"/>
              <a:t>вы узнаете о проблемах и вопросах, которые волнуют ваше чадо и, решая с ним его проблемы, вы помогаете ему научиться правильно вести себя в той или иной ситуации. </a:t>
            </a:r>
          </a:p>
          <a:p>
            <a:pPr>
              <a:buNone/>
            </a:pPr>
            <a:endParaRPr lang="ru-RU" sz="3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rgbClr val="C00000"/>
                </a:solidFill>
              </a:rPr>
              <a:t>Тревожные «звоночки»: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1.Изменения в игровой деятельности, в общении ребенка (изоляция);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 Снижение успеваемости;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3. Частая смена настроения;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4. Ребенок испытывает крайне сильные эмоции: гнев или страх;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5. Регресс</a:t>
            </a:r>
            <a:r>
              <a:rPr lang="ru-RU" sz="2800" dirty="0" smtClean="0">
                <a:solidFill>
                  <a:srgbClr val="002060"/>
                </a:solidFill>
              </a:rPr>
              <a:t> (возвращение к формам поведения раннего детства);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6. </a:t>
            </a:r>
            <a:r>
              <a:rPr lang="ru-RU" sz="2800" b="1" dirty="0" err="1" smtClean="0">
                <a:solidFill>
                  <a:srgbClr val="002060"/>
                </a:solidFill>
              </a:rPr>
              <a:t>Компульсивные</a:t>
            </a:r>
            <a:r>
              <a:rPr lang="ru-RU" sz="2800" b="1" dirty="0" smtClean="0">
                <a:solidFill>
                  <a:srgbClr val="002060"/>
                </a:solidFill>
              </a:rPr>
              <a:t> признаки (</a:t>
            </a:r>
            <a:r>
              <a:rPr lang="ru-RU" sz="2800" dirty="0" smtClean="0">
                <a:solidFill>
                  <a:srgbClr val="002060"/>
                </a:solidFill>
              </a:rPr>
              <a:t>дрожание рук, качание головой, передергивание плеч, заикание и т.д.)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7. Плохое поведение;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8. Не выпускает родителей из вида и отказывается идти в школу или в детский сад;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9. Чувствует себя чужим в семье или  среди других детей;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10. Не адекватные эмоционально-двигательные  реакции на прикосновения близких людей;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11. Ребенку не хватает энергии и мотивации;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12. Снижается или снизилась концентрация внимания;</a:t>
            </a:r>
          </a:p>
          <a:p>
            <a:pPr>
              <a:buNone/>
            </a:pPr>
            <a:endParaRPr lang="ru-RU" sz="2600" b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9"/>
            </a:pPr>
            <a:endParaRPr lang="ru-RU" sz="3300" b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9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fontScale="97500"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rgbClr val="C00000"/>
                </a:solidFill>
              </a:rPr>
              <a:t>Тревожные «звоночки»: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9269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13. Проблемы с засыпанием или частые ночные кошмары;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14. Физическое недомогание ( голова, нога, живот, температура, сыпь и т.д.);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15. Ребенок не заботится о внешнем виде и гигиене;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16. Одержимость своим весом, фигурой и т.д.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17. Нарушение в питании и изменения привычного режима;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18. Пропажа вещей, других  предметов или появление новых вещей и предметов;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19. Новые друзья (в том числе виртуальные), о которых ребенок старается  не говорить или скрывать;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20. Интернет-зависимость;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21. Нарушение детско-родительских отношений;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22. Расстройство гендерной идентификации;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23.Суицидальные мысли и поведение.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u="sng" dirty="0" smtClean="0"/>
              <a:t>    </a:t>
            </a:r>
            <a:r>
              <a:rPr lang="ru-RU" sz="3300" b="1" u="sng" dirty="0" err="1" smtClean="0">
                <a:solidFill>
                  <a:srgbClr val="0070C0"/>
                </a:solidFill>
              </a:rPr>
              <a:t>Петрановская</a:t>
            </a:r>
            <a:r>
              <a:rPr lang="ru-RU" sz="3300" b="1" u="sng" dirty="0" smtClean="0">
                <a:solidFill>
                  <a:srgbClr val="0070C0"/>
                </a:solidFill>
              </a:rPr>
              <a:t> Л.В. Что делать если… </a:t>
            </a:r>
            <a:r>
              <a:rPr lang="ru-RU" sz="3300" b="1" dirty="0" smtClean="0">
                <a:solidFill>
                  <a:srgbClr val="00B050"/>
                </a:solidFill>
              </a:rPr>
              <a:t>Психологическая игра для детей</a:t>
            </a:r>
          </a:p>
          <a:p>
            <a:pPr algn="just">
              <a:buNone/>
            </a:pPr>
            <a:r>
              <a:rPr lang="ru-RU" dirty="0" smtClean="0"/>
              <a:t>          </a:t>
            </a:r>
            <a:r>
              <a:rPr lang="ru-RU" dirty="0" smtClean="0">
                <a:solidFill>
                  <a:srgbClr val="7030A0"/>
                </a:solidFill>
              </a:rPr>
              <a:t>Очень часто, сталкиваясь в жизни с непредвиденными обстоятельствами, дети пугаются и не знают, как реагировать. Неприятности вроде встречи со злой собакой, страшного фильма, просмотренного на ночь, недобрых сверстников, которые обижают и дразнят, случаются с детьми постоянно. Нам, взрослым, такие ситуации кажутся несерьезными. Однако для детей это может оказаться серьезным испытанием, и важно рассказать им о том, как именно стоит действовать в таких ситуациях. Психологическая игра для детей "Что делать если..." позволит легко научиться находить верные решения в проблемных ситуациях.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Дети и незнакомцы</a:t>
            </a:r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rgbClr val="0070C0"/>
                </a:solidFill>
              </a:rPr>
              <a:t>Будет лучше, если с самого детства ребенок усвоит простейшие правила безопасности.  Малыш должен запомнить, что не должен вступать в общение с незнакомыми людьми, если он гуляет один, без сопровождающего.</a:t>
            </a:r>
          </a:p>
          <a:p>
            <a:pPr>
              <a:buNone/>
            </a:pPr>
            <a:r>
              <a:rPr lang="ru-RU" sz="4800" b="1" dirty="0" smtClean="0"/>
              <a:t>        </a:t>
            </a:r>
            <a:r>
              <a:rPr lang="ru-RU" sz="2800" b="1" dirty="0" smtClean="0">
                <a:solidFill>
                  <a:srgbClr val="0070C0"/>
                </a:solidFill>
              </a:rPr>
              <a:t>Закон четырех «</a:t>
            </a:r>
            <a:r>
              <a:rPr lang="ru-RU" sz="2800" b="1" dirty="0" smtClean="0">
                <a:solidFill>
                  <a:srgbClr val="FF0000"/>
                </a:solidFill>
              </a:rPr>
              <a:t>не</a:t>
            </a:r>
            <a:r>
              <a:rPr lang="ru-RU" sz="2800" b="1" dirty="0" smtClean="0">
                <a:solidFill>
                  <a:srgbClr val="0070C0"/>
                </a:solidFill>
              </a:rPr>
              <a:t>»:</a:t>
            </a:r>
          </a:p>
          <a:p>
            <a:pPr marL="285750" indent="-285750"/>
            <a:r>
              <a:rPr lang="ru-RU" sz="2800" b="1" dirty="0" smtClean="0">
                <a:solidFill>
                  <a:srgbClr val="FF0000"/>
                </a:solidFill>
              </a:rPr>
              <a:t>Не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разговаривай с незнакомцами;</a:t>
            </a:r>
          </a:p>
          <a:p>
            <a:pPr marL="285750" indent="-285750"/>
            <a:r>
              <a:rPr lang="ru-RU" sz="2800" b="1" dirty="0" smtClean="0">
                <a:solidFill>
                  <a:srgbClr val="FF0000"/>
                </a:solidFill>
              </a:rPr>
              <a:t>Не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садись в машину к незнакомцам;</a:t>
            </a:r>
          </a:p>
          <a:p>
            <a:pPr marL="285750" indent="-285750"/>
            <a:r>
              <a:rPr lang="ru-RU" sz="2800" b="1" dirty="0" smtClean="0">
                <a:solidFill>
                  <a:srgbClr val="FF0000"/>
                </a:solidFill>
              </a:rPr>
              <a:t>Не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играй по дороге из школы домой;</a:t>
            </a:r>
          </a:p>
          <a:p>
            <a:pPr marL="285750" indent="-285750"/>
            <a:r>
              <a:rPr lang="ru-RU" sz="2800" b="1" dirty="0" smtClean="0">
                <a:solidFill>
                  <a:srgbClr val="0070C0"/>
                </a:solidFill>
              </a:rPr>
              <a:t>С наступлением темноты иди по улице,     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не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останавливаясь.</a:t>
            </a:r>
          </a:p>
          <a:p>
            <a:pPr algn="just">
              <a:buNone/>
            </a:pP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11200" b="1" dirty="0" smtClean="0">
                <a:solidFill>
                  <a:srgbClr val="C00000"/>
                </a:solidFill>
              </a:rPr>
              <a:t>ВАЖНО</a:t>
            </a:r>
          </a:p>
          <a:p>
            <a:pPr algn="just">
              <a:lnSpc>
                <a:spcPct val="120000"/>
              </a:lnSpc>
            </a:pPr>
            <a:r>
              <a:rPr lang="ru-RU" sz="9600" dirty="0" smtClean="0">
                <a:solidFill>
                  <a:srgbClr val="0070C0"/>
                </a:solidFill>
              </a:rPr>
              <a:t>Ваши дети должны </a:t>
            </a:r>
            <a:r>
              <a:rPr lang="ru-RU" sz="9600" b="1" u="sng" dirty="0" smtClean="0">
                <a:solidFill>
                  <a:srgbClr val="0070C0"/>
                </a:solidFill>
              </a:rPr>
              <a:t>запомнить</a:t>
            </a:r>
            <a:r>
              <a:rPr lang="ru-RU" sz="9600" dirty="0" smtClean="0">
                <a:solidFill>
                  <a:srgbClr val="0070C0"/>
                </a:solidFill>
              </a:rPr>
              <a:t>: без разрешения родителей никогда нельзя принимать от чужих сладости, подарки, деньги.</a:t>
            </a:r>
          </a:p>
          <a:p>
            <a:pPr algn="just">
              <a:lnSpc>
                <a:spcPct val="120000"/>
              </a:lnSpc>
            </a:pPr>
            <a:r>
              <a:rPr lang="ru-RU" sz="9600" dirty="0" smtClean="0">
                <a:solidFill>
                  <a:srgbClr val="0070C0"/>
                </a:solidFill>
              </a:rPr>
              <a:t>Никогда, ни при каких обстоятельствах Ваши дети </a:t>
            </a:r>
            <a:r>
              <a:rPr lang="ru-RU" sz="9600" b="1" u="sng" dirty="0" smtClean="0">
                <a:solidFill>
                  <a:srgbClr val="0070C0"/>
                </a:solidFill>
              </a:rPr>
              <a:t>не должны соглашаться</a:t>
            </a:r>
            <a:r>
              <a:rPr lang="ru-RU" sz="9600" dirty="0" smtClean="0">
                <a:solidFill>
                  <a:srgbClr val="0070C0"/>
                </a:solidFill>
              </a:rPr>
              <a:t> на предложения незнакомых (или малознакомых людей): прогуляться, и (</a:t>
            </a:r>
            <a:r>
              <a:rPr lang="ru-RU" sz="9600" b="1" u="sng" dirty="0" smtClean="0">
                <a:solidFill>
                  <a:srgbClr val="0070C0"/>
                </a:solidFill>
              </a:rPr>
              <a:t>тем более</a:t>
            </a:r>
            <a:r>
              <a:rPr lang="ru-RU" sz="9600" dirty="0" smtClean="0">
                <a:solidFill>
                  <a:srgbClr val="0070C0"/>
                </a:solidFill>
              </a:rPr>
              <a:t>!) покататься на машине. Предупредите детей, что опасно соглашаться на предложения незнакомцев, когда они зовут куда-нибудь с ними пойти или поехать, просят помочь им что-нибудь сделать (найти потерявшуюся кошку или собаку, поднести вещи, сфотографироваться с ними, вместе поиграть и т.д.). Прежде чем что-либо делать, надо обязательно спросить разрешения у родителей.</a:t>
            </a:r>
          </a:p>
          <a:p>
            <a:pPr algn="just">
              <a:lnSpc>
                <a:spcPct val="120000"/>
              </a:lnSpc>
            </a:pPr>
            <a:r>
              <a:rPr lang="ru-RU" sz="9600" dirty="0" smtClean="0">
                <a:solidFill>
                  <a:srgbClr val="0070C0"/>
                </a:solidFill>
              </a:rPr>
              <a:t>Объясните ребёнку, что </a:t>
            </a:r>
            <a:r>
              <a:rPr lang="ru-RU" sz="9600" b="1" u="sng" dirty="0" smtClean="0">
                <a:solidFill>
                  <a:srgbClr val="00B050"/>
                </a:solidFill>
              </a:rPr>
              <a:t>НЕЗНАКОМЫЙ</a:t>
            </a:r>
            <a:r>
              <a:rPr lang="ru-RU" sz="9600" dirty="0" smtClean="0">
                <a:solidFill>
                  <a:srgbClr val="00B050"/>
                </a:solidFill>
              </a:rPr>
              <a:t> </a:t>
            </a:r>
            <a:r>
              <a:rPr lang="ru-RU" sz="9600" dirty="0" smtClean="0">
                <a:solidFill>
                  <a:srgbClr val="0070C0"/>
                </a:solidFill>
              </a:rPr>
              <a:t>– это всякий, кого не знает ребёнок!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35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Научите ребёнка! </a:t>
            </a:r>
            <a:r>
              <a:rPr lang="ru-RU" sz="3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Если </a:t>
            </a:r>
            <a:r>
              <a:rPr lang="ru-RU" sz="35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незнакомец</a:t>
            </a:r>
            <a:r>
              <a:rPr lang="ru-RU" sz="3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5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оказывает слишком навязчивым или пытается силой увести куда-то ребенка, нужно кричать</a:t>
            </a:r>
            <a:r>
              <a:rPr lang="ru-RU" sz="35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ru-RU" sz="3500" u="sng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«Я его не знаю!»</a:t>
            </a:r>
            <a:r>
              <a:rPr lang="ru-RU" sz="35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35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Родителям необходимо объяснить ребёнку, что никогда, ни при каких </a:t>
            </a:r>
            <a:r>
              <a:rPr lang="ru-RU" sz="3500" dirty="0" smtClean="0">
                <a:solidFill>
                  <a:srgbClr val="0070C0"/>
                </a:solidFill>
                <a:ea typeface="Arial Unicode MS" pitchFamily="34" charset="-128"/>
                <a:cs typeface="Arial Unicode MS" pitchFamily="34" charset="-128"/>
              </a:rPr>
              <a:t>обстоятельствах</a:t>
            </a:r>
            <a:r>
              <a:rPr lang="ru-RU" sz="35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они не пришлют за ним в школу, домой или во двор незнакомого ему человека. Если такой человек подойдет, кем бы он не назвался, надо немедленно бежать в людное место, кричать, звонить родителям или обратиться к полицейскому.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3500" b="1" dirty="0" smtClean="0">
                <a:solidFill>
                  <a:srgbClr val="00B050"/>
                </a:solidFill>
              </a:rPr>
              <a:t>Люди, способные помочь: </a:t>
            </a:r>
            <a:r>
              <a:rPr lang="ru-RU" sz="3500" b="1" dirty="0" smtClean="0">
                <a:solidFill>
                  <a:srgbClr val="0070C0"/>
                </a:solidFill>
              </a:rPr>
              <a:t>сосед, друг семьи, родственник, полицейский, охранник, любой человек в форме</a:t>
            </a:r>
            <a:r>
              <a:rPr lang="ru-RU" sz="3500" dirty="0" smtClean="0">
                <a:solidFill>
                  <a:srgbClr val="0070C0"/>
                </a:solidFill>
              </a:rPr>
              <a:t>.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endParaRPr lang="ru-RU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1300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Советы, которые необходимо знать ребёнку:</vt:lpstr>
      <vt:lpstr>Ключ безопасности </vt:lpstr>
      <vt:lpstr>Ключ безопасности 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 Республики Хакасия  «Центр психолого-педагогической, медицинской и социальной помощи «Радость»</dc:title>
  <dc:creator>student</dc:creator>
  <cp:lastModifiedBy>kim</cp:lastModifiedBy>
  <cp:revision>278</cp:revision>
  <dcterms:created xsi:type="dcterms:W3CDTF">2017-02-16T04:34:07Z</dcterms:created>
  <dcterms:modified xsi:type="dcterms:W3CDTF">2023-04-29T12:54:40Z</dcterms:modified>
</cp:coreProperties>
</file>