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E7A7603-0966-4A68-B9E1-A8E42CDB8E7B}">
          <p14:sldIdLst>
            <p14:sldId id="256"/>
            <p14:sldId id="265"/>
            <p14:sldId id="262"/>
            <p14:sldId id="257"/>
            <p14:sldId id="258"/>
            <p14:sldId id="259"/>
            <p14:sldId id="260"/>
            <p14:sldId id="261"/>
            <p14:sldId id="263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FF"/>
    <a:srgbClr val="9999FF"/>
    <a:srgbClr val="FF3399"/>
    <a:srgbClr val="FF993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4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96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51560" y="934725"/>
            <a:ext cx="9448800" cy="1427475"/>
          </a:xfrm>
        </p:spPr>
        <p:txBody>
          <a:bodyPr/>
          <a:lstStyle/>
          <a:p>
            <a:pPr algn="ctr"/>
            <a:r>
              <a:rPr lang="ru-RU" b="1" dirty="0" smtClean="0"/>
              <a:t>Образ моего </a:t>
            </a:r>
            <a:r>
              <a:rPr lang="ru-RU" sz="8000" b="1" dirty="0" smtClean="0"/>
              <a:t>Я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651760"/>
            <a:ext cx="9448800" cy="289559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Тренинг для педагогов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 использованием  проективных и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арт-терапевтических методик</a:t>
            </a:r>
          </a:p>
          <a:p>
            <a:pPr algn="ctr"/>
            <a:r>
              <a:rPr lang="ru-RU" dirty="0" smtClean="0"/>
              <a:t>                                                           Подготовила: педагог-психолог</a:t>
            </a:r>
          </a:p>
          <a:p>
            <a:pPr algn="ctr"/>
            <a:r>
              <a:rPr lang="ru-RU" dirty="0" smtClean="0"/>
              <a:t>                         Копнина Т.Н.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2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840" y="1492469"/>
            <a:ext cx="4605082" cy="46050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807720"/>
          </a:xfrm>
        </p:spPr>
        <p:txBody>
          <a:bodyPr/>
          <a:lstStyle/>
          <a:p>
            <a:r>
              <a:rPr lang="ru-RU" b="1" dirty="0" smtClean="0"/>
              <a:t>ТЕСТ «ТРЕХЦВЕТНЫЙ ЧЕЛОВЕК»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28600" y="2535602"/>
            <a:ext cx="6873240" cy="309448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Инструкция:</a:t>
            </a:r>
          </a:p>
          <a:p>
            <a:r>
              <a:rPr lang="ru-RU" sz="2400" dirty="0" smtClean="0"/>
              <a:t>	Отвечая </a:t>
            </a:r>
            <a:r>
              <a:rPr lang="ru-RU" sz="2400" dirty="0"/>
              <a:t>на вопросы, следует выбрать из </a:t>
            </a:r>
            <a:r>
              <a:rPr lang="ru-RU" sz="2400" dirty="0" smtClean="0"/>
              <a:t>трех ответов </a:t>
            </a:r>
            <a:r>
              <a:rPr lang="ru-RU" sz="2400" dirty="0"/>
              <a:t>один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– </a:t>
            </a:r>
            <a:r>
              <a:rPr lang="ru-RU" sz="2400" dirty="0" smtClean="0"/>
              <a:t>Если </a:t>
            </a:r>
            <a:r>
              <a:rPr lang="ru-RU" sz="2400" dirty="0"/>
              <a:t>у вас есть </a:t>
            </a:r>
            <a:r>
              <a:rPr lang="ru-RU" sz="2400" dirty="0" smtClean="0"/>
              <a:t>сомнения, выберите </a:t>
            </a:r>
            <a:r>
              <a:rPr lang="ru-RU" sz="2400" dirty="0"/>
              <a:t>просто наиболее подходящий </a:t>
            </a:r>
            <a:r>
              <a:rPr lang="ru-RU" sz="2400" dirty="0" smtClean="0"/>
              <a:t>для вас </a:t>
            </a:r>
            <a:r>
              <a:rPr lang="ru-RU" sz="2400" dirty="0"/>
              <a:t>ответ. </a:t>
            </a:r>
            <a:endParaRPr lang="ru-RU" sz="2400" dirty="0" smtClean="0"/>
          </a:p>
          <a:p>
            <a:r>
              <a:rPr lang="ru-RU" sz="2400" dirty="0" smtClean="0"/>
              <a:t>     Тот </a:t>
            </a:r>
            <a:r>
              <a:rPr lang="ru-RU" sz="2400" dirty="0"/>
              <a:t>или иной ответ не говорит о </a:t>
            </a:r>
            <a:r>
              <a:rPr lang="ru-RU" sz="2400" dirty="0" smtClean="0"/>
              <a:t>том, что </a:t>
            </a:r>
            <a:r>
              <a:rPr lang="ru-RU" sz="2400" dirty="0"/>
              <a:t>вы лучше или хуже, а просто о том, что </a:t>
            </a:r>
            <a:r>
              <a:rPr lang="ru-RU" sz="2400" dirty="0" smtClean="0"/>
              <a:t>вы тот </a:t>
            </a:r>
            <a:r>
              <a:rPr lang="ru-RU" sz="2400" dirty="0"/>
              <a:t>или иной</a:t>
            </a:r>
          </a:p>
        </p:txBody>
      </p:sp>
    </p:spTree>
    <p:extLst>
      <p:ext uri="{BB962C8B-B14F-4D97-AF65-F5344CB8AC3E}">
        <p14:creationId xmlns:p14="http://schemas.microsoft.com/office/powerpoint/2010/main" val="7617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0560" y="1068705"/>
            <a:ext cx="1085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1. Вы собираетесь уйти с работы, но руководитель в приказном тоне говорит, что Вы </a:t>
            </a:r>
            <a:r>
              <a:rPr lang="ru-RU" sz="2000" b="1" dirty="0" smtClean="0">
                <a:solidFill>
                  <a:srgbClr val="00B0F0"/>
                </a:solidFill>
              </a:rPr>
              <a:t>должны остаться </a:t>
            </a:r>
            <a:r>
              <a:rPr lang="ru-RU" sz="2000" b="1" dirty="0">
                <a:solidFill>
                  <a:srgbClr val="00B0F0"/>
                </a:solidFill>
              </a:rPr>
              <a:t>и доделать задачу:</a:t>
            </a:r>
          </a:p>
          <a:p>
            <a:r>
              <a:rPr lang="ru-RU" sz="2000" dirty="0"/>
              <a:t>а) попробую договориться о переносе задачи на завтра, если не удастся – останусь;</a:t>
            </a:r>
          </a:p>
          <a:p>
            <a:r>
              <a:rPr lang="ru-RU" sz="2000" dirty="0"/>
              <a:t>б) скажу себе "Сегодня я не тороплюсь" и останусь на работе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в) скажу "Рабочий день окончен" и уйду, хотя это вызовет гнев руководства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2. В случае разногласий я обычно:</a:t>
            </a:r>
          </a:p>
          <a:p>
            <a:r>
              <a:rPr lang="ru-RU" sz="2000" dirty="0"/>
              <a:t>а) внимательно прислушиваюсь к другому мнению и стараюсь найти возможность </a:t>
            </a:r>
            <a:r>
              <a:rPr lang="ru-RU" sz="2000" dirty="0" err="1"/>
              <a:t>взаимногосогласия</a:t>
            </a:r>
            <a:r>
              <a:rPr lang="ru-RU" sz="2000" dirty="0"/>
              <a:t>,</a:t>
            </a:r>
          </a:p>
          <a:p>
            <a:r>
              <a:rPr lang="ru-RU" sz="2000" dirty="0"/>
              <a:t>б) избегаю бесполезных споров и пытаюсь добиться своего другими путями,</a:t>
            </a:r>
          </a:p>
          <a:p>
            <a:r>
              <a:rPr lang="ru-RU" sz="2000" dirty="0"/>
              <a:t>в) открыто выражаю свою позицию и стараюсь переубедить собеседника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3. Я представляю себя человеком, который:</a:t>
            </a:r>
          </a:p>
          <a:p>
            <a:r>
              <a:rPr lang="ru-RU" sz="2000" dirty="0"/>
              <a:t>а) любит нравиться многим и быть как все,</a:t>
            </a:r>
          </a:p>
          <a:p>
            <a:r>
              <a:rPr lang="ru-RU" sz="2000" dirty="0"/>
              <a:t>б) всегда остается самим собой,</a:t>
            </a:r>
          </a:p>
          <a:p>
            <a:r>
              <a:rPr lang="ru-RU" sz="2000" dirty="0"/>
              <a:t>в) любит подчинять других людей своей воле.</a:t>
            </a:r>
          </a:p>
        </p:txBody>
      </p:sp>
    </p:spTree>
    <p:extLst>
      <p:ext uri="{BB962C8B-B14F-4D97-AF65-F5344CB8AC3E}">
        <p14:creationId xmlns:p14="http://schemas.microsoft.com/office/powerpoint/2010/main" val="267168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47434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3586" y="1136496"/>
            <a:ext cx="105786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4. Мое отношение к романтической любви:</a:t>
            </a:r>
          </a:p>
          <a:p>
            <a:r>
              <a:rPr lang="ru-RU" sz="2000" dirty="0"/>
              <a:t>а) быть рядом с любимым человеком – величайшее счастье в жизни,</a:t>
            </a:r>
          </a:p>
          <a:p>
            <a:r>
              <a:rPr lang="ru-RU" sz="2000" dirty="0"/>
              <a:t>б) это неплохо, но пока ее от тебя не требуют слишком много и не лезут в душу,</a:t>
            </a:r>
          </a:p>
          <a:p>
            <a:r>
              <a:rPr lang="ru-RU" sz="2000" dirty="0"/>
              <a:t>в) это прекрасно, особенно когда любимый дает мне все, что мне нужно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5. Если я расстроен, то я:</a:t>
            </a:r>
          </a:p>
          <a:p>
            <a:r>
              <a:rPr lang="ru-RU" sz="2000" dirty="0"/>
              <a:t>а) постараюсь найти кого-то, кто бы меня утешил,</a:t>
            </a:r>
          </a:p>
          <a:p>
            <a:r>
              <a:rPr lang="ru-RU" sz="2000" dirty="0"/>
              <a:t>б) стараюсь не обращать на это внимания,</a:t>
            </a:r>
          </a:p>
          <a:p>
            <a:r>
              <a:rPr lang="ru-RU" sz="2000" dirty="0"/>
              <a:t>в) начинаю злиться и могу разрядиться на окружающих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6. Если начальник не совсем справедливо раскритиковал мою работу, то:</a:t>
            </a:r>
          </a:p>
          <a:p>
            <a:r>
              <a:rPr lang="ru-RU" sz="2000" dirty="0"/>
              <a:t>а) меня это заденет, но я постараюсь этого не показывать,</a:t>
            </a:r>
          </a:p>
          <a:p>
            <a:r>
              <a:rPr lang="ru-RU" sz="2000" dirty="0"/>
              <a:t>б</a:t>
            </a:r>
            <a:r>
              <a:rPr lang="ru-RU" sz="2000" dirty="0" smtClean="0"/>
              <a:t>) </a:t>
            </a:r>
            <a:r>
              <a:rPr lang="ru-RU" sz="2000" dirty="0"/>
              <a:t>меня это возмутит, я буду активно защищаться и могу высказать в ответ свои</a:t>
            </a:r>
          </a:p>
          <a:p>
            <a:r>
              <a:rPr lang="ru-RU" sz="2000" dirty="0"/>
              <a:t>претензии,</a:t>
            </a:r>
          </a:p>
          <a:p>
            <a:r>
              <a:rPr lang="ru-RU" sz="2000" dirty="0"/>
              <a:t>в) я огорчусь, но приму то, в чем он прав, и постараюсь эти ошибки исправить.</a:t>
            </a:r>
          </a:p>
        </p:txBody>
      </p:sp>
    </p:spTree>
    <p:extLst>
      <p:ext uri="{BB962C8B-B14F-4D97-AF65-F5344CB8AC3E}">
        <p14:creationId xmlns:p14="http://schemas.microsoft.com/office/powerpoint/2010/main" val="17541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4759" y="1582341"/>
            <a:ext cx="98534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7. Если кто-то уколет меня моим недостатком, то я:</a:t>
            </a:r>
          </a:p>
          <a:p>
            <a:r>
              <a:rPr lang="ru-RU" sz="2000" dirty="0"/>
              <a:t>а) раздражаюсь и молчу, пережевывая обиду внутри себя,</a:t>
            </a:r>
          </a:p>
          <a:p>
            <a:r>
              <a:rPr lang="ru-RU" sz="2000" dirty="0"/>
              <a:t>б) наверное, разозлюсь и отвечу тем же,</a:t>
            </a:r>
          </a:p>
          <a:p>
            <a:r>
              <a:rPr lang="ru-RU" sz="2000" dirty="0"/>
              <a:t>в) расстраиваюсь и начинаю оправдываться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8. Я лучше всего действую, если я:</a:t>
            </a:r>
          </a:p>
          <a:p>
            <a:r>
              <a:rPr lang="ru-RU" sz="2000" dirty="0"/>
              <a:t>а) сам по себе, </a:t>
            </a:r>
            <a:endParaRPr lang="ru-RU" sz="2000" dirty="0" smtClean="0"/>
          </a:p>
          <a:p>
            <a:r>
              <a:rPr lang="ru-RU" sz="2000" dirty="0" smtClean="0"/>
              <a:t>б</a:t>
            </a:r>
            <a:r>
              <a:rPr lang="ru-RU" sz="2000" dirty="0"/>
              <a:t>) лидер, руководитель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в) часть команды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9. Если я закончил какую-то сложную работу, я:</a:t>
            </a:r>
          </a:p>
          <a:p>
            <a:r>
              <a:rPr lang="ru-RU" sz="2000" dirty="0"/>
              <a:t>а) просто перехожу к другому делу,</a:t>
            </a:r>
          </a:p>
          <a:p>
            <a:r>
              <a:rPr lang="ru-RU" sz="2000" dirty="0"/>
              <a:t>б) показываю всем, что я уже все сделал,</a:t>
            </a:r>
          </a:p>
          <a:p>
            <a:r>
              <a:rPr lang="ru-RU" sz="2000" dirty="0"/>
              <a:t>в) хочу, чтобы меня похвалили</a:t>
            </a:r>
          </a:p>
        </p:txBody>
      </p:sp>
    </p:spTree>
    <p:extLst>
      <p:ext uri="{BB962C8B-B14F-4D97-AF65-F5344CB8AC3E}">
        <p14:creationId xmlns:p14="http://schemas.microsoft.com/office/powerpoint/2010/main" val="7170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3965" y="1720840"/>
            <a:ext cx="1048406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10. На вечеринках я обычно:</a:t>
            </a:r>
          </a:p>
          <a:p>
            <a:r>
              <a:rPr lang="ru-RU" sz="2000" dirty="0"/>
              <a:t>а) тихонечко сижу в углу,</a:t>
            </a:r>
          </a:p>
          <a:p>
            <a:r>
              <a:rPr lang="ru-RU" sz="2000" dirty="0"/>
              <a:t>б) стремлюсь быть в центре всех событий,</a:t>
            </a:r>
          </a:p>
          <a:p>
            <a:r>
              <a:rPr lang="ru-RU" sz="2000" dirty="0"/>
              <a:t>в) провожу большую часть времени, помогая накрывать на стол и мыть посуду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11. Если кассирша в магазине не додаст мне сдачу, то я:</a:t>
            </a:r>
          </a:p>
          <a:p>
            <a:r>
              <a:rPr lang="ru-RU" sz="2000" dirty="0"/>
              <a:t>а) естественно, ее потребую,</a:t>
            </a:r>
          </a:p>
          <a:p>
            <a:r>
              <a:rPr lang="ru-RU" sz="2000" dirty="0"/>
              <a:t>б) расстроюсь, но промолчу. Я не люблю препираться с кассирами,</a:t>
            </a:r>
          </a:p>
          <a:p>
            <a:r>
              <a:rPr lang="ru-RU" sz="2000" dirty="0"/>
              <a:t>в) не обращу внимания. Мелочь не стоит внимания и </a:t>
            </a:r>
            <a:r>
              <a:rPr lang="ru-RU" sz="2000" dirty="0" smtClean="0"/>
              <a:t>нервов</a:t>
            </a:r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12. Если я чувствую, что я злюсь, я:</a:t>
            </a:r>
          </a:p>
          <a:p>
            <a:r>
              <a:rPr lang="ru-RU" sz="2000" dirty="0"/>
              <a:t>а) выражаю свои чувства и освобождаюсь от них,</a:t>
            </a:r>
          </a:p>
          <a:p>
            <a:r>
              <a:rPr lang="ru-RU" sz="2000" dirty="0"/>
              <a:t>б) чувствую себя неудобно,</a:t>
            </a:r>
          </a:p>
          <a:p>
            <a:r>
              <a:rPr lang="ru-RU" sz="2000" dirty="0"/>
              <a:t>в) пытаюсь себя утихомирить.</a:t>
            </a:r>
          </a:p>
        </p:txBody>
      </p:sp>
    </p:spTree>
    <p:extLst>
      <p:ext uri="{BB962C8B-B14F-4D97-AF65-F5344CB8AC3E}">
        <p14:creationId xmlns:p14="http://schemas.microsoft.com/office/powerpoint/2010/main" val="10950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9612" y="1074510"/>
            <a:ext cx="983768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13. Когда я заболеваю, я:</a:t>
            </a:r>
          </a:p>
          <a:p>
            <a:r>
              <a:rPr lang="ru-RU" sz="2000" dirty="0"/>
              <a:t>а) делаюсь раздражительным и нетерпеливым,</a:t>
            </a:r>
          </a:p>
          <a:p>
            <a:r>
              <a:rPr lang="ru-RU" sz="2000" dirty="0"/>
              <a:t>б) ложусь в постель и очень жду, что за мной будут ухаживать,</a:t>
            </a:r>
          </a:p>
          <a:p>
            <a:r>
              <a:rPr lang="ru-RU" sz="2000" dirty="0"/>
              <a:t>в) стараюсь не обращать на это внимание и надеюсь, что это же будут делать все</a:t>
            </a:r>
          </a:p>
          <a:p>
            <a:r>
              <a:rPr lang="ru-RU" sz="2000" dirty="0"/>
              <a:t>окружающие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14. Если какой-то человек вызвал мое сильное возмущение, я предпочту:</a:t>
            </a:r>
          </a:p>
          <a:p>
            <a:r>
              <a:rPr lang="ru-RU" sz="2000" dirty="0"/>
              <a:t>а) выразить свои эмоции открыто и в лицо,</a:t>
            </a:r>
          </a:p>
          <a:p>
            <a:r>
              <a:rPr lang="ru-RU" sz="2000" dirty="0"/>
              <a:t>б) разрядить свои эмоции в каком-нибудь постороннем деле или разговоре,</a:t>
            </a:r>
          </a:p>
          <a:p>
            <a:r>
              <a:rPr lang="ru-RU" sz="2000" dirty="0"/>
              <a:t>в) дать ему знать об этом косвенно, например, через других людей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  <a:p>
            <a:r>
              <a:rPr lang="ru-RU" sz="2000" b="1" dirty="0">
                <a:solidFill>
                  <a:srgbClr val="00B0F0"/>
                </a:solidFill>
              </a:rPr>
              <a:t>15. Мой девиз, очевидно, будет:</a:t>
            </a:r>
          </a:p>
          <a:p>
            <a:r>
              <a:rPr lang="ru-RU" sz="2000" dirty="0"/>
              <a:t>а) Победитель всегда прав,</a:t>
            </a:r>
          </a:p>
          <a:p>
            <a:r>
              <a:rPr lang="ru-RU" sz="2000" dirty="0"/>
              <a:t>б) Весь мир любит любящего,</a:t>
            </a:r>
          </a:p>
          <a:p>
            <a:r>
              <a:rPr lang="ru-RU" sz="2000" dirty="0"/>
              <a:t>в) Тише едешь – дальше будешь.</a:t>
            </a:r>
          </a:p>
        </p:txBody>
      </p:sp>
    </p:spTree>
    <p:extLst>
      <p:ext uri="{BB962C8B-B14F-4D97-AF65-F5344CB8AC3E}">
        <p14:creationId xmlns:p14="http://schemas.microsoft.com/office/powerpoint/2010/main" val="10124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9710" y="1305342"/>
            <a:ext cx="94908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Обработ</a:t>
            </a:r>
            <a:r>
              <a:rPr lang="ru-RU" sz="3200" b="1" dirty="0" smtClean="0"/>
              <a:t>ка результатов:</a:t>
            </a:r>
            <a:r>
              <a:rPr lang="ru-RU" sz="3200" b="1" dirty="0" smtClean="0"/>
              <a:t> </a:t>
            </a:r>
          </a:p>
          <a:p>
            <a:endParaRPr lang="ru-RU" sz="2000" dirty="0" smtClean="0"/>
          </a:p>
          <a:p>
            <a:r>
              <a:rPr lang="ru-RU" sz="2000" dirty="0"/>
              <a:t>Р</a:t>
            </a:r>
            <a:r>
              <a:rPr lang="ru-RU" sz="2000" dirty="0" smtClean="0"/>
              <a:t>азбейте 15 вопросов-ответов теста на три пятерки:   1-5</a:t>
            </a:r>
            <a:r>
              <a:rPr lang="ru-RU" sz="2000" dirty="0"/>
              <a:t>, </a:t>
            </a:r>
            <a:r>
              <a:rPr lang="ru-RU" sz="2000" dirty="0" smtClean="0"/>
              <a:t>   6-10,   </a:t>
            </a:r>
            <a:r>
              <a:rPr lang="ru-RU" sz="2000" dirty="0"/>
              <a:t>11-15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376997"/>
              </p:ext>
            </p:extLst>
          </p:nvPr>
        </p:nvGraphicFramePr>
        <p:xfrm>
          <a:off x="804041" y="2813445"/>
          <a:ext cx="9511677" cy="306709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005773"/>
                <a:gridCol w="3252952"/>
                <a:gridCol w="3252952"/>
              </a:tblGrid>
              <a:tr h="766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B050"/>
                          </a:solidFill>
                          <a:effectLst/>
                        </a:rPr>
                        <a:t>ЗЕЛЕНЫЙ</a:t>
                      </a:r>
                      <a:endParaRPr lang="ru-RU" sz="40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70C0"/>
                          </a:solidFill>
                          <a:effectLst/>
                        </a:rPr>
                        <a:t>СИНИЙ</a:t>
                      </a:r>
                      <a:endParaRPr lang="ru-RU" sz="40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КРАСНЫЙ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"А" в первой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"Б" в первой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"В" в первой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"В" во второй пятерке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"А" во второй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"Б" во второй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"Б" в третьей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"В" в третьей пятерке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"А" в третьей пятерке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6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2268" y="0"/>
            <a:ext cx="1136746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                                         ЗЕЛЕНЫЙ</a:t>
            </a:r>
          </a:p>
          <a:p>
            <a:r>
              <a:rPr lang="ru-RU" sz="2000" dirty="0" smtClean="0"/>
              <a:t>	Это </a:t>
            </a:r>
            <a:r>
              <a:rPr lang="ru-RU" sz="2000" dirty="0"/>
              <a:t>дающий, любящий, мягкий и чувствительный человек. </a:t>
            </a:r>
            <a:r>
              <a:rPr lang="ru-RU" sz="2000" dirty="0"/>
              <a:t> </a:t>
            </a:r>
            <a:r>
              <a:rPr lang="ru-RU" sz="2000" dirty="0" smtClean="0">
                <a:solidFill>
                  <a:srgbClr val="00B050"/>
                </a:solidFill>
              </a:rPr>
              <a:t>Зеленые </a:t>
            </a:r>
            <a:r>
              <a:rPr lang="ru-RU" sz="2000" dirty="0"/>
              <a:t>нуждаются в любви, от нее зависит </a:t>
            </a:r>
            <a:r>
              <a:rPr lang="ru-RU" sz="2000" dirty="0" smtClean="0"/>
              <a:t>их счастье </a:t>
            </a:r>
            <a:r>
              <a:rPr lang="ru-RU" sz="2000" dirty="0"/>
              <a:t>и безопасность, и ради нее они готовы даже </a:t>
            </a:r>
            <a:r>
              <a:rPr lang="ru-RU" sz="2000" dirty="0" smtClean="0"/>
              <a:t>на самопожертвование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B050"/>
                </a:solidFill>
              </a:rPr>
              <a:t>Зеленые</a:t>
            </a:r>
            <a:r>
              <a:rPr lang="ru-RU" sz="2000" dirty="0" smtClean="0"/>
              <a:t> </a:t>
            </a:r>
            <a:r>
              <a:rPr lang="ru-RU" sz="2000" dirty="0"/>
              <a:t>во многом – слабаки и мямли. Они готовы сделать все для других – и чаще всего то, что </a:t>
            </a:r>
            <a:r>
              <a:rPr lang="ru-RU" sz="2000" dirty="0" smtClean="0"/>
              <a:t>они втайне </a:t>
            </a:r>
            <a:r>
              <a:rPr lang="ru-RU" sz="2000" dirty="0"/>
              <a:t>хотят, чтобы другие сделали для них. Прямо попросить или потребовать то, что им нужно, они </a:t>
            </a:r>
            <a:r>
              <a:rPr lang="ru-RU" sz="2000" dirty="0" smtClean="0"/>
              <a:t>или боятся </a:t>
            </a:r>
            <a:r>
              <a:rPr lang="ru-RU" sz="2000" dirty="0"/>
              <a:t>или не </a:t>
            </a:r>
            <a:r>
              <a:rPr lang="ru-RU" sz="2000" dirty="0" smtClean="0"/>
              <a:t>умеют. Слишком </a:t>
            </a:r>
            <a:r>
              <a:rPr lang="ru-RU" sz="2000" dirty="0"/>
              <a:t>добры и уступчивы – оттого, что трусливы.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B050"/>
                </a:solidFill>
              </a:rPr>
              <a:t>Зеленые</a:t>
            </a:r>
            <a:r>
              <a:rPr lang="ru-RU" sz="2000" dirty="0" smtClean="0"/>
              <a:t> </a:t>
            </a:r>
            <a:r>
              <a:rPr lang="ru-RU" sz="2000" dirty="0"/>
              <a:t>живут мечтой найти человека, который угадывал бы их желания и понимал бы их с полуслова. </a:t>
            </a:r>
            <a:r>
              <a:rPr lang="ru-RU" sz="2000" dirty="0" smtClean="0"/>
              <a:t>Не встречая </a:t>
            </a:r>
            <a:r>
              <a:rPr lang="ru-RU" sz="2000" dirty="0"/>
              <a:t>такого, часто </a:t>
            </a:r>
            <a:r>
              <a:rPr lang="ru-RU" sz="2000" dirty="0" smtClean="0"/>
              <a:t>оказываются разочарованными</a:t>
            </a:r>
            <a:r>
              <a:rPr lang="ru-RU" sz="2000" dirty="0"/>
              <a:t>. Они вообще уделяют мечтам и </a:t>
            </a:r>
            <a:r>
              <a:rPr lang="ru-RU" sz="2000" dirty="0" smtClean="0"/>
              <a:t>переживаниям слишком </a:t>
            </a:r>
            <a:r>
              <a:rPr lang="ru-RU" sz="2000" dirty="0"/>
              <a:t>много времени, вместо того, чтобы заняться чем-то серьезным.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B050"/>
                </a:solidFill>
              </a:rPr>
              <a:t>Зеленые</a:t>
            </a:r>
            <a:r>
              <a:rPr lang="ru-RU" sz="2000" dirty="0" smtClean="0"/>
              <a:t> </a:t>
            </a:r>
            <a:r>
              <a:rPr lang="ru-RU" sz="2000" dirty="0"/>
              <a:t>чаще играет второстепенные роли, способствуя подъему наверх других. Это не потому, </a:t>
            </a:r>
            <a:r>
              <a:rPr lang="ru-RU" sz="2000" dirty="0" smtClean="0"/>
              <a:t>что </a:t>
            </a:r>
            <a:r>
              <a:rPr lang="ru-RU" sz="2000" dirty="0" smtClean="0">
                <a:solidFill>
                  <a:srgbClr val="00B050"/>
                </a:solidFill>
              </a:rPr>
              <a:t>Зеленые</a:t>
            </a:r>
            <a:r>
              <a:rPr lang="ru-RU" sz="2000" dirty="0" smtClean="0"/>
              <a:t> </a:t>
            </a:r>
            <a:r>
              <a:rPr lang="ru-RU" sz="2000" dirty="0"/>
              <a:t>в чем-то неполноценны, но просто они себя лучше чувствуют за троном, а не на нем. Брать </a:t>
            </a:r>
            <a:r>
              <a:rPr lang="ru-RU" sz="2000" dirty="0" smtClean="0"/>
              <a:t>на себя </a:t>
            </a:r>
            <a:r>
              <a:rPr lang="ru-RU" sz="2000" dirty="0"/>
              <a:t>инициативу и ответственность побаиваются, чувствуют себя в роли лидера очень неуверенно.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B050"/>
                </a:solidFill>
              </a:rPr>
              <a:t>Зеленые</a:t>
            </a:r>
            <a:r>
              <a:rPr lang="ru-RU" sz="2000" dirty="0" smtClean="0"/>
              <a:t> </a:t>
            </a:r>
            <a:r>
              <a:rPr lang="ru-RU" sz="2000" dirty="0"/>
              <a:t>зависимы от мнений окружающих и преданы предмету обожания.</a:t>
            </a:r>
          </a:p>
          <a:p>
            <a:r>
              <a:rPr lang="ru-RU" sz="2000" dirty="0"/>
              <a:t>Они страдают от мелочей, часто суеверны. Легкие, миролюбивые, Зеленые </a:t>
            </a:r>
            <a:r>
              <a:rPr lang="ru-RU" sz="2000" dirty="0" err="1"/>
              <a:t>укрощающе</a:t>
            </a:r>
            <a:r>
              <a:rPr lang="ru-RU" sz="2000" dirty="0"/>
              <a:t> действуют </a:t>
            </a:r>
            <a:r>
              <a:rPr lang="ru-RU" sz="2000" dirty="0" smtClean="0"/>
              <a:t>на темпераментных </a:t>
            </a:r>
            <a:r>
              <a:rPr lang="ru-RU" sz="2000" dirty="0"/>
              <a:t>и агрессивных людей. </a:t>
            </a:r>
            <a:r>
              <a:rPr lang="ru-RU" sz="2000" dirty="0" smtClean="0"/>
              <a:t>Свою собственную </a:t>
            </a:r>
            <a:r>
              <a:rPr lang="ru-RU" sz="2000" dirty="0"/>
              <a:t>злость они направляют на </a:t>
            </a:r>
            <a:r>
              <a:rPr lang="ru-RU" sz="2000" dirty="0" smtClean="0"/>
              <a:t>себя, часто теряют здоровье</a:t>
            </a:r>
            <a:r>
              <a:rPr lang="ru-RU" sz="2000" dirty="0"/>
              <a:t>, простужаются, теряют кошельки и режут себе пальцы вместо колбасы</a:t>
            </a:r>
          </a:p>
        </p:txBody>
      </p:sp>
    </p:spTree>
    <p:extLst>
      <p:ext uri="{BB962C8B-B14F-4D97-AF65-F5344CB8AC3E}">
        <p14:creationId xmlns:p14="http://schemas.microsoft.com/office/powerpoint/2010/main" val="21762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840" y="58846"/>
            <a:ext cx="117043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                            СИНИЙ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	</a:t>
            </a:r>
            <a:r>
              <a:rPr lang="ru-RU" sz="2000" b="1" dirty="0" smtClean="0">
                <a:solidFill>
                  <a:srgbClr val="0070C0"/>
                </a:solidFill>
              </a:rPr>
              <a:t>Синий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/>
              <a:t>– человек холодный, расчетливый, осторожный и предпочитает держаться от всего на </a:t>
            </a:r>
            <a:r>
              <a:rPr lang="ru-RU" sz="2000" dirty="0" smtClean="0"/>
              <a:t>расстоянии. Ему </a:t>
            </a:r>
            <a:r>
              <a:rPr lang="ru-RU" sz="2000" dirty="0"/>
              <a:t>нужно пространство вокруг себя, а не кто-то под боком. Если кто-то подходит к нему слишком </a:t>
            </a:r>
            <a:r>
              <a:rPr lang="ru-RU" sz="2000" dirty="0" smtClean="0"/>
              <a:t>близко, он </a:t>
            </a:r>
            <a:r>
              <a:rPr lang="ru-RU" sz="2000" dirty="0"/>
              <a:t>или отталкивает его, или, что чаще, бежит от него сам. </a:t>
            </a:r>
            <a:r>
              <a:rPr lang="ru-RU" sz="2000" dirty="0">
                <a:solidFill>
                  <a:srgbClr val="0070C0"/>
                </a:solidFill>
              </a:rPr>
              <a:t>Синему </a:t>
            </a:r>
            <a:r>
              <a:rPr lang="ru-RU" sz="2000" dirty="0"/>
              <a:t>достаточно себя и он хочет только </a:t>
            </a:r>
            <a:r>
              <a:rPr lang="ru-RU" sz="2000" dirty="0" smtClean="0"/>
              <a:t>покоя. Чтобы </a:t>
            </a:r>
            <a:r>
              <a:rPr lang="ru-RU" sz="2000" dirty="0"/>
              <a:t>избежать нежелательных контактов или не дай бог разочарования, он старается спрятать в песок </a:t>
            </a:r>
            <a:r>
              <a:rPr lang="ru-RU" sz="2000" dirty="0" smtClean="0"/>
              <a:t>не только </a:t>
            </a:r>
            <a:r>
              <a:rPr lang="ru-RU" sz="2000" dirty="0"/>
              <a:t>свою голову, но и сердце, и талант.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70C0"/>
                </a:solidFill>
              </a:rPr>
              <a:t>Синий </a:t>
            </a:r>
            <a:r>
              <a:rPr lang="ru-RU" sz="2000" dirty="0"/>
              <a:t>избегает связей и особенно вытекающих из них обязательств. Те, кто выходит за них замуж </a:t>
            </a:r>
            <a:r>
              <a:rPr lang="ru-RU" sz="2000" dirty="0" smtClean="0"/>
              <a:t>или женится</a:t>
            </a:r>
            <a:r>
              <a:rPr lang="ru-RU" sz="2000" dirty="0"/>
              <a:t>, знает, что жизнь с ними может быть весьма холодной. </a:t>
            </a:r>
            <a:r>
              <a:rPr lang="ru-RU" sz="2000" dirty="0">
                <a:solidFill>
                  <a:srgbClr val="0070C0"/>
                </a:solidFill>
              </a:rPr>
              <a:t>Синие</a:t>
            </a:r>
            <a:r>
              <a:rPr lang="ru-RU" sz="2000" dirty="0"/>
              <a:t> предпочитают страдать в </a:t>
            </a:r>
            <a:r>
              <a:rPr lang="ru-RU" sz="2000" dirty="0" smtClean="0"/>
              <a:t>молчании и </a:t>
            </a:r>
            <a:r>
              <a:rPr lang="ru-RU" sz="2000" dirty="0" smtClean="0"/>
              <a:t>одиночестве. Но </a:t>
            </a:r>
            <a:r>
              <a:rPr lang="ru-RU" sz="2000" dirty="0"/>
              <a:t>страдания их не слишком болезненны, поскольку они умеют защитить себя от них. Даже если </a:t>
            </a:r>
            <a:r>
              <a:rPr lang="ru-RU" sz="2000" dirty="0" smtClean="0">
                <a:solidFill>
                  <a:srgbClr val="0070C0"/>
                </a:solidFill>
              </a:rPr>
              <a:t>Синего</a:t>
            </a:r>
            <a:r>
              <a:rPr lang="ru-RU" sz="2000" dirty="0" smtClean="0"/>
              <a:t> отвергли</a:t>
            </a:r>
            <a:r>
              <a:rPr lang="ru-RU" sz="2000" dirty="0"/>
              <a:t>, он перенесет это достаточно </a:t>
            </a:r>
            <a:r>
              <a:rPr lang="ru-RU" sz="2000" dirty="0" smtClean="0"/>
              <a:t>спокойно. Они </a:t>
            </a:r>
            <a:r>
              <a:rPr lang="ru-RU" sz="2000" dirty="0"/>
              <a:t>не ждут от жизни и людей слишком многого, поэтому не бывают и слишком разочарованы. </a:t>
            </a:r>
            <a:r>
              <a:rPr lang="ru-RU" sz="2000" dirty="0" smtClean="0"/>
              <a:t>Поскольку они </a:t>
            </a:r>
            <a:r>
              <a:rPr lang="ru-RU" sz="2000" dirty="0"/>
              <a:t>никогда особенно ни к чему не стремятся, никто не может сказать, что они потерпели фиаско.</a:t>
            </a:r>
          </a:p>
          <a:p>
            <a:r>
              <a:rPr lang="ru-RU" sz="2000" dirty="0" smtClean="0"/>
              <a:t>	Их </a:t>
            </a:r>
            <a:r>
              <a:rPr lang="ru-RU" sz="2000" dirty="0"/>
              <a:t>отчужденность придает им целостность и самодостаточность, что не хватает как Зеленому,</a:t>
            </a:r>
          </a:p>
          <a:p>
            <a:r>
              <a:rPr lang="ru-RU" sz="2000" dirty="0"/>
              <a:t>стремящемуся понравиться и подлаживающемуся под окружающих, так и Красному, который </a:t>
            </a:r>
            <a:r>
              <a:rPr lang="ru-RU" sz="2000" dirty="0" smtClean="0"/>
              <a:t>хочет достичь </a:t>
            </a:r>
            <a:r>
              <a:rPr lang="ru-RU" sz="2000" dirty="0"/>
              <a:t>успеха и всегда в движении.</a:t>
            </a:r>
          </a:p>
          <a:p>
            <a:r>
              <a:rPr lang="ru-RU" sz="2000" dirty="0"/>
              <a:t>Но эта же целостность (ее другая сторона – замкнутость) отрезает </a:t>
            </a:r>
            <a:r>
              <a:rPr lang="ru-RU" sz="2000" dirty="0">
                <a:solidFill>
                  <a:srgbClr val="0070C0"/>
                </a:solidFill>
              </a:rPr>
              <a:t>Синего</a:t>
            </a:r>
            <a:r>
              <a:rPr lang="ru-RU" sz="2000" dirty="0"/>
              <a:t> от лучшего в других людях и </a:t>
            </a:r>
            <a:r>
              <a:rPr lang="ru-RU" sz="2000" dirty="0" smtClean="0"/>
              <a:t>в нем </a:t>
            </a:r>
            <a:r>
              <a:rPr lang="ru-RU" sz="2000" dirty="0"/>
              <a:t>самом, от бурлящего потока жизни.</a:t>
            </a:r>
          </a:p>
        </p:txBody>
      </p:sp>
    </p:spTree>
    <p:extLst>
      <p:ext uri="{BB962C8B-B14F-4D97-AF65-F5344CB8AC3E}">
        <p14:creationId xmlns:p14="http://schemas.microsoft.com/office/powerpoint/2010/main" val="7275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335845"/>
            <a:ext cx="11353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                                 КРАСНЫЙ </a:t>
            </a:r>
          </a:p>
          <a:p>
            <a:r>
              <a:rPr lang="ru-RU" dirty="0"/>
              <a:t>	</a:t>
            </a:r>
            <a:r>
              <a:rPr lang="ru-RU" sz="2000" dirty="0" smtClean="0"/>
              <a:t>Человеку </a:t>
            </a:r>
            <a:r>
              <a:rPr lang="ru-RU" sz="2000" dirty="0"/>
              <a:t>честолюбивому, решительному и храброму, </a:t>
            </a:r>
            <a:r>
              <a:rPr lang="ru-RU" sz="2000" dirty="0">
                <a:solidFill>
                  <a:srgbClr val="FF0000"/>
                </a:solidFill>
              </a:rPr>
              <a:t>Красному</a:t>
            </a:r>
            <a:r>
              <a:rPr lang="ru-RU" sz="2000" dirty="0"/>
              <a:t> нужна власть.</a:t>
            </a:r>
          </a:p>
          <a:p>
            <a:r>
              <a:rPr lang="ru-RU" sz="2000" dirty="0"/>
              <a:t>Преследуя свои цели, </a:t>
            </a:r>
            <a:r>
              <a:rPr lang="ru-RU" sz="2000" dirty="0">
                <a:solidFill>
                  <a:srgbClr val="FF0000"/>
                </a:solidFill>
              </a:rPr>
              <a:t>Красные</a:t>
            </a:r>
            <a:r>
              <a:rPr lang="ru-RU" sz="2000" dirty="0"/>
              <a:t> приобретают массу противников, но, с другой стороны, они многого </a:t>
            </a:r>
            <a:r>
              <a:rPr lang="ru-RU" sz="2000" dirty="0" smtClean="0"/>
              <a:t>и достигают</a:t>
            </a:r>
            <a:r>
              <a:rPr lang="ru-RU" sz="2000" dirty="0"/>
              <a:t>. Их враждебность, агрессивность и некоторая одержимость делает их очень </a:t>
            </a:r>
            <a:r>
              <a:rPr lang="ru-RU" sz="2000" dirty="0" smtClean="0"/>
              <a:t>сложными спутниками </a:t>
            </a:r>
            <a:r>
              <a:rPr lang="ru-RU" sz="2000" dirty="0"/>
              <a:t>в жизни, но в то же время они заставляют каждого вытягиваться перед ними в струнку </a:t>
            </a:r>
            <a:r>
              <a:rPr lang="ru-RU" sz="2000" dirty="0" smtClean="0"/>
              <a:t>и выкладываться </a:t>
            </a:r>
            <a:r>
              <a:rPr lang="ru-RU" sz="2000" dirty="0"/>
              <a:t>в деле. Мы чаще восхищаемся ими, чем любим их.</a:t>
            </a:r>
          </a:p>
          <a:p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FF0000"/>
                </a:solidFill>
              </a:rPr>
              <a:t>Красные </a:t>
            </a:r>
            <a:r>
              <a:rPr lang="ru-RU" sz="2000" dirty="0"/>
              <a:t>требуют немедленного подчинения, беззаветной преданности и массы восхищения. Но, </a:t>
            </a:r>
            <a:r>
              <a:rPr lang="ru-RU" sz="2000" dirty="0" smtClean="0"/>
              <a:t>с другой стороны, они работают больше, чем кто-либо, и, как правило, заслуживают такого отношения к себе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	Они </a:t>
            </a:r>
            <a:r>
              <a:rPr lang="ru-RU" sz="2000" dirty="0"/>
              <a:t>стремятся к совершенству, идеалу, бескомпромиссны, требуют "все или ничего". И хотя они </a:t>
            </a:r>
            <a:r>
              <a:rPr lang="ru-RU" sz="2000" dirty="0" smtClean="0"/>
              <a:t>легко критикуют </a:t>
            </a:r>
            <a:r>
              <a:rPr lang="ru-RU" sz="2000" dirty="0"/>
              <a:t>других и себя, на критику со стороны реагируют плохо, Всякое предположение, что </a:t>
            </a:r>
            <a:r>
              <a:rPr lang="ru-RU" sz="2000" dirty="0" smtClean="0"/>
              <a:t>они могут </a:t>
            </a:r>
            <a:r>
              <a:rPr lang="ru-RU" sz="2000" dirty="0"/>
              <a:t>совершить ошибку, не только вызывает их ярость, но также может ввергнуть их в </a:t>
            </a:r>
            <a:r>
              <a:rPr lang="ru-RU" sz="2000" dirty="0" smtClean="0"/>
              <a:t>состояние глубокой </a:t>
            </a:r>
            <a:r>
              <a:rPr lang="ru-RU" sz="2000" dirty="0"/>
              <a:t>депрессии, так как за этим красным фасадом они не так жестоки, как кажется на </a:t>
            </a:r>
            <a:r>
              <a:rPr lang="ru-RU" sz="2000" dirty="0" smtClean="0"/>
              <a:t>первый взгляд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	Для </a:t>
            </a:r>
            <a:r>
              <a:rPr lang="ru-RU" sz="2000" dirty="0">
                <a:solidFill>
                  <a:srgbClr val="FF0000"/>
                </a:solidFill>
              </a:rPr>
              <a:t>Красных</a:t>
            </a:r>
            <a:r>
              <a:rPr lang="ru-RU" sz="2000" dirty="0"/>
              <a:t> мир представляет поле битвы и они окружены врагами. Но не стоит беспокоиться: </a:t>
            </a:r>
            <a:r>
              <a:rPr lang="ru-RU" sz="2000" dirty="0" smtClean="0"/>
              <a:t>они вооружены </a:t>
            </a:r>
            <a:r>
              <a:rPr lang="ru-RU" sz="2000" dirty="0"/>
              <a:t>умом и проницательностью, они прирожденные стратеги, и у них масса </a:t>
            </a:r>
            <a:r>
              <a:rPr lang="ru-RU" sz="2000" dirty="0" smtClean="0"/>
              <a:t>энергии. Единственная </a:t>
            </a:r>
            <a:r>
              <a:rPr lang="ru-RU" sz="2000" dirty="0"/>
              <a:t>битва, которую они проигрывают, – это битва с самим собой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77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95600" y="346477"/>
            <a:ext cx="8610600" cy="1293028"/>
          </a:xfrm>
        </p:spPr>
        <p:txBody>
          <a:bodyPr/>
          <a:lstStyle/>
          <a:p>
            <a:pPr algn="ctr"/>
            <a:r>
              <a:rPr lang="ru-RU" b="1" dirty="0" smtClean="0"/>
              <a:t>Это качество…</a:t>
            </a:r>
            <a:endParaRPr lang="ru-RU" b="1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376" y="1341120"/>
            <a:ext cx="9917058" cy="510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2312" y="1052500"/>
            <a:ext cx="806196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Что </a:t>
            </a:r>
            <a:r>
              <a:rPr lang="ru-RU" sz="3200" dirty="0"/>
              <a:t>нужно </a:t>
            </a:r>
            <a:r>
              <a:rPr lang="ru-RU" sz="3200" b="1" dirty="0">
                <a:solidFill>
                  <a:srgbClr val="00B050"/>
                </a:solidFill>
              </a:rPr>
              <a:t>Зеленому</a:t>
            </a:r>
          </a:p>
          <a:p>
            <a:pPr algn="just"/>
            <a:r>
              <a:rPr lang="ru-RU" sz="2400" dirty="0" smtClean="0"/>
              <a:t>	Вам </a:t>
            </a:r>
            <a:r>
              <a:rPr lang="ru-RU" sz="2400" dirty="0"/>
              <a:t>нужно взрослеть и становиться </a:t>
            </a:r>
            <a:r>
              <a:rPr lang="ru-RU" sz="2400" dirty="0" smtClean="0"/>
              <a:t>более самостоятельным</a:t>
            </a:r>
            <a:r>
              <a:rPr lang="ru-RU" sz="2400" dirty="0"/>
              <a:t>, начинать </a:t>
            </a:r>
            <a:r>
              <a:rPr lang="ru-RU" sz="2400" dirty="0" smtClean="0"/>
              <a:t>жить своей </a:t>
            </a:r>
            <a:r>
              <a:rPr lang="ru-RU" sz="2400" dirty="0"/>
              <a:t>жизнью, зачастую вопреки ожиданиям или просьбам окружающих. </a:t>
            </a:r>
            <a:r>
              <a:rPr lang="ru-RU" sz="2400" dirty="0" smtClean="0"/>
              <a:t>Нужно учиться </a:t>
            </a:r>
            <a:r>
              <a:rPr lang="ru-RU" sz="2400" dirty="0"/>
              <a:t>быть человеком для себя, а не человеком для других. Вы имеете </a:t>
            </a:r>
            <a:r>
              <a:rPr lang="ru-RU" sz="2400" dirty="0" smtClean="0"/>
              <a:t>право быть </a:t>
            </a:r>
            <a:r>
              <a:rPr lang="ru-RU" sz="2400" dirty="0"/>
              <a:t>самим собой. Вам надо разрешить себе многое из того, что пока для </a:t>
            </a:r>
            <a:r>
              <a:rPr lang="ru-RU" sz="2400" dirty="0" smtClean="0"/>
              <a:t>вас 	внутренне </a:t>
            </a:r>
            <a:r>
              <a:rPr lang="ru-RU" sz="2400" dirty="0"/>
              <a:t>не дозволено.</a:t>
            </a:r>
          </a:p>
          <a:p>
            <a:r>
              <a:rPr lang="ru-RU" sz="2400" dirty="0" smtClean="0"/>
              <a:t>	Это </a:t>
            </a:r>
            <a:r>
              <a:rPr lang="ru-RU" sz="2400" dirty="0"/>
              <a:t>не значит, что вы должны становиться плохим человеком, но то </a:t>
            </a:r>
            <a:r>
              <a:rPr lang="ru-RU" sz="2400" dirty="0" smtClean="0"/>
              <a:t>доброе, которого </a:t>
            </a:r>
            <a:r>
              <a:rPr lang="ru-RU" sz="2400" dirty="0"/>
              <a:t>в вас так много, должно быть надежно защищено.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921" y="0"/>
            <a:ext cx="2322079" cy="2105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76815"/>
            <a:ext cx="2415277" cy="136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1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103" y="797510"/>
            <a:ext cx="919129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         Что </a:t>
            </a:r>
            <a:r>
              <a:rPr lang="ru-RU" sz="3200" dirty="0"/>
              <a:t>нужно </a:t>
            </a:r>
            <a:r>
              <a:rPr lang="ru-RU" sz="3200" b="1" dirty="0" smtClean="0">
                <a:solidFill>
                  <a:srgbClr val="0070C0"/>
                </a:solidFill>
              </a:rPr>
              <a:t>Синему</a:t>
            </a:r>
          </a:p>
          <a:p>
            <a:endParaRPr lang="ru-RU" sz="2400" dirty="0"/>
          </a:p>
          <a:p>
            <a:r>
              <a:rPr lang="ru-RU" sz="2400" dirty="0" smtClean="0"/>
              <a:t>	Ваша </a:t>
            </a:r>
            <a:r>
              <a:rPr lang="ru-RU" sz="2400" dirty="0"/>
              <a:t>холодность, ухудшающая контакты с людьми и ограничивающая </a:t>
            </a:r>
            <a:r>
              <a:rPr lang="ru-RU" sz="2400" dirty="0" smtClean="0"/>
              <a:t>восприятие всех </a:t>
            </a:r>
            <a:r>
              <a:rPr lang="ru-RU" sz="2400" dirty="0"/>
              <a:t>красок мира, – не природная, а лишь следствие вашей боязни связей и</a:t>
            </a:r>
          </a:p>
          <a:p>
            <a:r>
              <a:rPr lang="ru-RU" sz="2400" dirty="0"/>
              <a:t>переживаний. Да, жить бывает больно, но это еще не повод, чтобы не </a:t>
            </a:r>
            <a:r>
              <a:rPr lang="ru-RU" sz="2400" dirty="0" smtClean="0"/>
              <a:t>жить вообще</a:t>
            </a:r>
            <a:r>
              <a:rPr lang="ru-RU" sz="2400" dirty="0"/>
              <a:t>, и то, что было так болезненно в детстве и юности, уже не страшно сейчас.</a:t>
            </a:r>
          </a:p>
          <a:p>
            <a:r>
              <a:rPr lang="ru-RU" sz="2400" dirty="0" smtClean="0"/>
              <a:t>	Попробуйте </a:t>
            </a:r>
            <a:r>
              <a:rPr lang="ru-RU" sz="2400" dirty="0"/>
              <a:t>открыть себя миру, и мир откроет себя вам! Ваша главная задача </a:t>
            </a:r>
            <a:r>
              <a:rPr lang="ru-RU" sz="2400" dirty="0" smtClean="0"/>
              <a:t>–развивать </a:t>
            </a:r>
            <a:r>
              <a:rPr lang="ru-RU" sz="2400" dirty="0"/>
              <a:t>в себе интерес и внимание к окружающим людям, научиться </a:t>
            </a:r>
            <a:endParaRPr lang="ru-RU" sz="2400" dirty="0" smtClean="0"/>
          </a:p>
          <a:p>
            <a:r>
              <a:rPr lang="ru-RU" sz="2400" dirty="0" smtClean="0"/>
              <a:t>их лучше понимать </a:t>
            </a:r>
            <a:r>
              <a:rPr lang="ru-RU" sz="2400" dirty="0"/>
              <a:t>и чувствовать.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434" y="4559924"/>
            <a:ext cx="3114463" cy="198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130534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8993" y="1474619"/>
            <a:ext cx="82611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                   Что </a:t>
            </a:r>
            <a:r>
              <a:rPr lang="ru-RU" sz="3200" b="1" dirty="0"/>
              <a:t>нужно </a:t>
            </a:r>
            <a:r>
              <a:rPr lang="ru-RU" sz="3200" b="1" dirty="0">
                <a:solidFill>
                  <a:srgbClr val="FF0000"/>
                </a:solidFill>
              </a:rPr>
              <a:t>Красному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Видя </a:t>
            </a:r>
            <a:r>
              <a:rPr lang="ru-RU" sz="2400" dirty="0"/>
              <a:t>в окружающих врагов, вы невольно превращаете в них даже тех, кто </a:t>
            </a:r>
            <a:r>
              <a:rPr lang="ru-RU" sz="2400" dirty="0" smtClean="0"/>
              <a:t>мог бы </a:t>
            </a:r>
            <a:r>
              <a:rPr lang="ru-RU" sz="2400" dirty="0"/>
              <a:t>быть вам другом. Возможных единомышленников вы против их </a:t>
            </a:r>
            <a:r>
              <a:rPr lang="ru-RU" sz="2400" dirty="0" smtClean="0"/>
              <a:t>воли превращаете </a:t>
            </a:r>
            <a:r>
              <a:rPr lang="ru-RU" sz="2400" dirty="0"/>
              <a:t>в своих конкурентов. </a:t>
            </a:r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Чтобы </a:t>
            </a:r>
            <a:r>
              <a:rPr lang="ru-RU" sz="2400" dirty="0"/>
              <a:t>этого не происходило, вы </a:t>
            </a:r>
            <a:r>
              <a:rPr lang="ru-RU" sz="2400" dirty="0" smtClean="0"/>
              <a:t>должны научиться </a:t>
            </a:r>
            <a:r>
              <a:rPr lang="ru-RU" sz="2400" dirty="0"/>
              <a:t>быть более терпимыми и доброжелательными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613" y="4602179"/>
            <a:ext cx="3247697" cy="182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7720" y="761999"/>
            <a:ext cx="10698479" cy="130386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МАНДАЛА</a:t>
            </a:r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как  </a:t>
            </a:r>
            <a:r>
              <a:rPr lang="ru-RU" sz="2800" dirty="0"/>
              <a:t>один из методов </a:t>
            </a:r>
            <a:r>
              <a:rPr lang="ru-RU" sz="2800" dirty="0" smtClean="0"/>
              <a:t>арт-терапии – </a:t>
            </a:r>
            <a:br>
              <a:rPr lang="ru-RU" sz="2800" dirty="0" smtClean="0"/>
            </a:br>
            <a:r>
              <a:rPr lang="ru-RU" sz="2800" dirty="0" smtClean="0"/>
              <a:t>это рисунок, который </a:t>
            </a:r>
            <a:r>
              <a:rPr lang="ru-RU" sz="2800" dirty="0"/>
              <a:t>заключен </a:t>
            </a:r>
            <a:r>
              <a:rPr lang="ru-RU" sz="2800" dirty="0" smtClean="0"/>
              <a:t>в круг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dirty="0" smtClean="0"/>
              <a:t>Эффективный метод диагностики</a:t>
            </a:r>
            <a:endParaRPr lang="ru-RU" sz="20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015" y="3009800"/>
            <a:ext cx="3048000" cy="304800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181903" y="2201333"/>
            <a:ext cx="3643329" cy="703232"/>
          </a:xfrm>
        </p:spPr>
        <p:txBody>
          <a:bodyPr/>
          <a:lstStyle/>
          <a:p>
            <a:pPr algn="ctr"/>
            <a:r>
              <a:rPr lang="ru-RU" sz="2000" b="1" dirty="0" smtClean="0"/>
              <a:t>Это картина внутреннего мира человека</a:t>
            </a:r>
            <a:endParaRPr lang="ru-RU" sz="20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466" y="3009314"/>
            <a:ext cx="3048000" cy="3048000"/>
          </a:xfrm>
          <a:prstGeom prst="rect">
            <a:avLst/>
          </a:prstGeom>
        </p:spPr>
      </p:pic>
      <p:sp>
        <p:nvSpPr>
          <p:cNvPr id="9" name="Текст 8"/>
          <p:cNvSpPr>
            <a:spLocks noGrp="1"/>
          </p:cNvSpPr>
          <p:nvPr>
            <p:ph type="body" sz="half" idx="16"/>
          </p:nvPr>
        </p:nvSpPr>
        <p:spPr>
          <a:xfrm>
            <a:off x="4415003" y="3009314"/>
            <a:ext cx="3456432" cy="3314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482178" y="2210165"/>
            <a:ext cx="3456432" cy="626534"/>
          </a:xfrm>
        </p:spPr>
        <p:txBody>
          <a:bodyPr/>
          <a:lstStyle/>
          <a:p>
            <a:pPr algn="ctr"/>
            <a:r>
              <a:rPr lang="ru-RU" sz="2000" b="1" dirty="0" smtClean="0"/>
              <a:t>Показывает актуальное состояние человека</a:t>
            </a:r>
            <a:endParaRPr lang="ru-RU" sz="20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903" y="3037631"/>
            <a:ext cx="4067175" cy="3048000"/>
          </a:xfrm>
          <a:prstGeom prst="rect">
            <a:avLst/>
          </a:prstGeom>
        </p:spPr>
      </p:pic>
      <p:sp>
        <p:nvSpPr>
          <p:cNvPr id="10" name="Текст 9"/>
          <p:cNvSpPr>
            <a:spLocks noGrp="1"/>
          </p:cNvSpPr>
          <p:nvPr>
            <p:ph type="body" sz="half" idx="17"/>
          </p:nvPr>
        </p:nvSpPr>
        <p:spPr>
          <a:xfrm>
            <a:off x="8482178" y="3037631"/>
            <a:ext cx="3456432" cy="33141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3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860" y="889843"/>
            <a:ext cx="113842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Знакомство с </a:t>
            </a:r>
            <a:r>
              <a:rPr lang="ru-RU" sz="4400" b="1" dirty="0" err="1"/>
              <a:t>цветотерапией</a:t>
            </a:r>
            <a:r>
              <a:rPr lang="ru-RU" sz="4400" b="1" dirty="0"/>
              <a:t> и символикой </a:t>
            </a:r>
            <a:r>
              <a:rPr lang="ru-RU" sz="4400" b="1" dirty="0" err="1"/>
              <a:t>мандал</a:t>
            </a:r>
            <a:r>
              <a:rPr lang="ru-RU" sz="4400" b="1" dirty="0"/>
              <a:t>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                         Красный</a:t>
            </a:r>
            <a:endParaRPr lang="ru-RU" sz="4000" b="1" dirty="0">
              <a:solidFill>
                <a:srgbClr val="FF0000"/>
              </a:solidFill>
            </a:endParaRPr>
          </a:p>
          <a:p>
            <a:pPr algn="just"/>
            <a:r>
              <a:rPr lang="ru-RU" dirty="0" smtClean="0"/>
              <a:t>	</a:t>
            </a:r>
            <a:r>
              <a:rPr lang="ru-RU" sz="2400" dirty="0" smtClean="0"/>
              <a:t>Это </a:t>
            </a:r>
            <a:r>
              <a:rPr lang="ru-RU" sz="2400" dirty="0"/>
              <a:t>жизненная сила, энергия, либидо, активность, страдание, гнев, трансформация, разрушение, смелость, агрессивность, мужская энергия.</a:t>
            </a:r>
          </a:p>
          <a:p>
            <a:pPr algn="just"/>
            <a:r>
              <a:rPr lang="ru-RU" sz="2400" dirty="0" smtClean="0"/>
              <a:t>	Много </a:t>
            </a:r>
            <a:r>
              <a:rPr lang="ru-RU" sz="2400" dirty="0"/>
              <a:t>красного цвета в </a:t>
            </a:r>
            <a:r>
              <a:rPr lang="ru-RU" sz="2400" dirty="0" err="1"/>
              <a:t>мандале</a:t>
            </a:r>
            <a:r>
              <a:rPr lang="ru-RU" sz="2400" dirty="0"/>
              <a:t> показывает нам, что много гнева и агрессии накопилось, и им надо дать приемлемый выход через трансформацию, направить эту энергию на творчество и реализацию.</a:t>
            </a:r>
          </a:p>
          <a:p>
            <a:pPr algn="just"/>
            <a:r>
              <a:rPr lang="ru-RU" sz="2400" dirty="0" smtClean="0"/>
              <a:t>	Его </a:t>
            </a:r>
            <a:r>
              <a:rPr lang="ru-RU" sz="2400" dirty="0"/>
              <a:t>отсутствие в </a:t>
            </a:r>
            <a:r>
              <a:rPr lang="ru-RU" sz="2400" dirty="0" err="1"/>
              <a:t>мандале</a:t>
            </a:r>
            <a:r>
              <a:rPr lang="ru-RU" sz="2400" dirty="0"/>
              <a:t> говорит о пассивности и отсутствии самоутверждения. Желательно, чтобы он присутствовал хотя бы в сложных цветах. Например, в розовом, фиолетовом, оранжевом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439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840" y="1028343"/>
            <a:ext cx="110947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Синий</a:t>
            </a:r>
            <a:r>
              <a:rPr lang="ru-RU" dirty="0"/>
              <a:t> </a:t>
            </a:r>
            <a:r>
              <a:rPr lang="ru-RU" sz="3600" b="1" dirty="0">
                <a:solidFill>
                  <a:srgbClr val="00B0F0"/>
                </a:solidFill>
              </a:rPr>
              <a:t>(голубой)</a:t>
            </a:r>
          </a:p>
          <a:p>
            <a:pPr algn="just"/>
            <a:r>
              <a:rPr lang="ru-RU" dirty="0"/>
              <a:t>	</a:t>
            </a:r>
            <a:r>
              <a:rPr lang="ru-RU" sz="2400" dirty="0"/>
              <a:t>Голубой цвет отображает женскую энергию, это релаксация и спокойствие. Это принятие и символ доброй матери. Он обычно говорит о возрождении и расширении. Это наша внутренняя способность создавать связи, питать взращивать. </a:t>
            </a:r>
          </a:p>
          <a:p>
            <a:pPr algn="just"/>
            <a:r>
              <a:rPr lang="ru-RU" sz="2400" dirty="0"/>
              <a:t>	Но слишком много голубого цвета в </a:t>
            </a:r>
            <a:r>
              <a:rPr lang="ru-RU" sz="2400" dirty="0" err="1"/>
              <a:t>мандале</a:t>
            </a:r>
            <a:r>
              <a:rPr lang="ru-RU" sz="2400" dirty="0"/>
              <a:t> может говорить о пассивности и погружении в бессознательное. </a:t>
            </a:r>
          </a:p>
          <a:p>
            <a:pPr algn="just"/>
            <a:r>
              <a:rPr lang="ru-RU" sz="2400" dirty="0"/>
              <a:t>	Отсутствие в </a:t>
            </a:r>
            <a:r>
              <a:rPr lang="ru-RU" sz="2400" dirty="0" err="1"/>
              <a:t>мандале</a:t>
            </a:r>
            <a:r>
              <a:rPr lang="ru-RU" sz="2400" dirty="0"/>
              <a:t> голубого цвета говорит об отсутствии контакта со своей внутренней женской энергией.</a:t>
            </a:r>
          </a:p>
          <a:p>
            <a:pPr algn="just"/>
            <a:r>
              <a:rPr lang="ru-RU" sz="2400" dirty="0"/>
              <a:t>	 Тёмный, мутный синий цвет — это пожирающее материнское начало, конфликтные отношения с матерью и негативное отношение к своей женской энергии, женскому началу.</a:t>
            </a:r>
          </a:p>
        </p:txBody>
      </p:sp>
    </p:spTree>
    <p:extLst>
      <p:ext uri="{BB962C8B-B14F-4D97-AF65-F5344CB8AC3E}">
        <p14:creationId xmlns:p14="http://schemas.microsoft.com/office/powerpoint/2010/main" val="23281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440" y="1859340"/>
            <a:ext cx="11125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</a:rPr>
              <a:t>Жёлтый</a:t>
            </a:r>
          </a:p>
          <a:p>
            <a:pPr algn="just"/>
            <a:r>
              <a:rPr lang="ru-RU" sz="2400" dirty="0" smtClean="0"/>
              <a:t>	Жёлтый </a:t>
            </a:r>
            <a:r>
              <a:rPr lang="ru-RU" sz="2400" dirty="0"/>
              <a:t>цвет — это индивидуальность, наша миссия. Для женщин, это </a:t>
            </a:r>
            <a:r>
              <a:rPr lang="ru-RU" sz="2400" dirty="0" err="1"/>
              <a:t>Анимус</a:t>
            </a:r>
            <a:r>
              <a:rPr lang="ru-RU" sz="2400" dirty="0"/>
              <a:t>. Это стремление идти вперёд. Чистый жёлтый цвет — это отображение наших хороших взаимоотношений с отцом. Затемнённый, грязный жёлтый — это болезненная привязанность к отцу, сниженная самооценка и проблемы во взаимоотношениях с мужчинами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15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240" y="335280"/>
            <a:ext cx="1179576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3200" b="1" dirty="0" smtClean="0"/>
              <a:t>Остальные </a:t>
            </a:r>
            <a:r>
              <a:rPr lang="ru-RU" sz="3200" b="1" dirty="0"/>
              <a:t>цвета создаются путём смешивания основных цветов и несут следующие качества</a:t>
            </a:r>
            <a:r>
              <a:rPr lang="ru-RU" sz="3200" b="1" dirty="0" smtClean="0"/>
              <a:t>:</a:t>
            </a:r>
          </a:p>
          <a:p>
            <a:endParaRPr lang="ru-RU" sz="3200" b="1" dirty="0" smtClean="0"/>
          </a:p>
          <a:p>
            <a:r>
              <a:rPr lang="ru-RU" sz="2800" b="1" dirty="0" smtClean="0">
                <a:solidFill>
                  <a:srgbClr val="00FFFF"/>
                </a:solidFill>
              </a:rPr>
              <a:t>Бирюзовый</a:t>
            </a:r>
            <a:r>
              <a:rPr lang="ru-RU" sz="2800" dirty="0" smtClean="0"/>
              <a:t> </a:t>
            </a:r>
            <a:r>
              <a:rPr lang="ru-RU" sz="2400" dirty="0" smtClean="0"/>
              <a:t>Исцеление</a:t>
            </a:r>
            <a:r>
              <a:rPr lang="ru-RU" sz="2400" dirty="0"/>
              <a:t>, забота о себе и других.</a:t>
            </a:r>
          </a:p>
          <a:p>
            <a:r>
              <a:rPr lang="ru-RU" sz="2800" b="1" dirty="0">
                <a:solidFill>
                  <a:srgbClr val="FF9933"/>
                </a:solidFill>
              </a:rPr>
              <a:t>Персиковый</a:t>
            </a:r>
            <a:r>
              <a:rPr lang="ru-RU" sz="2400" dirty="0"/>
              <a:t> </a:t>
            </a:r>
            <a:r>
              <a:rPr lang="ru-RU" sz="2400" dirty="0" smtClean="0"/>
              <a:t>— чувственность</a:t>
            </a:r>
            <a:r>
              <a:rPr lang="ru-RU" sz="2400" dirty="0"/>
              <a:t>, телесность, телесная сексуальность.</a:t>
            </a:r>
          </a:p>
          <a:p>
            <a:r>
              <a:rPr lang="ru-RU" sz="2800" b="1" dirty="0">
                <a:solidFill>
                  <a:srgbClr val="FF3399"/>
                </a:solidFill>
              </a:rPr>
              <a:t>Розовый</a:t>
            </a:r>
            <a:r>
              <a:rPr lang="ru-RU" sz="2400" dirty="0"/>
              <a:t> — нежность, естественная телесность, эмоциональная жизнь.</a:t>
            </a:r>
          </a:p>
          <a:p>
            <a:r>
              <a:rPr lang="ru-RU" sz="2800" b="1" dirty="0">
                <a:solidFill>
                  <a:srgbClr val="9999FF"/>
                </a:solidFill>
              </a:rPr>
              <a:t>Лавандовый</a:t>
            </a:r>
            <a:r>
              <a:rPr lang="ru-RU" sz="2400" dirty="0"/>
              <a:t> — духовное пробуждение, добродетель, возрождение.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Фиолетовый</a:t>
            </a:r>
            <a:r>
              <a:rPr lang="ru-RU" sz="2400" dirty="0"/>
              <a:t> (яркий, фуксин) — эмансипация, индивидуализация, начало творческого проекта, отделение от матери.</a:t>
            </a:r>
          </a:p>
          <a:p>
            <a:r>
              <a:rPr lang="ru-RU" sz="2800" b="1" dirty="0">
                <a:solidFill>
                  <a:srgbClr val="CC00FF"/>
                </a:solidFill>
              </a:rPr>
              <a:t>Лилово-фиолетовый </a:t>
            </a:r>
            <a:r>
              <a:rPr lang="ru-RU" sz="2400" dirty="0"/>
              <a:t>— развитие, идентификация, жизнь, живущая для себя.</a:t>
            </a:r>
          </a:p>
          <a:p>
            <a:r>
              <a:rPr lang="ru-RU" sz="2800" b="1" dirty="0">
                <a:solidFill>
                  <a:srgbClr val="FF3300"/>
                </a:solidFill>
              </a:rPr>
              <a:t>Оранжевый</a:t>
            </a:r>
            <a:r>
              <a:rPr lang="ru-RU" sz="2800" b="1" dirty="0">
                <a:solidFill>
                  <a:schemeClr val="accent2"/>
                </a:solidFill>
              </a:rPr>
              <a:t> </a:t>
            </a:r>
            <a:r>
              <a:rPr lang="ru-RU" sz="2400" dirty="0"/>
              <a:t>— самоутверждение, упорство, самооценка, эгоцентризм, амбиции, взаимоотношения с мужским началом, с отцом.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5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" y="1379577"/>
            <a:ext cx="1117092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B050"/>
                </a:solidFill>
              </a:rPr>
              <a:t>Зелёный</a:t>
            </a:r>
            <a:r>
              <a:rPr lang="ru-RU" dirty="0"/>
              <a:t> </a:t>
            </a:r>
            <a:r>
              <a:rPr lang="ru-RU" sz="2400" dirty="0" smtClean="0"/>
              <a:t> - рост</a:t>
            </a:r>
            <a:r>
              <a:rPr lang="ru-RU" sz="2400" dirty="0"/>
              <a:t>, обновление, забота и поддержка других, взрослое отношение к </a:t>
            </a:r>
            <a:r>
              <a:rPr lang="ru-RU" sz="2400" dirty="0" smtClean="0"/>
              <a:t>себе.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Коричневый</a:t>
            </a:r>
            <a:r>
              <a:rPr lang="ru-RU" sz="2400" dirty="0" smtClean="0"/>
              <a:t> - печаль</a:t>
            </a:r>
            <a:r>
              <a:rPr lang="ru-RU" sz="2400" dirty="0"/>
              <a:t>, желание домашнего очага, табу, низкое мнение о себе, </a:t>
            </a:r>
            <a:r>
              <a:rPr lang="ru-RU" sz="2400" dirty="0" err="1"/>
              <a:t>заблокированность</a:t>
            </a:r>
            <a:r>
              <a:rPr lang="ru-RU" sz="2400" dirty="0"/>
              <a:t> энергий.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65000"/>
                  </a:schemeClr>
                </a:solidFill>
              </a:rPr>
              <a:t>Серый </a:t>
            </a:r>
            <a:r>
              <a:rPr lang="ru-RU" sz="2400" dirty="0" smtClean="0"/>
              <a:t>- безнадёжность</a:t>
            </a:r>
            <a:r>
              <a:rPr lang="ru-RU" sz="2400" dirty="0"/>
              <a:t>, депрессия, вина.</a:t>
            </a:r>
          </a:p>
          <a:p>
            <a:pPr algn="just"/>
            <a:r>
              <a:rPr lang="ru-RU" sz="2800" b="1" dirty="0"/>
              <a:t>Белый</a:t>
            </a:r>
            <a:r>
              <a:rPr lang="ru-RU" sz="2400" dirty="0"/>
              <a:t> </a:t>
            </a:r>
            <a:r>
              <a:rPr lang="ru-RU" sz="2400" dirty="0" smtClean="0"/>
              <a:t>- духовность</a:t>
            </a:r>
            <a:r>
              <a:rPr lang="ru-RU" sz="2400" dirty="0"/>
              <a:t>, трансформация, чистый лист, единство в котором соединяется разнообразие мира. Белый — это все цвета, ещё не проявленные на свои спектры.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</a:rPr>
              <a:t>Чёрный - т</a:t>
            </a:r>
            <a:r>
              <a:rPr lang="ru-RU" sz="2400" dirty="0" smtClean="0"/>
              <a:t>айна, смерть-возрождение, посвящение, бессознательное. Иногда это может быть выражением депрессии и горя, которое мы не позволяем себе выразить. Гармония и красота изначального Хаоса.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3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4340" y="1204105"/>
            <a:ext cx="113233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Поделитесь своими </a:t>
            </a:r>
            <a:r>
              <a:rPr lang="ru-RU" sz="2800" dirty="0"/>
              <a:t>внутренними ощущениями. </a:t>
            </a:r>
            <a:endParaRPr lang="ru-RU" sz="2800" dirty="0" smtClean="0"/>
          </a:p>
          <a:p>
            <a:r>
              <a:rPr lang="ru-RU" sz="2800" dirty="0" smtClean="0"/>
              <a:t>	Прислушайтесь </a:t>
            </a:r>
            <a:r>
              <a:rPr lang="ru-RU" sz="2800" dirty="0"/>
              <a:t>к тому, что </a:t>
            </a:r>
            <a:r>
              <a:rPr lang="ru-RU" sz="2800" dirty="0" smtClean="0"/>
              <a:t>вы чувствуете, </a:t>
            </a:r>
            <a:r>
              <a:rPr lang="ru-RU" sz="2800" dirty="0"/>
              <a:t>и </a:t>
            </a:r>
            <a:r>
              <a:rPr lang="ru-RU" sz="2800" dirty="0" smtClean="0"/>
              <a:t>расскажите об </a:t>
            </a:r>
            <a:r>
              <a:rPr lang="ru-RU" sz="2800" dirty="0"/>
              <a:t>этом. </a:t>
            </a:r>
            <a:endParaRPr lang="ru-RU" sz="2800" dirty="0" smtClean="0"/>
          </a:p>
          <a:p>
            <a:pPr algn="ctr"/>
            <a:r>
              <a:rPr lang="ru-RU" sz="2800" b="1" dirty="0" smtClean="0"/>
              <a:t>ВОПРОСЫ:</a:t>
            </a:r>
          </a:p>
          <a:p>
            <a:r>
              <a:rPr lang="ru-RU" sz="2800" dirty="0" smtClean="0"/>
              <a:t>- Как </a:t>
            </a:r>
            <a:r>
              <a:rPr lang="ru-RU" sz="2800" dirty="0"/>
              <a:t>бы Вам хотелось назвать свою </a:t>
            </a:r>
            <a:r>
              <a:rPr lang="ru-RU" sz="2800" dirty="0" err="1"/>
              <a:t>мандалу</a:t>
            </a:r>
            <a:r>
              <a:rPr lang="ru-RU" sz="2800" dirty="0" smtClean="0"/>
              <a:t>?</a:t>
            </a:r>
            <a:r>
              <a:rPr lang="ru-RU" sz="2800" dirty="0"/>
              <a:t>	</a:t>
            </a:r>
            <a:endParaRPr lang="ru-RU" sz="2800" dirty="0" smtClean="0"/>
          </a:p>
          <a:p>
            <a:r>
              <a:rPr lang="ru-RU" sz="2800" dirty="0" smtClean="0"/>
              <a:t>- Как менялось настроение </a:t>
            </a:r>
            <a:r>
              <a:rPr lang="ru-RU" sz="2800" dirty="0"/>
              <a:t>в процессе создания </a:t>
            </a:r>
            <a:r>
              <a:rPr lang="ru-RU" sz="2800" dirty="0" err="1" smtClean="0"/>
              <a:t>мандалы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- Менялись </a:t>
            </a:r>
            <a:r>
              <a:rPr lang="ru-RU" sz="2800" dirty="0"/>
              <a:t>ли ощущения по ходу выполнения </a:t>
            </a:r>
            <a:r>
              <a:rPr lang="ru-RU" sz="2800" dirty="0" err="1"/>
              <a:t>мандалы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- Какое </a:t>
            </a:r>
            <a:r>
              <a:rPr lang="ru-RU" sz="2800" dirty="0"/>
              <a:t>чувство вызывает </a:t>
            </a:r>
            <a:r>
              <a:rPr lang="ru-RU" sz="2800" dirty="0" err="1"/>
              <a:t>мандала</a:t>
            </a:r>
            <a:r>
              <a:rPr lang="ru-RU" sz="2800" dirty="0"/>
              <a:t> сейчас?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03" y="5043190"/>
            <a:ext cx="1783080" cy="1783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5020" y="5083195"/>
            <a:ext cx="2324100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0863" y="5164535"/>
            <a:ext cx="1389577" cy="142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391</TotalTime>
  <Words>917</Words>
  <Application>Microsoft Office PowerPoint</Application>
  <PresentationFormat>Широкоэкранный</PresentationFormat>
  <Paragraphs>170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След самолета</vt:lpstr>
      <vt:lpstr>Образ моего Я</vt:lpstr>
      <vt:lpstr>Это качество…</vt:lpstr>
      <vt:lpstr>МАНДАЛА  как  один из методов арт-терапии –  это рисунок, который заключен в круг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 «ТРЕХЦВЕТНЫЙ ЧЕЛОВЕК»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моего Я</dc:title>
  <dc:creator>Татьяна Копнина</dc:creator>
  <cp:lastModifiedBy>Татьяна Копнина</cp:lastModifiedBy>
  <cp:revision>36</cp:revision>
  <dcterms:created xsi:type="dcterms:W3CDTF">2022-11-22T13:43:24Z</dcterms:created>
  <dcterms:modified xsi:type="dcterms:W3CDTF">2022-11-23T10:24:15Z</dcterms:modified>
</cp:coreProperties>
</file>