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79" r:id="rId4"/>
    <p:sldId id="280" r:id="rId5"/>
    <p:sldId id="281" r:id="rId6"/>
    <p:sldId id="282" r:id="rId7"/>
    <p:sldId id="267" r:id="rId8"/>
    <p:sldId id="264" r:id="rId9"/>
    <p:sldId id="272" r:id="rId10"/>
    <p:sldId id="284" r:id="rId11"/>
    <p:sldId id="275" r:id="rId12"/>
    <p:sldId id="266" r:id="rId13"/>
    <p:sldId id="285" r:id="rId14"/>
    <p:sldId id="283" r:id="rId15"/>
    <p:sldId id="274" r:id="rId16"/>
    <p:sldId id="286" r:id="rId17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DE76312-2203-4FF2-947E-CCD8134FD435}">
          <p14:sldIdLst>
            <p14:sldId id="257"/>
            <p14:sldId id="263"/>
            <p14:sldId id="279"/>
            <p14:sldId id="280"/>
            <p14:sldId id="281"/>
            <p14:sldId id="282"/>
            <p14:sldId id="267"/>
            <p14:sldId id="264"/>
            <p14:sldId id="272"/>
            <p14:sldId id="284"/>
            <p14:sldId id="275"/>
            <p14:sldId id="266"/>
            <p14:sldId id="285"/>
            <p14:sldId id="283"/>
            <p14:sldId id="274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A1D39-A104-40DC-816A-6689F3341700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AE301-D857-460B-9B53-E874EA696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929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4B98B-988D-4088-AB44-D7AD49417311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824D7-8B9F-4EB7-A314-F84845826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45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60900-2177-432F-BEFF-61D069173DB6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667CF-EBA2-4F23-B459-CD06E0D73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010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B5481-27E8-4ED5-9603-AA6FB8745713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71A20-47EE-412F-908D-006727A26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91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49B0B-D0B3-496B-A70C-6C678A2BA7F7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320A2-1F04-4537-85C8-BEF40B1ACC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406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B2508-67E7-44E0-B536-E9B174E7FA97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14309-8E91-49DD-BE2F-73AE8ED66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89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56FBE-69B3-44FC-99A1-380878728DD2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36EF6-7E9C-4FF0-ACE0-C1C9FB002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3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A31C6-9BEF-4561-8660-8FA3F3DD6996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FED5E-DC2D-449D-BB48-3463CB2BE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905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8F4C1-E0AF-43E8-B23B-FFDF6D1F230F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2A329-7F9E-47EB-81C0-1CE1449E0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616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6C1A0-974F-494E-B65B-A973452A7B2F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3A676-5BEA-450E-8776-CB70593C4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61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44ABF-7AC1-40C8-B1A9-9E31D4F2E0BC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6132F-6783-45D6-A3A2-AD2D80D84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98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49380A-75AD-4B4D-9FDF-8815945797B3}" type="datetimeFigureOut">
              <a:rPr lang="ru-RU"/>
              <a:pPr>
                <a:defRPr/>
              </a:pPr>
              <a:t>04.03.2023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DF325A-3115-4674-9BCE-7623A4303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EE04C2-EA13-445F-9793-5E97EE775A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4270" y="-228600"/>
            <a:ext cx="13020540" cy="7315200"/>
          </a:xfrm>
          <a:prstGeom prst="rect">
            <a:avLst/>
          </a:prstGeom>
        </p:spPr>
      </p:pic>
      <p:sp>
        <p:nvSpPr>
          <p:cNvPr id="3075" name="Заголовок 1"/>
          <p:cNvSpPr>
            <a:spLocks noGrp="1"/>
          </p:cNvSpPr>
          <p:nvPr>
            <p:ph type="ctrTitle"/>
          </p:nvPr>
        </p:nvSpPr>
        <p:spPr>
          <a:xfrm>
            <a:off x="866775" y="1693863"/>
            <a:ext cx="10113962" cy="1823060"/>
          </a:xfrm>
        </p:spPr>
        <p:txBody>
          <a:bodyPr/>
          <a:lstStyle/>
          <a:p>
            <a:r>
              <a:rPr lang="en-US" altLang="ru-RU" sz="8800" dirty="0">
                <a:solidFill>
                  <a:srgbClr val="7030A0"/>
                </a:solidFill>
                <a:latin typeface="Adobe Garamond Pro Bold" panose="02020702060506020403" pitchFamily="18" charset="0"/>
              </a:rPr>
              <a:t>Present Continuous</a:t>
            </a:r>
            <a:endParaRPr lang="ru-RU" altLang="ru-RU" sz="88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4059238"/>
            <a:ext cx="282575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11111E-6 L -2.08333E-7 -1.11111E-6 C 0.03216 -0.00532 -0.00781 0.0007 0.06328 -0.00393 C 0.06575 -0.00393 0.06823 -0.00509 0.0707 -0.00579 C 0.07383 -0.00648 0.07708 -0.00694 0.08021 -0.00764 C 0.08971 -0.0118 0.08594 -0.00972 0.0918 -0.01319 C 0.10859 -0.0331 0.0888 -0.01111 0.14258 -0.02083 C 0.14453 -0.02106 0.15898 -0.02893 0.16367 -0.03194 C 0.16549 -0.0331 0.16719 -0.03449 0.16888 -0.03588 C 0.17044 -0.03704 0.17161 -0.03866 0.17318 -0.03958 C 0.17487 -0.04051 0.17669 -0.04051 0.17838 -0.04143 C 0.19167 -0.04792 0.17799 -0.04329 0.19115 -0.04699 C 0.19219 -0.04768 0.19323 -0.04838 0.19427 -0.04884 C 0.19609 -0.04977 0.19792 -0.04977 0.19961 -0.05093 C 0.20078 -0.05162 0.20156 -0.0537 0.20273 -0.05463 C 0.20404 -0.05555 0.2056 -0.05579 0.20703 -0.05648 C 0.20807 -0.05694 0.20911 -0.05764 0.21016 -0.05833 C 0.21588 -0.06528 0.21094 -0.06042 0.2207 -0.06389 C 0.22174 -0.06435 0.22279 -0.06528 0.22383 -0.06574 C 0.22669 -0.06713 0.22956 -0.06829 0.23229 -0.06968 C 0.23594 -0.0713 0.23906 -0.07268 0.24284 -0.07338 C 0.24922 -0.0743 0.2556 -0.07454 0.26185 -0.07523 C 0.26367 -0.07593 0.26536 -0.07639 0.26719 -0.07708 C 0.26862 -0.07778 0.26992 -0.0787 0.27135 -0.07893 C 0.27461 -0.07986 0.27773 -0.08009 0.28086 -0.08079 C 0.28268 -0.08125 0.28437 -0.08241 0.2862 -0.08287 C 0.29609 -0.08426 0.30599 -0.08403 0.31575 -0.08657 C 0.31823 -0.08704 0.3207 -0.0875 0.32318 -0.08843 C 0.32565 -0.08935 0.32799 -0.0919 0.3306 -0.09213 C 0.3418 -0.09375 0.35312 -0.09375 0.36432 -0.09398 L 0.48268 -0.09583 C 0.48763 -0.09653 0.49258 -0.09699 0.4974 -0.09768 C 0.51419 -0.10069 0.49622 -0.09861 0.5112 -0.10162 C 0.51536 -0.10231 0.51966 -0.10278 0.52383 -0.10347 C 0.52565 -0.10393 0.52734 -0.10486 0.52917 -0.10532 C 0.53164 -0.10602 0.53411 -0.10625 0.53659 -0.10718 C 0.53763 -0.10764 0.53867 -0.10856 0.53971 -0.10903 C 0.54115 -0.10972 0.54258 -0.10995 0.54388 -0.11088 C 0.54544 -0.1118 0.54674 -0.11366 0.54818 -0.11458 C 0.54922 -0.11551 0.55026 -0.11597 0.5513 -0.11667 C 0.55234 -0.11782 0.55338 -0.11921 0.55456 -0.12037 C 0.55755 -0.12338 0.56068 -0.12569 0.56406 -0.12778 C 0.5651 -0.12847 0.56615 -0.12917 0.56719 -0.12963 C 0.56823 -0.13102 0.56914 -0.13241 0.57031 -0.13356 C 0.57135 -0.13426 0.57253 -0.13426 0.57357 -0.13542 C 0.57461 -0.13634 0.5793 -0.14352 0.58086 -0.14468 C 0.58229 -0.14583 0.58372 -0.14606 0.58516 -0.14653 C 0.5862 -0.14838 0.58711 -0.15046 0.58828 -0.15231 C 0.58958 -0.1544 0.59128 -0.15555 0.59258 -0.15787 C 0.59336 -0.15949 0.59375 -0.1618 0.59466 -0.16343 C 0.59596 -0.1662 0.59753 -0.16829 0.59883 -0.17106 C 0.60039 -0.17407 0.60156 -0.17731 0.60312 -0.18032 C 0.60677 -0.18773 0.60729 -0.18796 0.61159 -0.19352 C 0.61263 -0.19676 0.61341 -0.2 0.61471 -0.20301 C 0.61588 -0.20579 0.61758 -0.20787 0.61888 -0.21042 C 0.62005 -0.21273 0.62096 -0.21574 0.62213 -0.21805 C 0.62448 -0.22268 0.62721 -0.22662 0.62943 -0.23125 C 0.63294 -0.23796 0.62995 -0.23611 0.63477 -0.24051 C 0.63698 -0.24236 0.64128 -0.24352 0.64323 -0.24421 C 0.64583 -0.24699 0.64857 -0.25093 0.65169 -0.25185 C 0.65482 -0.25278 0.65807 -0.25278 0.6612 -0.2537 C 0.66302 -0.25417 0.66471 -0.25486 0.66641 -0.25555 C 0.66758 -0.25671 0.66849 -0.25833 0.66966 -0.25926 C 0.67161 -0.26088 0.67591 -0.26296 0.67591 -0.26296 C 0.67708 -0.26435 0.67799 -0.26597 0.67917 -0.2669 C 0.68047 -0.26782 0.68229 -0.2669 0.68333 -0.26875 C 0.68529 -0.27176 0.68581 -0.27685 0.68763 -0.27986 L 0.69075 -0.28565 C 0.69258 -0.29491 0.69375 -0.30347 0.69713 -0.3118 C 0.69779 -0.31366 0.69922 -0.31435 0.70026 -0.31574 C 0.7013 -0.31805 0.7026 -0.32037 0.70338 -0.32315 C 0.70404 -0.325 0.70404 -0.32708 0.70443 -0.3287 C 0.70508 -0.33079 0.70599 -0.33241 0.70664 -0.33449 C 0.71068 -0.34884 0.70312 -0.3294 0.71081 -0.34768 C 0.71354 -0.3618 0.7099 -0.34421 0.71393 -0.3588 C 0.71445 -0.36065 0.71458 -0.36273 0.7151 -0.36458 C 0.71562 -0.36713 0.71654 -0.36944 0.71719 -0.37199 C 0.72253 -0.39352 0.71615 -0.37037 0.72135 -0.38889 C 0.72174 -0.39213 0.722 -0.39514 0.7224 -0.39838 C 0.72266 -0.40023 0.72357 -0.40185 0.72357 -0.40393 C 0.72357 -0.42153 0.72331 -0.43912 0.7224 -0.45648 C 0.72187 -0.46736 0.71901 -0.46643 0.7151 -0.47338 C 0.71419 -0.475 0.71393 -0.47755 0.71289 -0.47917 C 0.70859 -0.48518 0.69935 -0.49699 0.69284 -0.50162 C 0.68867 -0.5044 0.68463 -0.50787 0.68021 -0.50903 C 0.67812 -0.50972 0.67591 -0.51018 0.67383 -0.51088 C 0.6724 -0.51157 0.67109 -0.5125 0.66966 -0.51296 C 0.66536 -0.51435 0.6612 -0.51505 0.6569 -0.51667 L 0.65169 -0.51852 L 0.54505 -0.51667 C 0.54362 -0.51667 0.53294 -0.51343 0.53125 -0.51296 C 0.52943 -0.51227 0.52773 -0.51134 0.52591 -0.51088 C 0.52031 -0.50995 0.51471 -0.50972 0.50911 -0.50903 C 0.50612 -0.50787 0.5013 -0.50532 0.49857 -0.50532 L 0.35273 -0.50347 C 0.32044 -0.48912 0.35768 -0.50509 0.26289 -0.49977 C 0.25794 -0.49954 0.25312 -0.49653 0.24818 -0.49606 L 0.2207 -0.49213 L 0.16471 -0.49398 C 0.15977 -0.49444 0.15482 -0.49468 0.14987 -0.49606 C 0.1474 -0.49653 0.14505 -0.49884 0.14258 -0.49977 C 0.13828 -0.50139 0.13411 -0.50208 0.12982 -0.50347 C 0.12812 -0.50417 0.12643 -0.50532 0.12461 -0.50532 C 0.10312 -0.50648 0.08164 -0.50671 0.06016 -0.50718 C 0.05872 -0.50903 0.05716 -0.51065 0.05586 -0.51296 C 0.05365 -0.5169 0.05338 -0.52037 0.05273 -0.52593 C 0.05234 -0.52917 0.05208 -0.53218 0.05169 -0.53542 C 0.05195 -0.54398 0.04896 -0.56829 0.05482 -0.5787 C 0.05573 -0.58009 0.0569 -0.58125 0.05807 -0.58241 C 0.05937 -0.5838 0.06081 -0.58495 0.06224 -0.58611 C 0.06328 -0.58866 0.06419 -0.59143 0.06536 -0.59352 C 0.06667 -0.59583 0.06823 -0.59745 0.06966 -0.5993 C 0.07174 -0.60185 0.07357 -0.60509 0.07604 -0.60671 C 0.08099 -0.61042 0.08216 -0.61134 0.08763 -0.61435 C 0.08906 -0.61505 0.09036 -0.61551 0.0918 -0.6162 C 0.09284 -0.61736 0.09388 -0.61898 0.09505 -0.61991 C 0.09596 -0.62083 0.09713 -0.6213 0.09818 -0.62176 C 0.10208 -0.62338 0.10599 -0.62407 0.10977 -0.62546 C 0.122 -0.63009 0.1 -0.6243 0.11823 -0.6294 C 0.12318 -0.63079 0.13307 -0.6331 0.13307 -0.6331 C 0.15495 -0.64606 0.13932 -0.6375 0.19635 -0.6331 C 0.20065 -0.63264 0.20482 -0.63009 0.20911 -0.6294 L 0.21966 -0.62755 C 0.23125 -0.62801 0.24284 -0.62824 0.25456 -0.6294 C 0.2556 -0.6294 0.25664 -0.63079 0.25768 -0.63125 C 0.25937 -0.63194 0.2612 -0.63241 0.26289 -0.6331 C 0.2651 -0.63565 0.26745 -0.6375 0.26927 -0.64051 C 0.27331 -0.64792 0.27122 -0.64468 0.27565 -0.65 C 0.27604 -0.65185 0.27617 -0.65393 0.27669 -0.65555 C 0.27669 -0.65555 0.28203 -0.66968 0.28307 -0.67245 L 0.28516 -0.67824 C 0.28581 -0.68009 0.28633 -0.68218 0.28724 -0.6838 C 0.29088 -0.69028 0.29036 -0.6868 0.29036 -0.69305 L 0.29036 -0.69305 L 0.29036 -0.69305 " pathEditMode="relative" ptsTypes="AAAAAAAAAAAAAAAAAAAAAAAAAAAAAAAAAAAAAAAAAAAAAAAAAAAAAAAAAAAAAAAAAAAAAAAAAAAAAAAAAAAAAAAAAAAAAAAAAAAAAAAAAAAAAAAAAAAAAAAAAAAAAAAAAAAAAAA">
                                      <p:cBhvr>
                                        <p:cTn id="6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58E2699-7DA1-44D1-BAE2-0E1B0165A9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5800" y="-457200"/>
            <a:ext cx="13362834" cy="7315200"/>
          </a:xfrm>
          <a:prstGeom prst="rect">
            <a:avLst/>
          </a:prstGeom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064133" y="569660"/>
            <a:ext cx="10115550" cy="404939"/>
          </a:xfrm>
        </p:spPr>
        <p:txBody>
          <a:bodyPr/>
          <a:lstStyle/>
          <a:p>
            <a:r>
              <a:rPr lang="en-US" altLang="ru-RU" sz="28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Complete the sentences</a:t>
            </a:r>
            <a:endParaRPr lang="ru-RU" altLang="ru-RU" sz="28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393" y="951848"/>
            <a:ext cx="10556494" cy="5359686"/>
          </a:xfrm>
        </p:spPr>
        <p:txBody>
          <a:bodyPr/>
          <a:lstStyle/>
          <a:p>
            <a:pPr algn="l"/>
            <a:r>
              <a:rPr lang="en-US" altLang="ru-RU" sz="3200" dirty="0"/>
              <a:t>5 My mum (play the piano)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6 John (laugh)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7 Lizzy (wear a hat)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8 They (drink coffee)</a:t>
            </a:r>
            <a:endParaRPr lang="ru-RU" altLang="ru-RU" sz="32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5DAED9A-8CD7-470B-91B0-B95563713438}"/>
              </a:ext>
            </a:extLst>
          </p:cNvPr>
          <p:cNvSpPr/>
          <p:nvPr/>
        </p:nvSpPr>
        <p:spPr>
          <a:xfrm>
            <a:off x="1508760" y="1472184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My mum is playing the piano.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0FC08-5C54-4BEC-A837-422C15AD37DD}"/>
              </a:ext>
            </a:extLst>
          </p:cNvPr>
          <p:cNvSpPr/>
          <p:nvPr/>
        </p:nvSpPr>
        <p:spPr>
          <a:xfrm>
            <a:off x="1508760" y="2596896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John is laughing.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E941195-0D79-4B35-9C68-03D063B57FD6}"/>
              </a:ext>
            </a:extLst>
          </p:cNvPr>
          <p:cNvSpPr/>
          <p:nvPr/>
        </p:nvSpPr>
        <p:spPr>
          <a:xfrm>
            <a:off x="1482852" y="3791504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Lizzy is wearing a hat.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2B59542-61FC-42B3-AAD7-FF47355D6FE9}"/>
              </a:ext>
            </a:extLst>
          </p:cNvPr>
          <p:cNvSpPr/>
          <p:nvPr/>
        </p:nvSpPr>
        <p:spPr>
          <a:xfrm>
            <a:off x="1366393" y="4818889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They are drinking coffee.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41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207411C-9D16-4DA7-87F4-5BF5C9611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5800" y="-457200"/>
            <a:ext cx="13362834" cy="7315200"/>
          </a:xfrm>
          <a:prstGeom prst="rect">
            <a:avLst/>
          </a:prstGeom>
        </p:spPr>
      </p:pic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371" y="679450"/>
            <a:ext cx="11342687" cy="955919"/>
          </a:xfrm>
        </p:spPr>
        <p:txBody>
          <a:bodyPr/>
          <a:lstStyle/>
          <a:p>
            <a:r>
              <a:rPr lang="en-US" altLang="ru-RU" dirty="0"/>
              <a:t>Complete the sentences. Use these verbs:</a:t>
            </a:r>
          </a:p>
          <a:p>
            <a:r>
              <a:rPr lang="en-US" altLang="ru-RU" dirty="0"/>
              <a:t>build	    cook	       go     have      stand          stay 	swim	 work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8FFAB47F-F3D9-4D85-BA3C-B8EC01B71BAC}"/>
              </a:ext>
            </a:extLst>
          </p:cNvPr>
          <p:cNvSpPr txBox="1">
            <a:spLocks/>
          </p:cNvSpPr>
          <p:nvPr/>
        </p:nvSpPr>
        <p:spPr bwMode="auto">
          <a:xfrm>
            <a:off x="1600199" y="1468178"/>
            <a:ext cx="9336025" cy="4395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l" eaLnBrk="1" hangingPunct="1"/>
            <a:r>
              <a:rPr lang="en-US" altLang="ru-RU" dirty="0"/>
              <a:t>1 Please be quiet. I ____________.</a:t>
            </a:r>
          </a:p>
          <a:p>
            <a:pPr algn="l" eaLnBrk="1" hangingPunct="1"/>
            <a:r>
              <a:rPr lang="en-US" altLang="ru-RU" dirty="0"/>
              <a:t>2 ‘Where’s John?’ ‘He’s in the kitchen. He _____________.’</a:t>
            </a:r>
          </a:p>
          <a:p>
            <a:pPr algn="l" eaLnBrk="1" hangingPunct="1"/>
            <a:r>
              <a:rPr lang="en-US" altLang="ru-RU" dirty="0"/>
              <a:t>3 ‘You ____________ on my foot.’ ‘Oh, I’m sorry.’</a:t>
            </a:r>
          </a:p>
          <a:p>
            <a:pPr algn="l" eaLnBrk="1" hangingPunct="1"/>
            <a:r>
              <a:rPr lang="en-US" altLang="ru-RU" dirty="0"/>
              <a:t>4 Look! Somebody ___________in the river.</a:t>
            </a:r>
          </a:p>
          <a:p>
            <a:pPr algn="l" eaLnBrk="1" hangingPunct="1"/>
            <a:r>
              <a:rPr lang="en-US" altLang="ru-RU" dirty="0"/>
              <a:t>5 We’re here on holiday. We __________ at the Central Hotel.</a:t>
            </a:r>
          </a:p>
          <a:p>
            <a:pPr algn="l" eaLnBrk="1" hangingPunct="1"/>
            <a:r>
              <a:rPr lang="en-US" altLang="ru-RU" dirty="0"/>
              <a:t>6 ‘Where’s Sue?’ ‘She ________a shower.’</a:t>
            </a:r>
          </a:p>
          <a:p>
            <a:pPr algn="l" eaLnBrk="1" hangingPunct="1"/>
            <a:r>
              <a:rPr lang="en-US" altLang="ru-RU" dirty="0"/>
              <a:t>7 They ____________ a new hotel in the city </a:t>
            </a:r>
            <a:r>
              <a:rPr lang="en-US" altLang="ru-RU" dirty="0" err="1"/>
              <a:t>centre</a:t>
            </a:r>
            <a:r>
              <a:rPr lang="en-US" altLang="ru-RU" dirty="0"/>
              <a:t> at the moment.</a:t>
            </a:r>
          </a:p>
          <a:p>
            <a:pPr algn="l" eaLnBrk="1" hangingPunct="1"/>
            <a:r>
              <a:rPr lang="en-US" altLang="ru-RU" dirty="0"/>
              <a:t>8 I ________now. Goodbye.</a:t>
            </a:r>
            <a:endParaRPr lang="en-US" alt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E904B26-6593-4EC4-A67C-B7A23B224CF9}"/>
              </a:ext>
            </a:extLst>
          </p:cNvPr>
          <p:cNvSpPr/>
          <p:nvPr/>
        </p:nvSpPr>
        <p:spPr>
          <a:xfrm>
            <a:off x="3977512" y="1976380"/>
            <a:ext cx="1938068" cy="266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am working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35BF1A9-ADEC-40DF-B34B-A787EFAE8FE8}"/>
              </a:ext>
            </a:extLst>
          </p:cNvPr>
          <p:cNvSpPr/>
          <p:nvPr/>
        </p:nvSpPr>
        <p:spPr>
          <a:xfrm>
            <a:off x="9586378" y="1191709"/>
            <a:ext cx="641838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716C8DB-5917-4EA2-874D-FF03B27442B4}"/>
              </a:ext>
            </a:extLst>
          </p:cNvPr>
          <p:cNvSpPr/>
          <p:nvPr/>
        </p:nvSpPr>
        <p:spPr>
          <a:xfrm>
            <a:off x="6861740" y="2391533"/>
            <a:ext cx="1703046" cy="319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is cooking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D64BE89-2549-48E7-A0B3-1ED5011005DA}"/>
              </a:ext>
            </a:extLst>
          </p:cNvPr>
          <p:cNvSpPr/>
          <p:nvPr/>
        </p:nvSpPr>
        <p:spPr>
          <a:xfrm>
            <a:off x="3217837" y="1198761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F5D8161-FD5C-4C14-9C25-8A5870CB4D5A}"/>
              </a:ext>
            </a:extLst>
          </p:cNvPr>
          <p:cNvSpPr/>
          <p:nvPr/>
        </p:nvSpPr>
        <p:spPr>
          <a:xfrm>
            <a:off x="2566452" y="2930488"/>
            <a:ext cx="1967624" cy="266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are standing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F05FB76-C017-4CFA-9760-827B3DF628C7}"/>
              </a:ext>
            </a:extLst>
          </p:cNvPr>
          <p:cNvSpPr/>
          <p:nvPr/>
        </p:nvSpPr>
        <p:spPr>
          <a:xfrm>
            <a:off x="6092481" y="1193457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0767FB8-543A-4F7F-9456-C1CBCBEAE1B6}"/>
              </a:ext>
            </a:extLst>
          </p:cNvPr>
          <p:cNvSpPr/>
          <p:nvPr/>
        </p:nvSpPr>
        <p:spPr>
          <a:xfrm>
            <a:off x="3977512" y="3371481"/>
            <a:ext cx="1828114" cy="224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is swimming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D483BB6-3F65-4555-9F88-3EB11D3E37F8}"/>
              </a:ext>
            </a:extLst>
          </p:cNvPr>
          <p:cNvSpPr/>
          <p:nvPr/>
        </p:nvSpPr>
        <p:spPr>
          <a:xfrm>
            <a:off x="8546325" y="1191709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E2D97EF-E71A-45D3-9C18-B2C639A450BD}"/>
              </a:ext>
            </a:extLst>
          </p:cNvPr>
          <p:cNvSpPr/>
          <p:nvPr/>
        </p:nvSpPr>
        <p:spPr>
          <a:xfrm>
            <a:off x="5299177" y="3801045"/>
            <a:ext cx="1938068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are staying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8622B85-5755-40D3-9175-4353092A567F}"/>
              </a:ext>
            </a:extLst>
          </p:cNvPr>
          <p:cNvSpPr/>
          <p:nvPr/>
        </p:nvSpPr>
        <p:spPr>
          <a:xfrm>
            <a:off x="7383686" y="1198760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06E7A9F-9555-4D9C-B1CF-3479F1D453F7}"/>
              </a:ext>
            </a:extLst>
          </p:cNvPr>
          <p:cNvSpPr/>
          <p:nvPr/>
        </p:nvSpPr>
        <p:spPr>
          <a:xfrm>
            <a:off x="4284181" y="4282544"/>
            <a:ext cx="1828113" cy="2921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is having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F64F46C3-4148-4DA7-98BC-B80965D90294}"/>
              </a:ext>
            </a:extLst>
          </p:cNvPr>
          <p:cNvSpPr/>
          <p:nvPr/>
        </p:nvSpPr>
        <p:spPr>
          <a:xfrm>
            <a:off x="4978287" y="1208808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E23FD8A-DD45-4E78-8C18-5B32CD10B869}"/>
              </a:ext>
            </a:extLst>
          </p:cNvPr>
          <p:cNvSpPr/>
          <p:nvPr/>
        </p:nvSpPr>
        <p:spPr>
          <a:xfrm>
            <a:off x="2566452" y="4743641"/>
            <a:ext cx="1828113" cy="224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are building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7820E2A-BA94-4E91-A226-9A2419397102}"/>
              </a:ext>
            </a:extLst>
          </p:cNvPr>
          <p:cNvSpPr/>
          <p:nvPr/>
        </p:nvSpPr>
        <p:spPr>
          <a:xfrm>
            <a:off x="2044526" y="1191709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9ED80E3B-4FDA-4BEB-A873-47CD674BACB6}"/>
              </a:ext>
            </a:extLst>
          </p:cNvPr>
          <p:cNvSpPr/>
          <p:nvPr/>
        </p:nvSpPr>
        <p:spPr>
          <a:xfrm>
            <a:off x="1999187" y="5188369"/>
            <a:ext cx="1377060" cy="2662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am going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B1BB934D-F8C1-4239-B1B8-2437C61B4636}"/>
              </a:ext>
            </a:extLst>
          </p:cNvPr>
          <p:cNvSpPr/>
          <p:nvPr/>
        </p:nvSpPr>
        <p:spPr>
          <a:xfrm>
            <a:off x="4270279" y="1201766"/>
            <a:ext cx="841600" cy="276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>
                <a:solidFill>
                  <a:srgbClr val="FF0000"/>
                </a:solidFill>
              </a:rPr>
              <a:t>--------</a:t>
            </a:r>
            <a:endParaRPr lang="ru-RU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1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506" y="-457200"/>
            <a:ext cx="13020540" cy="7315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78745" y="628636"/>
            <a:ext cx="6967470" cy="21507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Отрицательные предложения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20590" y="3263157"/>
          <a:ext cx="10515600" cy="1920240"/>
        </p:xfrm>
        <a:graphic>
          <a:graphicData uri="http://schemas.openxmlformats.org/drawingml/2006/table">
            <a:tbl>
              <a:tblPr/>
              <a:tblGrid>
                <a:gridCol w="525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>
                          <a:effectLst/>
                        </a:rPr>
                        <a:t>I am not playing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>
                          <a:effectLst/>
                        </a:rPr>
                        <a:t>We are not playing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>
                          <a:effectLst/>
                        </a:rPr>
                        <a:t>You are not playing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>
                          <a:effectLst/>
                        </a:rPr>
                        <a:t>You are not playing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>
                          <a:effectLst/>
                        </a:rPr>
                        <a:t>He / she / it is not playing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dirty="0">
                          <a:effectLst/>
                        </a:rPr>
                        <a:t>They are not playing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9273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23FD5EB-9CAD-4490-BF3F-9841F33B7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5800" y="-457200"/>
            <a:ext cx="13362834" cy="7315200"/>
          </a:xfrm>
          <a:prstGeom prst="rect">
            <a:avLst/>
          </a:prstGeom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064133" y="636317"/>
            <a:ext cx="10115550" cy="404939"/>
          </a:xfrm>
        </p:spPr>
        <p:txBody>
          <a:bodyPr/>
          <a:lstStyle/>
          <a:p>
            <a:r>
              <a:rPr lang="en-US" altLang="ru-RU" sz="28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Make the sentences negative</a:t>
            </a:r>
            <a:endParaRPr lang="ru-RU" altLang="ru-RU" sz="28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393" y="1069197"/>
            <a:ext cx="10556494" cy="5359686"/>
          </a:xfrm>
        </p:spPr>
        <p:txBody>
          <a:bodyPr/>
          <a:lstStyle/>
          <a:p>
            <a:pPr algn="l"/>
            <a:r>
              <a:rPr lang="en-US" altLang="ru-RU" sz="3200" dirty="0"/>
              <a:t>1 Mike (have supper)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2 I (watch the birds)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3 We (sit on the sofa)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4 You (write a book)</a:t>
            </a:r>
            <a:endParaRPr lang="ru-RU" altLang="ru-RU" sz="32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5DAED9A-8CD7-470B-91B0-B95563713438}"/>
              </a:ext>
            </a:extLst>
          </p:cNvPr>
          <p:cNvSpPr/>
          <p:nvPr/>
        </p:nvSpPr>
        <p:spPr>
          <a:xfrm>
            <a:off x="1508760" y="1472184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Mike is not having supper.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0FC08-5C54-4BEC-A837-422C15AD37DD}"/>
              </a:ext>
            </a:extLst>
          </p:cNvPr>
          <p:cNvSpPr/>
          <p:nvPr/>
        </p:nvSpPr>
        <p:spPr>
          <a:xfrm>
            <a:off x="1508760" y="2596896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I am not watching the birds.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E941195-0D79-4B35-9C68-03D063B57FD6}"/>
              </a:ext>
            </a:extLst>
          </p:cNvPr>
          <p:cNvSpPr/>
          <p:nvPr/>
        </p:nvSpPr>
        <p:spPr>
          <a:xfrm>
            <a:off x="1366393" y="3749040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We are not sitting on the sofa.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2B59542-61FC-42B3-AAD7-FF47355D6FE9}"/>
              </a:ext>
            </a:extLst>
          </p:cNvPr>
          <p:cNvSpPr/>
          <p:nvPr/>
        </p:nvSpPr>
        <p:spPr>
          <a:xfrm>
            <a:off x="1366393" y="4818889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You are not writing a book.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69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506" y="-457200"/>
            <a:ext cx="13020540" cy="7315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78745" y="628636"/>
            <a:ext cx="6967470" cy="21507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Вопросительные предложения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20590" y="3263157"/>
          <a:ext cx="10515600" cy="2103120"/>
        </p:xfrm>
        <a:graphic>
          <a:graphicData uri="http://schemas.openxmlformats.org/drawingml/2006/table">
            <a:tbl>
              <a:tblPr/>
              <a:tblGrid>
                <a:gridCol w="525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0">
                          <a:effectLst/>
                        </a:rPr>
                        <a:t>Am I playing?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0">
                          <a:effectLst/>
                        </a:rPr>
                        <a:t>Are we playing?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0">
                          <a:effectLst/>
                        </a:rPr>
                        <a:t>Are you playing?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0">
                          <a:effectLst/>
                        </a:rPr>
                        <a:t>Are you playing?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0">
                          <a:effectLst/>
                        </a:rPr>
                        <a:t>Is he / she / it playing?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0" dirty="0">
                          <a:effectLst/>
                        </a:rPr>
                        <a:t>Are they playing?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9484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FCCEA8D-4656-49DB-BD91-53548EF69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0665" y="-457200"/>
            <a:ext cx="13367698" cy="7458635"/>
          </a:xfrm>
          <a:prstGeom prst="rect">
            <a:avLst/>
          </a:prstGeom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115558" y="1077545"/>
            <a:ext cx="10115550" cy="404939"/>
          </a:xfrm>
        </p:spPr>
        <p:txBody>
          <a:bodyPr/>
          <a:lstStyle/>
          <a:p>
            <a:r>
              <a:rPr lang="en-US" altLang="ru-RU" sz="36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Make questions from these words. Put the words in the right order.</a:t>
            </a:r>
            <a:endParaRPr lang="ru-RU" altLang="ru-RU" sz="36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0892" y="1090756"/>
            <a:ext cx="10556494" cy="5780103"/>
          </a:xfrm>
        </p:spPr>
        <p:txBody>
          <a:bodyPr/>
          <a:lstStyle/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1  (is / working / Ben / today)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2  (what / the children / are / doing) 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3 (where / your friends / are / going)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4 (are / watching / your parents / TV)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F28057-C5A7-43B8-8BB1-72C1440B62B3}"/>
              </a:ext>
            </a:extLst>
          </p:cNvPr>
          <p:cNvSpPr/>
          <p:nvPr/>
        </p:nvSpPr>
        <p:spPr>
          <a:xfrm>
            <a:off x="1331776" y="2146426"/>
            <a:ext cx="4191057" cy="471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Is Ben working today?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BCE9F5B-320C-4E9F-A2F2-EEB0FD9C5619}"/>
              </a:ext>
            </a:extLst>
          </p:cNvPr>
          <p:cNvSpPr/>
          <p:nvPr/>
        </p:nvSpPr>
        <p:spPr>
          <a:xfrm>
            <a:off x="1331776" y="3272117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What are the children doing?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6EEA83C-C3FD-4AAB-9FA0-A149DF2678D4}"/>
              </a:ext>
            </a:extLst>
          </p:cNvPr>
          <p:cNvSpPr/>
          <p:nvPr/>
        </p:nvSpPr>
        <p:spPr>
          <a:xfrm>
            <a:off x="1227763" y="4301899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Where are your friends going?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7744BF9-51CF-4233-8D81-370B69E9903D}"/>
              </a:ext>
            </a:extLst>
          </p:cNvPr>
          <p:cNvSpPr/>
          <p:nvPr/>
        </p:nvSpPr>
        <p:spPr>
          <a:xfrm>
            <a:off x="1331776" y="5371472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Are your parents watching TV?</a:t>
            </a:r>
          </a:p>
        </p:txBody>
      </p:sp>
    </p:spTree>
    <p:extLst>
      <p:ext uri="{BB962C8B-B14F-4D97-AF65-F5344CB8AC3E}">
        <p14:creationId xmlns:p14="http://schemas.microsoft.com/office/powerpoint/2010/main" val="76003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E30CE79-1A27-4A2D-A399-48360DE066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506" y="-457200"/>
            <a:ext cx="13020540" cy="7315200"/>
          </a:xfrm>
          <a:prstGeom prst="rect">
            <a:avLst/>
          </a:prstGeom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181364" y="1146060"/>
            <a:ext cx="10115550" cy="404939"/>
          </a:xfrm>
        </p:spPr>
        <p:txBody>
          <a:bodyPr/>
          <a:lstStyle/>
          <a:p>
            <a:r>
              <a:rPr lang="en-US" altLang="ru-RU" sz="36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Make questions from these words. Put the words in the right order.</a:t>
            </a:r>
            <a:endParaRPr lang="ru-RU" altLang="ru-RU" sz="36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469" y="1007009"/>
            <a:ext cx="10556494" cy="5780103"/>
          </a:xfrm>
        </p:spPr>
        <p:txBody>
          <a:bodyPr/>
          <a:lstStyle/>
          <a:p>
            <a:pPr algn="l"/>
            <a:endParaRPr lang="en-US" altLang="ru-RU" sz="3200" dirty="0"/>
          </a:p>
          <a:p>
            <a:pPr marL="514350" indent="-514350" algn="l">
              <a:buAutoNum type="arabicPlain"/>
            </a:pPr>
            <a:r>
              <a:rPr lang="en-US" altLang="ru-RU" sz="3200" dirty="0"/>
              <a:t>(you / are / listening / to me) </a:t>
            </a:r>
          </a:p>
          <a:p>
            <a:pPr marL="514350" indent="-514350" algn="l">
              <a:buAutoNum type="arabicPlain"/>
            </a:pPr>
            <a:endParaRPr lang="en-US" altLang="ru-RU" sz="3200" dirty="0"/>
          </a:p>
          <a:p>
            <a:pPr algn="l"/>
            <a:r>
              <a:rPr lang="en-US" altLang="ru-RU" sz="3200" dirty="0"/>
              <a:t>2  (what / Jessica / is / cooking)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3 (why / you / are / looking / at me)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4 (is / coming / the bus)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F28057-C5A7-43B8-8BB1-72C1440B62B3}"/>
              </a:ext>
            </a:extLst>
          </p:cNvPr>
          <p:cNvSpPr/>
          <p:nvPr/>
        </p:nvSpPr>
        <p:spPr>
          <a:xfrm>
            <a:off x="6602497" y="1611857"/>
            <a:ext cx="4191057" cy="471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Are you listening to me?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BCE9F5B-320C-4E9F-A2F2-EEB0FD9C5619}"/>
              </a:ext>
            </a:extLst>
          </p:cNvPr>
          <p:cNvSpPr/>
          <p:nvPr/>
        </p:nvSpPr>
        <p:spPr>
          <a:xfrm>
            <a:off x="6421716" y="2660904"/>
            <a:ext cx="4416904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What is Jessica cooking?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6EEA83C-C3FD-4AAB-9FA0-A149DF2678D4}"/>
              </a:ext>
            </a:extLst>
          </p:cNvPr>
          <p:cNvSpPr/>
          <p:nvPr/>
        </p:nvSpPr>
        <p:spPr>
          <a:xfrm>
            <a:off x="1286608" y="4340961"/>
            <a:ext cx="4809392" cy="4768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Why are you looking at me?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7744BF9-51CF-4233-8D81-370B69E9903D}"/>
              </a:ext>
            </a:extLst>
          </p:cNvPr>
          <p:cNvSpPr/>
          <p:nvPr/>
        </p:nvSpPr>
        <p:spPr>
          <a:xfrm>
            <a:off x="5178161" y="4943308"/>
            <a:ext cx="3519864" cy="4768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Is the bus coming?</a:t>
            </a:r>
          </a:p>
        </p:txBody>
      </p:sp>
    </p:spTree>
    <p:extLst>
      <p:ext uri="{BB962C8B-B14F-4D97-AF65-F5344CB8AC3E}">
        <p14:creationId xmlns:p14="http://schemas.microsoft.com/office/powerpoint/2010/main" val="291291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4270" y="-228600"/>
            <a:ext cx="13020540" cy="7315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89457" y="1253506"/>
            <a:ext cx="10354614" cy="21507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Время </a:t>
            </a:r>
            <a:r>
              <a:rPr lang="ru-RU" sz="4000" dirty="0" err="1">
                <a:solidFill>
                  <a:srgbClr val="002060"/>
                </a:solidFill>
              </a:rPr>
              <a:t>Present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  <a:r>
              <a:rPr lang="ru-RU" sz="4000" dirty="0" err="1">
                <a:solidFill>
                  <a:srgbClr val="002060"/>
                </a:solidFill>
              </a:rPr>
              <a:t>Continuous</a:t>
            </a:r>
            <a:r>
              <a:rPr lang="ru-RU" sz="4000" dirty="0">
                <a:solidFill>
                  <a:srgbClr val="002060"/>
                </a:solidFill>
              </a:rPr>
              <a:t> обычно указывает на процесс, длящийся непосредственно в момент речи. На это могут указывать контекст или такие слова, как: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19707" y="3534158"/>
            <a:ext cx="9504608" cy="21507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>
                <a:solidFill>
                  <a:srgbClr val="FF0000"/>
                </a:solidFill>
              </a:rPr>
              <a:t>now</a:t>
            </a:r>
            <a:r>
              <a:rPr lang="ru-RU" sz="4400" dirty="0">
                <a:solidFill>
                  <a:srgbClr val="FF0000"/>
                </a:solidFill>
              </a:rPr>
              <a:t> – сейчас</a:t>
            </a:r>
          </a:p>
          <a:p>
            <a:pPr algn="ctr"/>
            <a:r>
              <a:rPr lang="ru-RU" sz="4400" dirty="0" err="1">
                <a:solidFill>
                  <a:srgbClr val="FF0000"/>
                </a:solidFill>
              </a:rPr>
              <a:t>at</a:t>
            </a:r>
            <a:r>
              <a:rPr lang="ru-RU" sz="4400" dirty="0">
                <a:solidFill>
                  <a:srgbClr val="FF0000"/>
                </a:solidFill>
              </a:rPr>
              <a:t> </a:t>
            </a:r>
            <a:r>
              <a:rPr lang="ru-RU" sz="4400" dirty="0" err="1">
                <a:solidFill>
                  <a:srgbClr val="FF0000"/>
                </a:solidFill>
              </a:rPr>
              <a:t>the</a:t>
            </a:r>
            <a:r>
              <a:rPr lang="ru-RU" sz="4400" dirty="0">
                <a:solidFill>
                  <a:srgbClr val="FF0000"/>
                </a:solidFill>
              </a:rPr>
              <a:t> </a:t>
            </a:r>
            <a:r>
              <a:rPr lang="ru-RU" sz="4400" dirty="0" err="1">
                <a:solidFill>
                  <a:srgbClr val="FF0000"/>
                </a:solidFill>
              </a:rPr>
              <a:t>moment</a:t>
            </a:r>
            <a:r>
              <a:rPr lang="ru-RU" sz="4400" dirty="0">
                <a:solidFill>
                  <a:srgbClr val="FF0000"/>
                </a:solidFill>
              </a:rPr>
              <a:t> – в текущий момент</a:t>
            </a:r>
          </a:p>
        </p:txBody>
      </p:sp>
    </p:spTree>
    <p:extLst>
      <p:ext uri="{BB962C8B-B14F-4D97-AF65-F5344CB8AC3E}">
        <p14:creationId xmlns:p14="http://schemas.microsoft.com/office/powerpoint/2010/main" val="3132257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506" y="-457200"/>
            <a:ext cx="13020540" cy="7315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30261" y="654394"/>
            <a:ext cx="6967470" cy="21507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rgbClr val="002060"/>
                </a:solidFill>
              </a:rPr>
              <a:t>Образование</a:t>
            </a:r>
            <a:endParaRPr lang="en-US" sz="6000" dirty="0">
              <a:solidFill>
                <a:srgbClr val="002060"/>
              </a:solidFill>
            </a:endParaRPr>
          </a:p>
          <a:p>
            <a:pPr algn="ctr"/>
            <a:r>
              <a:rPr lang="en-US" sz="6000" dirty="0">
                <a:solidFill>
                  <a:srgbClr val="002060"/>
                </a:solidFill>
              </a:rPr>
              <a:t>Present Continuous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30261" y="2980367"/>
            <a:ext cx="6967470" cy="21507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to be + </a:t>
            </a:r>
            <a:r>
              <a:rPr lang="en-US" sz="6000" dirty="0" err="1">
                <a:solidFill>
                  <a:srgbClr val="002060"/>
                </a:solidFill>
              </a:rPr>
              <a:t>Ving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888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486" y="-218941"/>
            <a:ext cx="13020540" cy="7315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1572" y="1714790"/>
            <a:ext cx="9144000" cy="2387600"/>
          </a:xfrm>
        </p:spPr>
        <p:txBody>
          <a:bodyPr>
            <a:normAutofit/>
          </a:bodyPr>
          <a:lstStyle/>
          <a:p>
            <a:r>
              <a:rPr lang="en-US" sz="9600" dirty="0">
                <a:solidFill>
                  <a:srgbClr val="FF0000"/>
                </a:solidFill>
                <a:latin typeface="Adobe Heiti Std R" panose="020B0400000000000000" pitchFamily="34" charset="-128"/>
                <a:ea typeface="Adobe Heiti Std R" panose="020B0400000000000000" pitchFamily="34" charset="-128"/>
              </a:rPr>
              <a:t>to be</a:t>
            </a:r>
            <a:endParaRPr lang="ru-RU" sz="9600" dirty="0">
              <a:solidFill>
                <a:srgbClr val="FF0000"/>
              </a:solidFill>
              <a:latin typeface="Adobe Heiti Std R" panose="020B0400000000000000" pitchFamily="34" charset="-128"/>
              <a:ea typeface="Adobe Heiti Std R" panose="020B0400000000000000" pitchFamily="34" charset="-128"/>
            </a:endParaRPr>
          </a:p>
        </p:txBody>
      </p:sp>
      <p:sp>
        <p:nvSpPr>
          <p:cNvPr id="5" name="Стрелка вниз 4"/>
          <p:cNvSpPr/>
          <p:nvPr/>
        </p:nvSpPr>
        <p:spPr>
          <a:xfrm rot="1241514">
            <a:off x="5227401" y="3827988"/>
            <a:ext cx="264212" cy="1439211"/>
          </a:xfrm>
          <a:prstGeom prst="down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6071016" y="3866038"/>
            <a:ext cx="289852" cy="1401421"/>
          </a:xfrm>
          <a:prstGeom prst="down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20265523">
            <a:off x="6838886" y="3824977"/>
            <a:ext cx="241828" cy="1304219"/>
          </a:xfrm>
          <a:prstGeom prst="downArrow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07925" y="5040121"/>
            <a:ext cx="1226627" cy="773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am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14420" y="5125013"/>
            <a:ext cx="1226627" cy="773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89479" y="5040120"/>
            <a:ext cx="1538506" cy="773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are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7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6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761" y="-218941"/>
            <a:ext cx="13097815" cy="7315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138" y="5843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rgbClr val="C00000"/>
                </a:solidFill>
              </a:rPr>
              <a:t>Спряжение глагола </a:t>
            </a:r>
            <a:r>
              <a:rPr lang="en-US" sz="6000" dirty="0">
                <a:solidFill>
                  <a:srgbClr val="C00000"/>
                </a:solidFill>
              </a:rPr>
              <a:t>to </a:t>
            </a:r>
            <a:r>
              <a:rPr lang="en-US" sz="6000" u="sng" dirty="0">
                <a:solidFill>
                  <a:srgbClr val="C00000"/>
                </a:solidFill>
              </a:rPr>
              <a:t>be</a:t>
            </a:r>
            <a:endParaRPr lang="ru-RU" sz="6000" u="sng" dirty="0">
              <a:solidFill>
                <a:srgbClr val="C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93949" y="2374231"/>
            <a:ext cx="3452611" cy="3828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rgbClr val="7030A0"/>
                </a:solidFill>
              </a:rPr>
              <a:t>I</a:t>
            </a:r>
          </a:p>
          <a:p>
            <a:r>
              <a:rPr lang="en-US" sz="6000" dirty="0">
                <a:solidFill>
                  <a:srgbClr val="7030A0"/>
                </a:solidFill>
              </a:rPr>
              <a:t>he</a:t>
            </a:r>
          </a:p>
          <a:p>
            <a:r>
              <a:rPr lang="en-US" sz="6000" dirty="0">
                <a:solidFill>
                  <a:srgbClr val="7030A0"/>
                </a:solidFill>
              </a:rPr>
              <a:t>she</a:t>
            </a:r>
          </a:p>
          <a:p>
            <a:r>
              <a:rPr lang="en-US" sz="6000" dirty="0">
                <a:solidFill>
                  <a:srgbClr val="7030A0"/>
                </a:solidFill>
              </a:rPr>
              <a:t>it</a:t>
            </a:r>
          </a:p>
          <a:p>
            <a:pPr algn="ctr"/>
            <a:endParaRPr lang="ru-RU" sz="6000" u="sng" dirty="0">
              <a:solidFill>
                <a:srgbClr val="C00000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337256" y="2346214"/>
            <a:ext cx="3452611" cy="3828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solidFill>
                  <a:srgbClr val="C00000"/>
                </a:solidFill>
              </a:rPr>
              <a:t>am</a:t>
            </a:r>
          </a:p>
          <a:p>
            <a:pPr algn="ctr"/>
            <a:r>
              <a:rPr lang="en-US" sz="6000" dirty="0">
                <a:solidFill>
                  <a:srgbClr val="C00000"/>
                </a:solidFill>
              </a:rPr>
              <a:t>is</a:t>
            </a:r>
          </a:p>
          <a:p>
            <a:pPr algn="ctr"/>
            <a:r>
              <a:rPr lang="en-US" sz="6000" dirty="0">
                <a:solidFill>
                  <a:srgbClr val="C00000"/>
                </a:solidFill>
              </a:rPr>
              <a:t>is</a:t>
            </a:r>
          </a:p>
          <a:p>
            <a:pPr algn="ctr"/>
            <a:r>
              <a:rPr lang="en-US" sz="6000" dirty="0">
                <a:solidFill>
                  <a:srgbClr val="C00000"/>
                </a:solidFill>
              </a:rPr>
              <a:t>is</a:t>
            </a:r>
          </a:p>
          <a:p>
            <a:pPr algn="ctr"/>
            <a:endParaRPr lang="ru-RU" sz="6000" u="sng" dirty="0">
              <a:solidFill>
                <a:srgbClr val="C00000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029459" y="1467641"/>
            <a:ext cx="2114282" cy="46037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rgbClr val="7030A0"/>
                </a:solidFill>
              </a:rPr>
              <a:t>we</a:t>
            </a:r>
          </a:p>
          <a:p>
            <a:r>
              <a:rPr lang="en-US" sz="6000" dirty="0">
                <a:solidFill>
                  <a:srgbClr val="7030A0"/>
                </a:solidFill>
              </a:rPr>
              <a:t>you </a:t>
            </a:r>
          </a:p>
          <a:p>
            <a:r>
              <a:rPr lang="en-US" sz="6000" dirty="0">
                <a:solidFill>
                  <a:srgbClr val="7030A0"/>
                </a:solidFill>
              </a:rPr>
              <a:t>they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6510271" y="1839914"/>
            <a:ext cx="3452611" cy="3828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solidFill>
                  <a:srgbClr val="C00000"/>
                </a:solidFill>
              </a:rPr>
              <a:t>are</a:t>
            </a:r>
          </a:p>
          <a:p>
            <a:pPr algn="ctr"/>
            <a:r>
              <a:rPr lang="en-US" sz="6000" dirty="0">
                <a:solidFill>
                  <a:srgbClr val="C00000"/>
                </a:solidFill>
              </a:rPr>
              <a:t>are</a:t>
            </a:r>
          </a:p>
          <a:p>
            <a:pPr algn="ctr"/>
            <a:r>
              <a:rPr lang="en-US" sz="6000" dirty="0">
                <a:solidFill>
                  <a:srgbClr val="C00000"/>
                </a:solidFill>
              </a:rPr>
              <a:t>are</a:t>
            </a:r>
          </a:p>
        </p:txBody>
      </p:sp>
    </p:spTree>
    <p:extLst>
      <p:ext uri="{BB962C8B-B14F-4D97-AF65-F5344CB8AC3E}">
        <p14:creationId xmlns:p14="http://schemas.microsoft.com/office/powerpoint/2010/main" val="13945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506" y="-457200"/>
            <a:ext cx="13020540" cy="7315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82531" y="178120"/>
            <a:ext cx="6967470" cy="21507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7030A0"/>
                </a:solidFill>
              </a:rPr>
              <a:t>Verb + ing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93156" y="1982253"/>
            <a:ext cx="1146220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ing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64280" y="1982251"/>
            <a:ext cx="3390205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stand</a:t>
            </a:r>
            <a:r>
              <a:rPr lang="en-US" sz="6000" dirty="0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54438" y="1982254"/>
            <a:ext cx="2958903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stand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55082" y="1982254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+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9699" y="1982252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=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54438" y="2964212"/>
            <a:ext cx="2958903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come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55081" y="2889236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+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93156" y="2964211"/>
            <a:ext cx="1146220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ing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49345" y="2964211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=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69632" y="2915865"/>
            <a:ext cx="1919760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com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590190" y="2946375"/>
            <a:ext cx="1487934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111112" y="3947393"/>
            <a:ext cx="2958903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ride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755081" y="3974940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+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93156" y="3947393"/>
            <a:ext cx="1146220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ing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849345" y="3947393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=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097280" y="3910499"/>
            <a:ext cx="1919760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rid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192156" y="3928946"/>
            <a:ext cx="1487934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493156" y="4836542"/>
            <a:ext cx="1146220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ing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706912" y="4799647"/>
            <a:ext cx="3390205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do</a:t>
            </a:r>
            <a:r>
              <a:rPr lang="en-US" sz="6000" dirty="0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930936" y="4836540"/>
            <a:ext cx="2958903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do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755082" y="4836543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+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839699" y="4836541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=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34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  <p:bldP spid="13" grpId="0"/>
      <p:bldP spid="16" grpId="0"/>
      <p:bldP spid="18" grpId="0"/>
      <p:bldP spid="25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506" y="-457200"/>
            <a:ext cx="13020540" cy="7315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82531" y="178120"/>
            <a:ext cx="6967470" cy="21507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7030A0"/>
                </a:solidFill>
              </a:rPr>
              <a:t>Verb + ing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93156" y="1982253"/>
            <a:ext cx="1146220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ing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64280" y="1982251"/>
            <a:ext cx="2586043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gett</a:t>
            </a:r>
            <a:r>
              <a:rPr lang="en-US" sz="6000" dirty="0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54438" y="1982254"/>
            <a:ext cx="2958903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get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55082" y="1982254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+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9699" y="1982252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=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54438" y="2964212"/>
            <a:ext cx="2958903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hug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55081" y="2889236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+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93156" y="2964211"/>
            <a:ext cx="1146220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ing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49345" y="2964211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=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69632" y="2915865"/>
            <a:ext cx="2672858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hugg</a:t>
            </a:r>
            <a:r>
              <a:rPr lang="en-US" sz="6000" dirty="0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111112" y="3947393"/>
            <a:ext cx="2958903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swim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755081" y="3974940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+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93156" y="3947393"/>
            <a:ext cx="1146220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ing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849345" y="3947393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=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097279" y="3910499"/>
            <a:ext cx="3772490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swimm</a:t>
            </a:r>
            <a:r>
              <a:rPr lang="en-US" sz="6000" dirty="0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493156" y="4836542"/>
            <a:ext cx="1146220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ing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006209" y="4785449"/>
            <a:ext cx="3390205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eat</a:t>
            </a:r>
            <a:r>
              <a:rPr lang="en-US" sz="6000" dirty="0">
                <a:solidFill>
                  <a:srgbClr val="FF0000"/>
                </a:solidFill>
              </a:rPr>
              <a:t>ing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930936" y="4836540"/>
            <a:ext cx="2958903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eat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755082" y="4836543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+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839699" y="4836541"/>
            <a:ext cx="629869" cy="69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=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6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  <p:bldP spid="13" grpId="0"/>
      <p:bldP spid="16" grpId="0"/>
      <p:bldP spid="25" grpId="0"/>
      <p:bldP spid="27" grpId="0"/>
      <p:bldP spid="29" grpId="0"/>
      <p:bldP spid="31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506" y="-457200"/>
            <a:ext cx="13020540" cy="73152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78745" y="628636"/>
            <a:ext cx="6967470" cy="21507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rgbClr val="002060"/>
                </a:solidFill>
              </a:rPr>
              <a:t>Утвердительные предложения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04680" y="2722244"/>
          <a:ext cx="10515600" cy="2286000"/>
        </p:xfrm>
        <a:graphic>
          <a:graphicData uri="http://schemas.openxmlformats.org/drawingml/2006/table">
            <a:tbl>
              <a:tblPr/>
              <a:tblGrid>
                <a:gridCol w="525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400" dirty="0">
                          <a:effectLst/>
                        </a:rPr>
                        <a:t>I am playing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400">
                          <a:effectLst/>
                        </a:rPr>
                        <a:t>We are playing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400" dirty="0">
                          <a:effectLst/>
                        </a:rPr>
                        <a:t>You are playing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400" dirty="0">
                          <a:effectLst/>
                        </a:rPr>
                        <a:t>You are playing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400">
                          <a:effectLst/>
                        </a:rPr>
                        <a:t>He / she / it is playing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400" dirty="0">
                          <a:effectLst/>
                        </a:rPr>
                        <a:t>They are playing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560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23FD5EB-9CAD-4490-BF3F-9841F33B7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5800" y="-457200"/>
            <a:ext cx="13362834" cy="7315200"/>
          </a:xfrm>
          <a:prstGeom prst="rect">
            <a:avLst/>
          </a:prstGeom>
        </p:spPr>
      </p:pic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064133" y="558452"/>
            <a:ext cx="10115550" cy="404939"/>
          </a:xfrm>
        </p:spPr>
        <p:txBody>
          <a:bodyPr/>
          <a:lstStyle/>
          <a:p>
            <a:r>
              <a:rPr lang="en-US" altLang="ru-RU" sz="2800" dirty="0">
                <a:solidFill>
                  <a:srgbClr val="C00000"/>
                </a:solidFill>
                <a:latin typeface="Adobe Garamond Pro Bold" panose="02020702060506020403" pitchFamily="18" charset="0"/>
              </a:rPr>
              <a:t>Complete the sentences</a:t>
            </a:r>
            <a:endParaRPr lang="ru-RU" altLang="ru-RU" sz="2800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393" y="951848"/>
            <a:ext cx="10556494" cy="5359686"/>
          </a:xfrm>
        </p:spPr>
        <p:txBody>
          <a:bodyPr/>
          <a:lstStyle/>
          <a:p>
            <a:pPr algn="l"/>
            <a:r>
              <a:rPr lang="en-US" altLang="ru-RU" sz="3200" dirty="0"/>
              <a:t>1 Sue (have dinner)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2 I (watch TV)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3 We (sit on the floor)</a:t>
            </a:r>
          </a:p>
          <a:p>
            <a:pPr algn="l"/>
            <a:endParaRPr lang="en-US" altLang="ru-RU" sz="3200" dirty="0"/>
          </a:p>
          <a:p>
            <a:pPr algn="l"/>
            <a:r>
              <a:rPr lang="en-US" altLang="ru-RU" sz="3200" dirty="0"/>
              <a:t>4 You (read a book)</a:t>
            </a:r>
            <a:endParaRPr lang="ru-RU" altLang="ru-RU" sz="32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5DAED9A-8CD7-470B-91B0-B95563713438}"/>
              </a:ext>
            </a:extLst>
          </p:cNvPr>
          <p:cNvSpPr/>
          <p:nvPr/>
        </p:nvSpPr>
        <p:spPr>
          <a:xfrm>
            <a:off x="1508760" y="1472184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Sue is having dinner.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AD0FC08-5C54-4BEC-A837-422C15AD37DD}"/>
              </a:ext>
            </a:extLst>
          </p:cNvPr>
          <p:cNvSpPr/>
          <p:nvPr/>
        </p:nvSpPr>
        <p:spPr>
          <a:xfrm>
            <a:off x="1508760" y="2596896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I am watching TV.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E941195-0D79-4B35-9C68-03D063B57FD6}"/>
              </a:ext>
            </a:extLst>
          </p:cNvPr>
          <p:cNvSpPr/>
          <p:nvPr/>
        </p:nvSpPr>
        <p:spPr>
          <a:xfrm>
            <a:off x="1366393" y="3749040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We are sitting on the floor.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2B59542-61FC-42B3-AAD7-FF47355D6FE9}"/>
              </a:ext>
            </a:extLst>
          </p:cNvPr>
          <p:cNvSpPr/>
          <p:nvPr/>
        </p:nvSpPr>
        <p:spPr>
          <a:xfrm>
            <a:off x="1366393" y="4818889"/>
            <a:ext cx="9226296" cy="539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rgbClr val="FF0000"/>
                </a:solidFill>
              </a:rPr>
              <a:t>You are reading a book.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54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583</Words>
  <Application>Microsoft Office PowerPoint</Application>
  <PresentationFormat>Широкоэкранный</PresentationFormat>
  <Paragraphs>180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Adobe Garamond Pro Bold</vt:lpstr>
      <vt:lpstr>Adobe Heiti Std R</vt:lpstr>
      <vt:lpstr>Arial</vt:lpstr>
      <vt:lpstr>Calibri</vt:lpstr>
      <vt:lpstr>Calibri Light</vt:lpstr>
      <vt:lpstr>Monotype Corsiva</vt:lpstr>
      <vt:lpstr>Тема Office</vt:lpstr>
      <vt:lpstr>Present Continuous</vt:lpstr>
      <vt:lpstr>Презентация PowerPoint</vt:lpstr>
      <vt:lpstr>Презентация PowerPoint</vt:lpstr>
      <vt:lpstr>to be</vt:lpstr>
      <vt:lpstr>Спряжение глагола to be</vt:lpstr>
      <vt:lpstr>Презентация PowerPoint</vt:lpstr>
      <vt:lpstr>Презентация PowerPoint</vt:lpstr>
      <vt:lpstr>Презентация PowerPoint</vt:lpstr>
      <vt:lpstr>Complete the sentences</vt:lpstr>
      <vt:lpstr>Complete the sentences</vt:lpstr>
      <vt:lpstr>Презентация PowerPoint</vt:lpstr>
      <vt:lpstr>Презентация PowerPoint</vt:lpstr>
      <vt:lpstr>Make the sentences negative</vt:lpstr>
      <vt:lpstr>Презентация PowerPoint</vt:lpstr>
      <vt:lpstr>Make questions from these words. Put the words in the right order.</vt:lpstr>
      <vt:lpstr>Make questions from these words. Put the words in the right order.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HELLO!</dc:title>
  <dc:creator>1</dc:creator>
  <cp:lastModifiedBy>Admin</cp:lastModifiedBy>
  <cp:revision>33</cp:revision>
  <dcterms:created xsi:type="dcterms:W3CDTF">2021-03-05T12:53:26Z</dcterms:created>
  <dcterms:modified xsi:type="dcterms:W3CDTF">2023-03-04T17:54:31Z</dcterms:modified>
</cp:coreProperties>
</file>