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5" r:id="rId6"/>
    <p:sldId id="269" r:id="rId7"/>
    <p:sldId id="293" r:id="rId8"/>
    <p:sldId id="272" r:id="rId9"/>
    <p:sldId id="287" r:id="rId10"/>
    <p:sldId id="294" r:id="rId11"/>
    <p:sldId id="288" r:id="rId12"/>
    <p:sldId id="275" r:id="rId13"/>
    <p:sldId id="289" r:id="rId14"/>
    <p:sldId id="290" r:id="rId15"/>
    <p:sldId id="274" r:id="rId16"/>
    <p:sldId id="291" r:id="rId17"/>
    <p:sldId id="292" r:id="rId1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DE76312-2203-4FF2-947E-CCD8134FD435}">
          <p14:sldIdLst>
            <p14:sldId id="258"/>
            <p14:sldId id="259"/>
            <p14:sldId id="260"/>
            <p14:sldId id="262"/>
            <p14:sldId id="265"/>
            <p14:sldId id="269"/>
            <p14:sldId id="293"/>
            <p14:sldId id="272"/>
            <p14:sldId id="287"/>
            <p14:sldId id="294"/>
            <p14:sldId id="288"/>
            <p14:sldId id="275"/>
            <p14:sldId id="289"/>
            <p14:sldId id="290"/>
            <p14:sldId id="274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87" d="100"/>
          <a:sy n="87" d="100"/>
        </p:scale>
        <p:origin x="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A1D39-A104-40DC-816A-6689F3341700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AE301-D857-460B-9B53-E874EA696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92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4B98B-988D-4088-AB44-D7AD49417311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824D7-8B9F-4EB7-A314-F84845826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0900-2177-432F-BEFF-61D069173DB6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667CF-EBA2-4F23-B459-CD06E0D73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01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B5481-27E8-4ED5-9603-AA6FB8745713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71A20-47EE-412F-908D-006727A26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1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49B0B-D0B3-496B-A70C-6C678A2BA7F7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320A2-1F04-4537-85C8-BEF40B1AC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0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2508-67E7-44E0-B536-E9B174E7FA97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14309-8E91-49DD-BE2F-73AE8ED6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9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56FBE-69B3-44FC-99A1-380878728DD2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36EF6-7E9C-4FF0-ACE0-C1C9FB002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A31C6-9BEF-4561-8660-8FA3F3DD6996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FED5E-DC2D-449D-BB48-3463CB2BE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0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F4C1-E0AF-43E8-B23B-FFDF6D1F230F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2A329-7F9E-47EB-81C0-1CE1449E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1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6C1A0-974F-494E-B65B-A973452A7B2F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A676-5BEA-450E-8776-CB70593C4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ABF-7AC1-40C8-B1A9-9E31D4F2E0BC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6132F-6783-45D6-A3A2-AD2D80D84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8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49380A-75AD-4B4D-9FDF-8815945797B3}" type="datetimeFigureOut">
              <a:rPr lang="ru-RU"/>
              <a:pPr>
                <a:defRPr/>
              </a:pPr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DF325A-3115-4674-9BCE-7623A4303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9488" y="747713"/>
            <a:ext cx="10675937" cy="5499100"/>
          </a:xfrm>
        </p:spPr>
        <p:txBody>
          <a:bodyPr/>
          <a:lstStyle/>
          <a:p>
            <a:r>
              <a:rPr lang="ru-RU" altLang="ru-RU" sz="6600">
                <a:solidFill>
                  <a:srgbClr val="C00000"/>
                </a:solidFill>
              </a:rPr>
              <a:t>Время Present Simple </a:t>
            </a:r>
            <a:endParaRPr lang="en-US" altLang="ru-RU" sz="6600">
              <a:solidFill>
                <a:srgbClr val="C00000"/>
              </a:solidFill>
            </a:endParaRPr>
          </a:p>
          <a:p>
            <a:r>
              <a:rPr lang="ru-RU" altLang="ru-RU" sz="3600"/>
              <a:t>употребляется для обозначения обычных, регулярно повторяющихся или постоянных действий, например, когда мы говорим о чьих-либо привычках, режиме дня, расписании и т. д. </a:t>
            </a:r>
            <a:endParaRPr lang="en-US" altLang="ru-RU" sz="3600"/>
          </a:p>
          <a:p>
            <a:r>
              <a:rPr lang="ru-RU" altLang="ru-RU" sz="3600"/>
              <a:t>Present Simple обозначает действия, которые происходят в настоящее время, но не привязаны именно к моменту речи.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4">
            <a:extLst>
              <a:ext uri="{FF2B5EF4-FFF2-40B4-BE49-F238E27FC236}">
                <a16:creationId xmlns:a16="http://schemas.microsoft.com/office/drawing/2014/main" id="{D7959E53-7C06-4941-A64E-287027738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604" y="671531"/>
            <a:ext cx="11342687" cy="955919"/>
          </a:xfrm>
        </p:spPr>
        <p:txBody>
          <a:bodyPr/>
          <a:lstStyle/>
          <a:p>
            <a:r>
              <a:rPr lang="en-US" altLang="ru-RU" dirty="0"/>
              <a:t>Complete the sentences. Use these verbs:</a:t>
            </a:r>
          </a:p>
          <a:p>
            <a:r>
              <a:rPr lang="en-US" altLang="ru-RU" dirty="0"/>
              <a:t>boil     close      cost       </a:t>
            </a:r>
            <a:r>
              <a:rPr lang="en-US" altLang="ru-RU" dirty="0" err="1"/>
              <a:t>cost</a:t>
            </a:r>
            <a:r>
              <a:rPr lang="en-US" altLang="ru-RU" dirty="0"/>
              <a:t>      like       </a:t>
            </a:r>
            <a:r>
              <a:rPr lang="en-US" altLang="ru-RU" dirty="0" err="1"/>
              <a:t>like</a:t>
            </a:r>
            <a:r>
              <a:rPr lang="en-US" altLang="ru-RU" dirty="0"/>
              <a:t>       meet    open    speak     teach    wash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8FFAB47F-F3D9-4D85-BA3C-B8EC01B71BAC}"/>
              </a:ext>
            </a:extLst>
          </p:cNvPr>
          <p:cNvSpPr txBox="1">
            <a:spLocks/>
          </p:cNvSpPr>
          <p:nvPr/>
        </p:nvSpPr>
        <p:spPr bwMode="auto">
          <a:xfrm>
            <a:off x="1171720" y="1351593"/>
            <a:ext cx="9881147" cy="439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l" eaLnBrk="1" hangingPunct="1"/>
            <a:r>
              <a:rPr lang="en-US" altLang="ru-RU" dirty="0"/>
              <a:t>1 Maria ___________ four languages.</a:t>
            </a:r>
          </a:p>
          <a:p>
            <a:pPr algn="l" eaLnBrk="1" hangingPunct="1"/>
            <a:r>
              <a:rPr lang="en-US" altLang="ru-RU" dirty="0"/>
              <a:t>2 The shops ___________in the city </a:t>
            </a:r>
            <a:r>
              <a:rPr lang="en-US" altLang="ru-RU" dirty="0" err="1"/>
              <a:t>centre</a:t>
            </a:r>
            <a:r>
              <a:rPr lang="en-US" altLang="ru-RU" dirty="0"/>
              <a:t> usually at 9 o’clock in the morning.</a:t>
            </a:r>
          </a:p>
          <a:p>
            <a:pPr algn="l" eaLnBrk="1" hangingPunct="1"/>
            <a:r>
              <a:rPr lang="en-US" altLang="ru-RU" dirty="0"/>
              <a:t>3 The City Museum ___________at 5 o’clock in the evening.</a:t>
            </a:r>
          </a:p>
          <a:p>
            <a:pPr algn="l" eaLnBrk="1" hangingPunct="1"/>
            <a:r>
              <a:rPr lang="en-US" altLang="ru-RU" dirty="0"/>
              <a:t>4 Tina is a teacher. She _________ mathematics to young children.</a:t>
            </a:r>
          </a:p>
          <a:p>
            <a:pPr algn="l" eaLnBrk="1" hangingPunct="1"/>
            <a:r>
              <a:rPr lang="en-US" altLang="ru-RU" dirty="0"/>
              <a:t>5 My job is very interesting. I ________a lot of people.</a:t>
            </a:r>
          </a:p>
          <a:p>
            <a:pPr algn="l" eaLnBrk="1" hangingPunct="1"/>
            <a:r>
              <a:rPr lang="en-US" altLang="ru-RU" dirty="0"/>
              <a:t>6 Peter’s car is always dirty. He never ___________ it.</a:t>
            </a:r>
          </a:p>
          <a:p>
            <a:pPr algn="l" eaLnBrk="1" hangingPunct="1"/>
            <a:r>
              <a:rPr lang="en-US" altLang="ru-RU" dirty="0"/>
              <a:t>7 Food is expensive. It ______a lot of money.</a:t>
            </a:r>
          </a:p>
          <a:p>
            <a:pPr algn="l" eaLnBrk="1" hangingPunct="1"/>
            <a:r>
              <a:rPr lang="en-US" altLang="ru-RU" dirty="0"/>
              <a:t>8 Shoes are expensive. They _______a lot of money.</a:t>
            </a:r>
          </a:p>
          <a:p>
            <a:pPr algn="l" eaLnBrk="1" hangingPunct="1"/>
            <a:r>
              <a:rPr lang="en-US" altLang="ru-RU" dirty="0"/>
              <a:t>9 Water _______at 100 degrees Celsius.</a:t>
            </a:r>
          </a:p>
          <a:p>
            <a:pPr algn="l" eaLnBrk="1" hangingPunct="1"/>
            <a:r>
              <a:rPr lang="en-US" altLang="ru-RU" dirty="0"/>
              <a:t>10 Laura and I are good friends. I _______ her and she _____me.</a:t>
            </a:r>
            <a:endParaRPr lang="en-US" alt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904B26-6593-4EC4-A67C-B7A23B224CF9}"/>
              </a:ext>
            </a:extLst>
          </p:cNvPr>
          <p:cNvSpPr/>
          <p:nvPr/>
        </p:nvSpPr>
        <p:spPr>
          <a:xfrm>
            <a:off x="2115458" y="1817458"/>
            <a:ext cx="1938068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speaks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5BF1A9-ADEC-40DF-B34B-A787EFAE8FE8}"/>
              </a:ext>
            </a:extLst>
          </p:cNvPr>
          <p:cNvSpPr/>
          <p:nvPr/>
        </p:nvSpPr>
        <p:spPr>
          <a:xfrm>
            <a:off x="8531008" y="1192063"/>
            <a:ext cx="641838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716C8DB-5917-4EA2-874D-FF03B27442B4}"/>
              </a:ext>
            </a:extLst>
          </p:cNvPr>
          <p:cNvSpPr/>
          <p:nvPr/>
        </p:nvSpPr>
        <p:spPr>
          <a:xfrm>
            <a:off x="2781203" y="2298981"/>
            <a:ext cx="1703046" cy="319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open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64BE89-2549-48E7-A0B3-1ED5011005DA}"/>
              </a:ext>
            </a:extLst>
          </p:cNvPr>
          <p:cNvSpPr/>
          <p:nvPr/>
        </p:nvSpPr>
        <p:spPr>
          <a:xfrm>
            <a:off x="7440761" y="1192964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5D8161-FD5C-4C14-9C25-8A5870CB4D5A}"/>
              </a:ext>
            </a:extLst>
          </p:cNvPr>
          <p:cNvSpPr/>
          <p:nvPr/>
        </p:nvSpPr>
        <p:spPr>
          <a:xfrm>
            <a:off x="4053526" y="2763731"/>
            <a:ext cx="1967624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closes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F05FB76-C017-4CFA-9760-827B3DF628C7}"/>
              </a:ext>
            </a:extLst>
          </p:cNvPr>
          <p:cNvSpPr/>
          <p:nvPr/>
        </p:nvSpPr>
        <p:spPr>
          <a:xfrm>
            <a:off x="1825588" y="1149490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0767FB8-543A-4F7F-9456-C1CBCBEAE1B6}"/>
              </a:ext>
            </a:extLst>
          </p:cNvPr>
          <p:cNvSpPr/>
          <p:nvPr/>
        </p:nvSpPr>
        <p:spPr>
          <a:xfrm>
            <a:off x="4193036" y="3236480"/>
            <a:ext cx="1828114" cy="22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teaches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D483BB6-3F65-4555-9F88-3EB11D3E37F8}"/>
              </a:ext>
            </a:extLst>
          </p:cNvPr>
          <p:cNvSpPr/>
          <p:nvPr/>
        </p:nvSpPr>
        <p:spPr>
          <a:xfrm>
            <a:off x="9475343" y="1179589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2D97EF-E71A-45D3-9C18-B2C639A450BD}"/>
              </a:ext>
            </a:extLst>
          </p:cNvPr>
          <p:cNvSpPr/>
          <p:nvPr/>
        </p:nvSpPr>
        <p:spPr>
          <a:xfrm>
            <a:off x="5052116" y="3654008"/>
            <a:ext cx="1938068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meet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8622B85-5755-40D3-9175-4353092A567F}"/>
              </a:ext>
            </a:extLst>
          </p:cNvPr>
          <p:cNvSpPr/>
          <p:nvPr/>
        </p:nvSpPr>
        <p:spPr>
          <a:xfrm>
            <a:off x="6512589" y="1192062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6E7A9F-9555-4D9C-B1CF-3479F1D453F7}"/>
              </a:ext>
            </a:extLst>
          </p:cNvPr>
          <p:cNvSpPr/>
          <p:nvPr/>
        </p:nvSpPr>
        <p:spPr>
          <a:xfrm>
            <a:off x="6090947" y="4132580"/>
            <a:ext cx="1828113" cy="29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washes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64F46C3-4148-4DA7-98BC-B80965D90294}"/>
              </a:ext>
            </a:extLst>
          </p:cNvPr>
          <p:cNvSpPr/>
          <p:nvPr/>
        </p:nvSpPr>
        <p:spPr>
          <a:xfrm>
            <a:off x="10393472" y="1192062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E23FD8A-DD45-4E78-8C18-5B32CD10B869}"/>
              </a:ext>
            </a:extLst>
          </p:cNvPr>
          <p:cNvSpPr/>
          <p:nvPr/>
        </p:nvSpPr>
        <p:spPr>
          <a:xfrm>
            <a:off x="4053527" y="4645408"/>
            <a:ext cx="1327366" cy="1933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costs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7820E2A-BA94-4E91-A226-9A2419397102}"/>
              </a:ext>
            </a:extLst>
          </p:cNvPr>
          <p:cNvSpPr/>
          <p:nvPr/>
        </p:nvSpPr>
        <p:spPr>
          <a:xfrm>
            <a:off x="2753760" y="1192061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ED80E3B-4FDA-4BEB-A873-47CD674BACB6}"/>
              </a:ext>
            </a:extLst>
          </p:cNvPr>
          <p:cNvSpPr/>
          <p:nvPr/>
        </p:nvSpPr>
        <p:spPr>
          <a:xfrm>
            <a:off x="4918233" y="5080235"/>
            <a:ext cx="1377060" cy="26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cost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1BB934D-F8C1-4239-B1B8-2437C61B4636}"/>
              </a:ext>
            </a:extLst>
          </p:cNvPr>
          <p:cNvSpPr/>
          <p:nvPr/>
        </p:nvSpPr>
        <p:spPr>
          <a:xfrm>
            <a:off x="3755703" y="1192062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E640B9D-B6E6-4754-88B3-2A6EA0A76CD9}"/>
              </a:ext>
            </a:extLst>
          </p:cNvPr>
          <p:cNvSpPr/>
          <p:nvPr/>
        </p:nvSpPr>
        <p:spPr>
          <a:xfrm>
            <a:off x="2486030" y="5480853"/>
            <a:ext cx="1377060" cy="26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boils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B71E843E-B764-48E1-84D1-5B6424AC2536}"/>
              </a:ext>
            </a:extLst>
          </p:cNvPr>
          <p:cNvSpPr/>
          <p:nvPr/>
        </p:nvSpPr>
        <p:spPr>
          <a:xfrm>
            <a:off x="877569" y="1213358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9B81FF9-CE33-41B8-B092-BC0FD1212924}"/>
              </a:ext>
            </a:extLst>
          </p:cNvPr>
          <p:cNvSpPr/>
          <p:nvPr/>
        </p:nvSpPr>
        <p:spPr>
          <a:xfrm>
            <a:off x="5556329" y="5945453"/>
            <a:ext cx="956260" cy="26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like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2070B13D-0DAE-4421-BA62-3C9E15F8635C}"/>
              </a:ext>
            </a:extLst>
          </p:cNvPr>
          <p:cNvSpPr/>
          <p:nvPr/>
        </p:nvSpPr>
        <p:spPr>
          <a:xfrm>
            <a:off x="8098283" y="5945453"/>
            <a:ext cx="956260" cy="241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likes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28C1BA13-C189-4869-B747-D2AACA7315F2}"/>
              </a:ext>
            </a:extLst>
          </p:cNvPr>
          <p:cNvSpPr/>
          <p:nvPr/>
        </p:nvSpPr>
        <p:spPr>
          <a:xfrm>
            <a:off x="4655363" y="1192061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A69D053-EB40-447E-A55B-8C928B20FA0C}"/>
              </a:ext>
            </a:extLst>
          </p:cNvPr>
          <p:cNvSpPr/>
          <p:nvPr/>
        </p:nvSpPr>
        <p:spPr>
          <a:xfrm>
            <a:off x="5501899" y="1192060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18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7CF17ADD-1EAB-4AF7-8860-30D48A953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558452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the sentences negative.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608693"/>
            <a:ext cx="10556494" cy="5359686"/>
          </a:xfrm>
        </p:spPr>
        <p:txBody>
          <a:bodyPr/>
          <a:lstStyle/>
          <a:p>
            <a:pPr marL="514350" indent="-514350" algn="l">
              <a:buAutoNum type="arabicPlain"/>
            </a:pPr>
            <a:r>
              <a:rPr lang="en-US" altLang="ru-RU" sz="3200" dirty="0"/>
              <a:t>I play the piano very well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algn="l"/>
            <a:r>
              <a:rPr lang="en-US" altLang="ru-RU" sz="3200" dirty="0"/>
              <a:t>2 Anna plays the piano very well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They know my phone number.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He has a bath every day</a:t>
            </a:r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208797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 don’t play the piano very well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318368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Anna doesn’t play the piano very well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43684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They don’t know my phone number.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5464191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He doesn’t have a bath every day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2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4">
            <a:extLst>
              <a:ext uri="{FF2B5EF4-FFF2-40B4-BE49-F238E27FC236}">
                <a16:creationId xmlns:a16="http://schemas.microsoft.com/office/drawing/2014/main" id="{8D950BBE-F4AA-4314-9A28-3F4C5DA48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371" y="679450"/>
            <a:ext cx="11342687" cy="955919"/>
          </a:xfrm>
        </p:spPr>
        <p:txBody>
          <a:bodyPr/>
          <a:lstStyle/>
          <a:p>
            <a:r>
              <a:rPr lang="en-US" altLang="ru-RU" dirty="0"/>
              <a:t>Put the verb into the correct form, positive or negative.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8FFAB47F-F3D9-4D85-BA3C-B8EC01B71BAC}"/>
              </a:ext>
            </a:extLst>
          </p:cNvPr>
          <p:cNvSpPr txBox="1">
            <a:spLocks/>
          </p:cNvSpPr>
          <p:nvPr/>
        </p:nvSpPr>
        <p:spPr bwMode="auto">
          <a:xfrm>
            <a:off x="1143001" y="1783080"/>
            <a:ext cx="11048999" cy="439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l" eaLnBrk="1" hangingPunct="1"/>
            <a:r>
              <a:rPr lang="en-US" altLang="ru-RU" dirty="0"/>
              <a:t>1 Margaret _______ four languages – English, French, German and Spanish. (speak)</a:t>
            </a:r>
          </a:p>
          <a:p>
            <a:pPr algn="l" eaLnBrk="1" hangingPunct="1"/>
            <a:r>
              <a:rPr lang="en-US" altLang="ru-RU" dirty="0"/>
              <a:t>2 I __________my job. It’s very boring. (like)</a:t>
            </a:r>
          </a:p>
          <a:p>
            <a:pPr algn="l" eaLnBrk="1" hangingPunct="1"/>
            <a:r>
              <a:rPr lang="en-US" altLang="ru-RU" dirty="0"/>
              <a:t>3 ‘Where’s Steve?’ ‘I’m sorry. I __________.’ (know)</a:t>
            </a:r>
          </a:p>
          <a:p>
            <a:pPr algn="l" eaLnBrk="1" hangingPunct="1"/>
            <a:r>
              <a:rPr lang="en-US" altLang="ru-RU" dirty="0"/>
              <a:t>4 Sue is a very quiet person. She ____________very much. (talk)</a:t>
            </a:r>
          </a:p>
          <a:p>
            <a:pPr algn="l" eaLnBrk="1" hangingPunct="1"/>
            <a:r>
              <a:rPr lang="en-US" altLang="ru-RU" dirty="0"/>
              <a:t>5 Andy ______a lot of tea. It’s his </a:t>
            </a:r>
            <a:r>
              <a:rPr lang="en-US" altLang="ru-RU" dirty="0" err="1"/>
              <a:t>favourite</a:t>
            </a:r>
            <a:r>
              <a:rPr lang="en-US" altLang="ru-RU" dirty="0"/>
              <a:t> drink. (drink)</a:t>
            </a:r>
          </a:p>
          <a:p>
            <a:pPr algn="l" eaLnBrk="1" hangingPunct="1"/>
            <a:r>
              <a:rPr lang="en-US" altLang="ru-RU" dirty="0"/>
              <a:t>6 It’s not true! I ____________ it! (believe)</a:t>
            </a:r>
          </a:p>
          <a:p>
            <a:pPr algn="l" eaLnBrk="1" hangingPunct="1"/>
            <a:r>
              <a:rPr lang="en-US" altLang="ru-RU" dirty="0"/>
              <a:t>7 That’s a very beautiful picture. I ____it very much. (like)</a:t>
            </a:r>
          </a:p>
          <a:p>
            <a:pPr algn="l" eaLnBrk="1" hangingPunct="1"/>
            <a:r>
              <a:rPr lang="en-US" altLang="ru-RU" dirty="0"/>
              <a:t>8 Mark is a vegetarian. He __________ meat. (eat)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904B26-6593-4EC4-A67C-B7A23B224CF9}"/>
              </a:ext>
            </a:extLst>
          </p:cNvPr>
          <p:cNvSpPr/>
          <p:nvPr/>
        </p:nvSpPr>
        <p:spPr>
          <a:xfrm>
            <a:off x="2213287" y="2277014"/>
            <a:ext cx="1938068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speaks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716C8DB-5917-4EA2-874D-FF03B27442B4}"/>
              </a:ext>
            </a:extLst>
          </p:cNvPr>
          <p:cNvSpPr/>
          <p:nvPr/>
        </p:nvSpPr>
        <p:spPr>
          <a:xfrm>
            <a:off x="1479275" y="2714689"/>
            <a:ext cx="1703046" cy="319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don’t like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5D8161-FD5C-4C14-9C25-8A5870CB4D5A}"/>
              </a:ext>
            </a:extLst>
          </p:cNvPr>
          <p:cNvSpPr/>
          <p:nvPr/>
        </p:nvSpPr>
        <p:spPr>
          <a:xfrm>
            <a:off x="4942049" y="3234041"/>
            <a:ext cx="1967624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don’t know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0767FB8-543A-4F7F-9456-C1CBCBEAE1B6}"/>
              </a:ext>
            </a:extLst>
          </p:cNvPr>
          <p:cNvSpPr/>
          <p:nvPr/>
        </p:nvSpPr>
        <p:spPr>
          <a:xfrm>
            <a:off x="5278657" y="3707923"/>
            <a:ext cx="1828114" cy="22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doesn’t talk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2D97EF-E71A-45D3-9C18-B2C639A450BD}"/>
              </a:ext>
            </a:extLst>
          </p:cNvPr>
          <p:cNvSpPr/>
          <p:nvPr/>
        </p:nvSpPr>
        <p:spPr>
          <a:xfrm>
            <a:off x="2061583" y="4103452"/>
            <a:ext cx="1120738" cy="29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drinks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6E7A9F-9555-4D9C-B1CF-3479F1D453F7}"/>
              </a:ext>
            </a:extLst>
          </p:cNvPr>
          <p:cNvSpPr/>
          <p:nvPr/>
        </p:nvSpPr>
        <p:spPr>
          <a:xfrm>
            <a:off x="3237298" y="4547255"/>
            <a:ext cx="1828113" cy="29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don’t believe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E23FD8A-DD45-4E78-8C18-5B32CD10B869}"/>
              </a:ext>
            </a:extLst>
          </p:cNvPr>
          <p:cNvSpPr/>
          <p:nvPr/>
        </p:nvSpPr>
        <p:spPr>
          <a:xfrm>
            <a:off x="5463298" y="5058798"/>
            <a:ext cx="1078180" cy="22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like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21D0D3F-8C02-4C98-A0C4-F53E02587FEC}"/>
              </a:ext>
            </a:extLst>
          </p:cNvPr>
          <p:cNvSpPr/>
          <p:nvPr/>
        </p:nvSpPr>
        <p:spPr>
          <a:xfrm>
            <a:off x="4526321" y="5503016"/>
            <a:ext cx="1828112" cy="2125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doesn’t eat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1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2" grpId="0"/>
      <p:bldP spid="14" grpId="0"/>
      <p:bldP spid="16" grpId="0"/>
      <p:bldP spid="18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7CF17ADD-1EAB-4AF7-8860-30D48A953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25679" y="925648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Write questions with Do … ? and Does … ?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608693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1 He likes chocolate. </a:t>
            </a:r>
          </a:p>
          <a:p>
            <a:pPr algn="l"/>
            <a:r>
              <a:rPr lang="en-US" altLang="ru-RU" sz="3200" dirty="0"/>
              <a:t> </a:t>
            </a:r>
          </a:p>
          <a:p>
            <a:pPr algn="l"/>
            <a:r>
              <a:rPr lang="en-US" altLang="ru-RU" sz="3200" dirty="0"/>
              <a:t>2 She plays tennis.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You live near here.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Tom plays tennis. </a:t>
            </a:r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482852" y="209633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he like chocolate?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318368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she play tennis?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43684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you live here?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5464191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Tom play tennis?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2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7CF17ADD-1EAB-4AF7-8860-30D48A953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25679" y="925648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Write questions with Do … ? and Does … ?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608693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5 You speak English.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6 They do yoga every morning.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7 Sue goes away a lot.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8 He wants to be famous. </a:t>
            </a:r>
          </a:p>
          <a:p>
            <a:pPr algn="l"/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482852" y="209633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you speak English?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318368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they do yoga every morning?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43684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Sue go away a lot?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5464191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he want to be famous?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4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4">
            <a:extLst>
              <a:ext uri="{FF2B5EF4-FFF2-40B4-BE49-F238E27FC236}">
                <a16:creationId xmlns:a16="http://schemas.microsoft.com/office/drawing/2014/main" id="{2192867F-93D5-4586-B920-CCBC71D1F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15558" y="1077545"/>
            <a:ext cx="10115550" cy="404939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questions from these words. Put the words in the right order.</a:t>
            </a:r>
            <a:endParaRPr lang="ru-RU" altLang="ru-RU" sz="36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0892" y="1090756"/>
            <a:ext cx="10556494" cy="5780103"/>
          </a:xfrm>
        </p:spPr>
        <p:txBody>
          <a:bodyPr/>
          <a:lstStyle/>
          <a:p>
            <a:pPr algn="l"/>
            <a:endParaRPr lang="en-US" altLang="ru-RU" sz="3200" dirty="0"/>
          </a:p>
          <a:p>
            <a:pPr marL="514350" indent="-514350" algn="l">
              <a:buAutoNum type="arabicPlain"/>
            </a:pPr>
            <a:r>
              <a:rPr lang="en-US" altLang="ru-RU" sz="3200" dirty="0"/>
              <a:t>(where / live / your parents)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marL="514350" indent="-514350" algn="l">
              <a:buAutoNum type="arabicPlain" startAt="2"/>
            </a:pPr>
            <a:r>
              <a:rPr lang="en-US" altLang="ru-RU" sz="3200" dirty="0"/>
              <a:t>(you / early / always / get up) </a:t>
            </a:r>
          </a:p>
          <a:p>
            <a:pPr marL="514350" indent="-514350" algn="l">
              <a:buAutoNum type="arabicPlain" startAt="2"/>
            </a:pPr>
            <a:endParaRPr lang="en-US" altLang="ru-RU" sz="3200" dirty="0"/>
          </a:p>
          <a:p>
            <a:pPr algn="l"/>
            <a:r>
              <a:rPr lang="en-US" altLang="ru-RU" sz="3200" dirty="0"/>
              <a:t>3 (how often / TV / you / watch)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(you / want / what / for dinner)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28057-C5A7-43B8-8BB1-72C1440B62B3}"/>
              </a:ext>
            </a:extLst>
          </p:cNvPr>
          <p:cNvSpPr/>
          <p:nvPr/>
        </p:nvSpPr>
        <p:spPr>
          <a:xfrm>
            <a:off x="1331776" y="2146426"/>
            <a:ext cx="5130570" cy="404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Where do your parents live?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BCE9F5B-320C-4E9F-A2F2-EEB0FD9C5619}"/>
              </a:ext>
            </a:extLst>
          </p:cNvPr>
          <p:cNvSpPr/>
          <p:nvPr/>
        </p:nvSpPr>
        <p:spPr>
          <a:xfrm>
            <a:off x="1331776" y="327211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you always get up early?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EEA83C-C3FD-4AAB-9FA0-A149DF2678D4}"/>
              </a:ext>
            </a:extLst>
          </p:cNvPr>
          <p:cNvSpPr/>
          <p:nvPr/>
        </p:nvSpPr>
        <p:spPr>
          <a:xfrm>
            <a:off x="1227763" y="430189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How often do you watch TV?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44BF9-51CF-4233-8D81-370B69E9903D}"/>
              </a:ext>
            </a:extLst>
          </p:cNvPr>
          <p:cNvSpPr/>
          <p:nvPr/>
        </p:nvSpPr>
        <p:spPr>
          <a:xfrm>
            <a:off x="1331776" y="5371472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do you want for dinner?</a:t>
            </a:r>
          </a:p>
        </p:txBody>
      </p:sp>
    </p:spTree>
    <p:extLst>
      <p:ext uri="{BB962C8B-B14F-4D97-AF65-F5344CB8AC3E}">
        <p14:creationId xmlns:p14="http://schemas.microsoft.com/office/powerpoint/2010/main" val="76003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4">
            <a:extLst>
              <a:ext uri="{FF2B5EF4-FFF2-40B4-BE49-F238E27FC236}">
                <a16:creationId xmlns:a16="http://schemas.microsoft.com/office/drawing/2014/main" id="{6F845BA7-5AAB-4F76-905C-77AC4D655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15558" y="1077545"/>
            <a:ext cx="10115550" cy="404939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questions from these words. Put the words in the right order.</a:t>
            </a:r>
            <a:endParaRPr lang="ru-RU" altLang="ru-RU" sz="36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0892" y="1090756"/>
            <a:ext cx="10556494" cy="5780103"/>
          </a:xfrm>
        </p:spPr>
        <p:txBody>
          <a:bodyPr/>
          <a:lstStyle/>
          <a:p>
            <a:pPr algn="l"/>
            <a:endParaRPr lang="en-US" altLang="ru-RU" sz="3200" dirty="0"/>
          </a:p>
          <a:p>
            <a:pPr marL="514350" indent="-514350" algn="l">
              <a:buAutoNum type="arabicPlain"/>
            </a:pPr>
            <a:r>
              <a:rPr lang="en-US" altLang="ru-RU" sz="3200" dirty="0"/>
              <a:t>(like / you / football) 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marL="514350" indent="-514350" algn="l">
              <a:buAutoNum type="arabicPlain" startAt="2"/>
            </a:pPr>
            <a:r>
              <a:rPr lang="en-US" altLang="ru-RU" sz="3200" dirty="0"/>
              <a:t>(your brother / like / football) </a:t>
            </a:r>
          </a:p>
          <a:p>
            <a:pPr marL="514350" indent="-514350" algn="l">
              <a:buAutoNum type="arabicPlain" startAt="2"/>
            </a:pPr>
            <a:endParaRPr lang="en-US" altLang="ru-RU" sz="3200" dirty="0"/>
          </a:p>
          <a:p>
            <a:pPr algn="l"/>
            <a:r>
              <a:rPr lang="en-US" altLang="ru-RU" sz="3200" dirty="0"/>
              <a:t>3 (what / you / do / in your free time)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(your sister / work / where)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28057-C5A7-43B8-8BB1-72C1440B62B3}"/>
              </a:ext>
            </a:extLst>
          </p:cNvPr>
          <p:cNvSpPr/>
          <p:nvPr/>
        </p:nvSpPr>
        <p:spPr>
          <a:xfrm>
            <a:off x="1331776" y="2146426"/>
            <a:ext cx="5130570" cy="4049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you like football?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BCE9F5B-320C-4E9F-A2F2-EEB0FD9C5619}"/>
              </a:ext>
            </a:extLst>
          </p:cNvPr>
          <p:cNvSpPr/>
          <p:nvPr/>
        </p:nvSpPr>
        <p:spPr>
          <a:xfrm>
            <a:off x="1331776" y="327211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your brother like football?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EEA83C-C3FD-4AAB-9FA0-A149DF2678D4}"/>
              </a:ext>
            </a:extLst>
          </p:cNvPr>
          <p:cNvSpPr/>
          <p:nvPr/>
        </p:nvSpPr>
        <p:spPr>
          <a:xfrm>
            <a:off x="1227763" y="430189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do you do in your free time?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44BF9-51CF-4233-8D81-370B69E9903D}"/>
              </a:ext>
            </a:extLst>
          </p:cNvPr>
          <p:cNvSpPr/>
          <p:nvPr/>
        </p:nvSpPr>
        <p:spPr>
          <a:xfrm>
            <a:off x="1331776" y="5371472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Where does your sister work?</a:t>
            </a:r>
          </a:p>
        </p:txBody>
      </p:sp>
    </p:spTree>
    <p:extLst>
      <p:ext uri="{BB962C8B-B14F-4D97-AF65-F5344CB8AC3E}">
        <p14:creationId xmlns:p14="http://schemas.microsoft.com/office/powerpoint/2010/main" val="164233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4">
            <a:extLst>
              <a:ext uri="{FF2B5EF4-FFF2-40B4-BE49-F238E27FC236}">
                <a16:creationId xmlns:a16="http://schemas.microsoft.com/office/drawing/2014/main" id="{E1DF8AB3-B717-4423-80A1-B5AF2FE2A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15558" y="1077545"/>
            <a:ext cx="10115550" cy="404939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questions from these words. Put the words in the right order.</a:t>
            </a:r>
            <a:endParaRPr lang="ru-RU" altLang="ru-RU" sz="36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0892" y="1090756"/>
            <a:ext cx="10556494" cy="5780103"/>
          </a:xfrm>
        </p:spPr>
        <p:txBody>
          <a:bodyPr/>
          <a:lstStyle/>
          <a:p>
            <a:pPr algn="l"/>
            <a:endParaRPr lang="en-US" altLang="ru-RU" sz="3200" dirty="0"/>
          </a:p>
          <a:p>
            <a:pPr marL="514350" indent="-514350" algn="l">
              <a:buAutoNum type="arabicPlain"/>
            </a:pPr>
            <a:r>
              <a:rPr lang="en-US" altLang="ru-RU" sz="3200" dirty="0"/>
              <a:t>(breakfast / always / you / have) 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marL="514350" indent="-514350" algn="l">
              <a:buAutoNum type="arabicPlain" startAt="2"/>
            </a:pPr>
            <a:r>
              <a:rPr lang="en-US" altLang="ru-RU" sz="3200" dirty="0"/>
              <a:t>(what / mean / this word) </a:t>
            </a:r>
          </a:p>
          <a:p>
            <a:pPr marL="514350" indent="-514350" algn="l">
              <a:buAutoNum type="arabicPlain" startAt="2"/>
            </a:pPr>
            <a:endParaRPr lang="en-US" altLang="ru-RU" sz="3200" dirty="0"/>
          </a:p>
          <a:p>
            <a:pPr algn="l"/>
            <a:r>
              <a:rPr lang="en-US" altLang="ru-RU" sz="3200" dirty="0"/>
              <a:t>3 (in winter / snow / it / here)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(go / usually / to bed / what time / you)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28057-C5A7-43B8-8BB1-72C1440B62B3}"/>
              </a:ext>
            </a:extLst>
          </p:cNvPr>
          <p:cNvSpPr/>
          <p:nvPr/>
        </p:nvSpPr>
        <p:spPr>
          <a:xfrm>
            <a:off x="1331776" y="2146426"/>
            <a:ext cx="5921878" cy="473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 you always have breakfast?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BCE9F5B-320C-4E9F-A2F2-EEB0FD9C5619}"/>
              </a:ext>
            </a:extLst>
          </p:cNvPr>
          <p:cNvSpPr/>
          <p:nvPr/>
        </p:nvSpPr>
        <p:spPr>
          <a:xfrm>
            <a:off x="1331776" y="327211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does this word mean?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EEA83C-C3FD-4AAB-9FA0-A149DF2678D4}"/>
              </a:ext>
            </a:extLst>
          </p:cNvPr>
          <p:cNvSpPr/>
          <p:nvPr/>
        </p:nvSpPr>
        <p:spPr>
          <a:xfrm>
            <a:off x="1227763" y="430189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Does it </a:t>
            </a:r>
            <a:r>
              <a:rPr lang="en-US" sz="3200">
                <a:solidFill>
                  <a:srgbClr val="FF0000"/>
                </a:solidFill>
              </a:rPr>
              <a:t>snow in winter here?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44BF9-51CF-4233-8D81-370B69E9903D}"/>
              </a:ext>
            </a:extLst>
          </p:cNvPr>
          <p:cNvSpPr/>
          <p:nvPr/>
        </p:nvSpPr>
        <p:spPr>
          <a:xfrm>
            <a:off x="1331776" y="5371472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time do you usually go to bed?</a:t>
            </a:r>
          </a:p>
        </p:txBody>
      </p:sp>
    </p:spTree>
    <p:extLst>
      <p:ext uri="{BB962C8B-B14F-4D97-AF65-F5344CB8AC3E}">
        <p14:creationId xmlns:p14="http://schemas.microsoft.com/office/powerpoint/2010/main" val="364854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9313" y="747713"/>
            <a:ext cx="11342687" cy="5499100"/>
          </a:xfrm>
        </p:spPr>
        <p:txBody>
          <a:bodyPr/>
          <a:lstStyle/>
          <a:p>
            <a:r>
              <a:rPr lang="ru-RU" altLang="ru-RU" sz="6600">
                <a:solidFill>
                  <a:srgbClr val="C00000"/>
                </a:solidFill>
              </a:rPr>
              <a:t>Время Present Simple</a:t>
            </a:r>
            <a:endParaRPr lang="en-US" altLang="ru-RU" sz="3600"/>
          </a:p>
          <a:p>
            <a:r>
              <a:rPr lang="ru-RU" altLang="ru-RU" sz="3600">
                <a:solidFill>
                  <a:srgbClr val="7030A0"/>
                </a:solidFill>
              </a:rPr>
              <a:t>употребляется для обозначения </a:t>
            </a:r>
            <a:endParaRPr lang="en-US" altLang="ru-RU" sz="3600">
              <a:solidFill>
                <a:srgbClr val="7030A0"/>
              </a:solidFill>
            </a:endParaRPr>
          </a:p>
          <a:p>
            <a:endParaRPr lang="en-US" altLang="ru-RU" sz="3600"/>
          </a:p>
          <a:p>
            <a:pPr algn="l"/>
            <a:r>
              <a:rPr lang="en-US" altLang="ru-RU" sz="3600"/>
              <a:t>-</a:t>
            </a:r>
            <a:r>
              <a:rPr lang="ru-RU" altLang="ru-RU" sz="3600" i="1">
                <a:latin typeface="Monotype Corsiva" panose="03010101010201010101" pitchFamily="66" charset="0"/>
              </a:rPr>
              <a:t>обычных, регулярно повторяющихся или постоянных действий, например, когда мы говорим о чьих-либо привычках, режиме дня, расписании и т. д.,</a:t>
            </a:r>
            <a:endParaRPr lang="en-US" altLang="ru-RU" sz="3600" i="1">
              <a:latin typeface="Monotype Corsiva" panose="03010101010201010101" pitchFamily="66" charset="0"/>
            </a:endParaRPr>
          </a:p>
          <a:p>
            <a:pPr algn="l"/>
            <a:endParaRPr lang="en-US" altLang="ru-RU" sz="3600"/>
          </a:p>
          <a:p>
            <a:pPr algn="l"/>
            <a:r>
              <a:rPr lang="ru-RU" altLang="ru-RU" sz="3600">
                <a:latin typeface="Monotype Corsiva" panose="03010101010201010101" pitchFamily="66" charset="0"/>
              </a:rPr>
              <a:t> </a:t>
            </a:r>
            <a:r>
              <a:rPr lang="en-US" altLang="ru-RU" sz="3600">
                <a:latin typeface="Monotype Corsiva" panose="03010101010201010101" pitchFamily="66" charset="0"/>
              </a:rPr>
              <a:t>-o</a:t>
            </a:r>
            <a:r>
              <a:rPr lang="ru-RU" altLang="ru-RU" sz="3600">
                <a:latin typeface="Monotype Corsiva" panose="03010101010201010101" pitchFamily="66" charset="0"/>
              </a:rPr>
              <a:t>бщеизвестных фактов.</a:t>
            </a:r>
            <a:endParaRPr lang="en-US" altLang="ru-RU" sz="360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4275" y="1317625"/>
            <a:ext cx="10115550" cy="11318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>
                <a:solidFill>
                  <a:srgbClr val="C00000"/>
                </a:solidFill>
              </a:rPr>
              <a:t>Образование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57438"/>
            <a:ext cx="1604963" cy="3141662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I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We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You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They </a:t>
            </a:r>
          </a:p>
        </p:txBody>
      </p:sp>
      <p:sp>
        <p:nvSpPr>
          <p:cNvPr id="6149" name="Подзаголовок 2"/>
          <p:cNvSpPr txBox="1">
            <a:spLocks/>
          </p:cNvSpPr>
          <p:nvPr/>
        </p:nvSpPr>
        <p:spPr bwMode="auto">
          <a:xfrm>
            <a:off x="2743200" y="3529013"/>
            <a:ext cx="1604963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</a:t>
            </a:r>
            <a:r>
              <a:rPr lang="en-US" altLang="ru-RU" sz="6600">
                <a:solidFill>
                  <a:srgbClr val="C00000"/>
                </a:solidFill>
              </a:rPr>
              <a:t>V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535738" y="2971800"/>
            <a:ext cx="1606550" cy="314166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She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It</a:t>
            </a:r>
          </a:p>
        </p:txBody>
      </p:sp>
      <p:sp>
        <p:nvSpPr>
          <p:cNvPr id="6151" name="Подзаголовок 2"/>
          <p:cNvSpPr txBox="1">
            <a:spLocks/>
          </p:cNvSpPr>
          <p:nvPr/>
        </p:nvSpPr>
        <p:spPr bwMode="auto">
          <a:xfrm>
            <a:off x="8034338" y="3767138"/>
            <a:ext cx="3132137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</a:t>
            </a:r>
            <a:r>
              <a:rPr lang="en-US" altLang="ru-RU" sz="6600">
                <a:solidFill>
                  <a:srgbClr val="C00000"/>
                </a:solidFill>
              </a:rPr>
              <a:t>V</a:t>
            </a:r>
            <a:r>
              <a:rPr lang="en-US" altLang="ru-RU" sz="5400">
                <a:solidFill>
                  <a:srgbClr val="FF0000"/>
                </a:solidFill>
              </a:rPr>
              <a:t>-s</a:t>
            </a:r>
            <a:r>
              <a:rPr lang="en-US" altLang="ru-RU" sz="5400"/>
              <a:t>, </a:t>
            </a:r>
            <a:r>
              <a:rPr lang="en-US" altLang="ru-RU" sz="5400">
                <a:solidFill>
                  <a:srgbClr val="FF0000"/>
                </a:solidFill>
              </a:rPr>
              <a:t>-es</a:t>
            </a:r>
            <a:endParaRPr lang="en-US" altLang="ru-RU" sz="660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4275" y="2357438"/>
            <a:ext cx="4418013" cy="37560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35738" y="2308225"/>
            <a:ext cx="4418012" cy="37560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88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ctrTitle"/>
          </p:nvPr>
        </p:nvSpPr>
        <p:spPr>
          <a:xfrm>
            <a:off x="1038225" y="244475"/>
            <a:ext cx="10115550" cy="1546225"/>
          </a:xfrm>
        </p:spPr>
        <p:txBody>
          <a:bodyPr/>
          <a:lstStyle/>
          <a:p>
            <a:r>
              <a:rPr lang="en-US" altLang="ru-RU" sz="7200">
                <a:solidFill>
                  <a:srgbClr val="C00000"/>
                </a:solidFill>
                <a:latin typeface="Adobe Garamond Pro Bold" panose="02020702060506020403" pitchFamily="18" charset="0"/>
              </a:rPr>
              <a:t>Spelling rules</a:t>
            </a:r>
            <a:endParaRPr lang="ru-RU" altLang="ru-RU" sz="720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2550" y="2357438"/>
          <a:ext cx="9363075" cy="357981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24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8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8516">
                <a:tc>
                  <a:txBody>
                    <a:bodyPr/>
                    <a:lstStyle/>
                    <a:p>
                      <a:r>
                        <a:rPr lang="ru-RU" sz="2400" dirty="0"/>
                        <a:t>Если</a:t>
                      </a:r>
                      <a:r>
                        <a:rPr lang="ru-RU" sz="2400" baseline="0" dirty="0"/>
                        <a:t> глагол оканчивается на</a:t>
                      </a:r>
                      <a:r>
                        <a:rPr lang="en-US" sz="2400" baseline="0" dirty="0"/>
                        <a:t>: </a:t>
                      </a:r>
                    </a:p>
                    <a:p>
                      <a:r>
                        <a:rPr lang="en-US" sz="2800" baseline="0" dirty="0">
                          <a:solidFill>
                            <a:srgbClr val="FF0000"/>
                          </a:solidFill>
                        </a:rPr>
                        <a:t>-o, -</a:t>
                      </a:r>
                      <a:r>
                        <a:rPr lang="en-US" sz="2800" baseline="0" dirty="0" err="1">
                          <a:solidFill>
                            <a:srgbClr val="FF0000"/>
                          </a:solidFill>
                        </a:rPr>
                        <a:t>ss</a:t>
                      </a:r>
                      <a:r>
                        <a:rPr lang="en-US" sz="2800" baseline="0" dirty="0">
                          <a:solidFill>
                            <a:srgbClr val="FF0000"/>
                          </a:solidFill>
                        </a:rPr>
                        <a:t>, -</a:t>
                      </a:r>
                      <a:r>
                        <a:rPr lang="en-US" sz="2800" baseline="0" dirty="0" err="1">
                          <a:solidFill>
                            <a:srgbClr val="FF0000"/>
                          </a:solidFill>
                        </a:rPr>
                        <a:t>sh</a:t>
                      </a:r>
                      <a:r>
                        <a:rPr lang="en-US" sz="2800" baseline="0" dirty="0">
                          <a:solidFill>
                            <a:srgbClr val="FF0000"/>
                          </a:solidFill>
                        </a:rPr>
                        <a:t>, -</a:t>
                      </a:r>
                      <a:r>
                        <a:rPr lang="en-US" sz="2800" baseline="0" dirty="0" err="1">
                          <a:solidFill>
                            <a:srgbClr val="FF0000"/>
                          </a:solidFill>
                        </a:rPr>
                        <a:t>ch</a:t>
                      </a:r>
                      <a:r>
                        <a:rPr lang="en-US" sz="2800" baseline="0" dirty="0">
                          <a:solidFill>
                            <a:srgbClr val="FF0000"/>
                          </a:solidFill>
                        </a:rPr>
                        <a:t>, -x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FF0000"/>
                          </a:solidFill>
                        </a:rPr>
                        <a:t>                              -</a:t>
                      </a:r>
                      <a:r>
                        <a:rPr lang="en-US" sz="2800" dirty="0" err="1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Examples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:</a:t>
                      </a:r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 </a:t>
                      </a:r>
                    </a:p>
                    <a:p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            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mi</a:t>
                      </a:r>
                      <a:r>
                        <a:rPr lang="en-US" sz="2400" u="sng" baseline="0" dirty="0">
                          <a:solidFill>
                            <a:srgbClr val="7030A0"/>
                          </a:solidFill>
                        </a:rPr>
                        <a:t>ss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, 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wa</a:t>
                      </a:r>
                      <a:r>
                        <a:rPr lang="en-US" sz="2400" u="sng" baseline="0" dirty="0">
                          <a:solidFill>
                            <a:srgbClr val="7030A0"/>
                          </a:solidFill>
                        </a:rPr>
                        <a:t>sh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, 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wat</a:t>
                      </a:r>
                      <a:r>
                        <a:rPr lang="en-US" sz="2400" u="sng" baseline="0" dirty="0">
                          <a:solidFill>
                            <a:srgbClr val="7030A0"/>
                          </a:solidFill>
                        </a:rPr>
                        <a:t>ch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, 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mi</a:t>
                      </a:r>
                      <a:r>
                        <a:rPr lang="en-US" sz="2400" u="sng" baseline="0" dirty="0">
                          <a:solidFill>
                            <a:srgbClr val="7030A0"/>
                          </a:solidFill>
                        </a:rPr>
                        <a:t>x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n-US" sz="2000" baseline="0" dirty="0">
                          <a:solidFill>
                            <a:srgbClr val="7030A0"/>
                          </a:solidFill>
                        </a:rPr>
                        <a:t>, 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g</a:t>
                      </a:r>
                      <a:r>
                        <a:rPr lang="en-US" sz="2400" u="sng" baseline="0" dirty="0">
                          <a:solidFill>
                            <a:srgbClr val="7030A0"/>
                          </a:solidFill>
                        </a:rPr>
                        <a:t>o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n-US" sz="2400" baseline="0" dirty="0">
                          <a:solidFill>
                            <a:srgbClr val="7030A0"/>
                          </a:solidFill>
                        </a:rPr>
                        <a:t> </a:t>
                      </a:r>
                    </a:p>
                    <a:p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12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Если глагол оканчивается на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Согласная + 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</a:p>
                    <a:p>
                      <a:endParaRPr lang="ru-RU" sz="1800" dirty="0"/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           -</a:t>
                      </a:r>
                      <a:r>
                        <a:rPr kumimoji="0" lang="en-US" sz="2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ies</a:t>
                      </a:r>
                      <a:endParaRPr kumimoji="0" 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Examples:</a:t>
                      </a:r>
                    </a:p>
                    <a:p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Stu</a:t>
                      </a:r>
                      <a:r>
                        <a:rPr lang="en-US" sz="2400" u="sng" dirty="0">
                          <a:solidFill>
                            <a:srgbClr val="7030A0"/>
                          </a:solidFill>
                        </a:rPr>
                        <a:t>d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 – stud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ies</a:t>
                      </a:r>
                    </a:p>
                    <a:p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C</a:t>
                      </a:r>
                      <a:r>
                        <a:rPr lang="en-US" sz="2400" u="sng" dirty="0">
                          <a:solidFill>
                            <a:srgbClr val="7030A0"/>
                          </a:solidFill>
                        </a:rPr>
                        <a:t>r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y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</a:rPr>
                        <a:t> - cr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ies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4418013" y="2574925"/>
            <a:ext cx="1519237" cy="889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418013" y="4473575"/>
            <a:ext cx="1519237" cy="9048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Заголовок 1"/>
          <p:cNvSpPr>
            <a:spLocks noGrp="1"/>
          </p:cNvSpPr>
          <p:nvPr>
            <p:ph type="ctrTitle"/>
          </p:nvPr>
        </p:nvSpPr>
        <p:spPr>
          <a:xfrm>
            <a:off x="1184275" y="1317625"/>
            <a:ext cx="10115550" cy="1131888"/>
          </a:xfrm>
        </p:spPr>
        <p:txBody>
          <a:bodyPr/>
          <a:lstStyle/>
          <a:p>
            <a:r>
              <a:rPr lang="ru-RU" altLang="ru-RU" sz="4800">
                <a:solidFill>
                  <a:srgbClr val="C00000"/>
                </a:solidFill>
              </a:rPr>
              <a:t>Образование</a:t>
            </a:r>
            <a:r>
              <a:rPr lang="en-US" altLang="ru-RU" sz="4800">
                <a:solidFill>
                  <a:srgbClr val="C00000"/>
                </a:solidFill>
              </a:rPr>
              <a:t> </a:t>
            </a:r>
            <a:r>
              <a:rPr lang="ru-RU" altLang="ru-RU" sz="4800">
                <a:solidFill>
                  <a:srgbClr val="C00000"/>
                </a:solidFill>
              </a:rPr>
              <a:t>отрицательных предложений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4413" y="2405063"/>
            <a:ext cx="1604962" cy="314325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I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We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You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They </a:t>
            </a:r>
          </a:p>
        </p:txBody>
      </p:sp>
      <p:sp>
        <p:nvSpPr>
          <p:cNvPr id="11269" name="Подзаголовок 2"/>
          <p:cNvSpPr txBox="1">
            <a:spLocks/>
          </p:cNvSpPr>
          <p:nvPr/>
        </p:nvSpPr>
        <p:spPr bwMode="auto">
          <a:xfrm>
            <a:off x="2247900" y="3429000"/>
            <a:ext cx="3830638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</a:t>
            </a:r>
            <a:r>
              <a:rPr lang="ru-RU" altLang="ru-RU" sz="6600"/>
              <a:t> </a:t>
            </a:r>
            <a:r>
              <a:rPr lang="en-US" altLang="ru-RU" sz="6600"/>
              <a:t>don’t </a:t>
            </a:r>
            <a:r>
              <a:rPr lang="en-US" altLang="ru-RU" sz="6600">
                <a:solidFill>
                  <a:srgbClr val="C00000"/>
                </a:solidFill>
              </a:rPr>
              <a:t>V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049963" y="2747963"/>
            <a:ext cx="1604962" cy="31416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She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It</a:t>
            </a:r>
          </a:p>
        </p:txBody>
      </p:sp>
      <p:sp>
        <p:nvSpPr>
          <p:cNvPr id="11271" name="Подзаголовок 2"/>
          <p:cNvSpPr txBox="1">
            <a:spLocks/>
          </p:cNvSpPr>
          <p:nvPr/>
        </p:nvSpPr>
        <p:spPr bwMode="auto">
          <a:xfrm>
            <a:off x="7312025" y="3478213"/>
            <a:ext cx="46005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doesn’t </a:t>
            </a:r>
            <a:r>
              <a:rPr lang="en-US" altLang="ru-RU" sz="6600">
                <a:solidFill>
                  <a:srgbClr val="C00000"/>
                </a:solidFill>
              </a:rPr>
              <a:t>V</a:t>
            </a:r>
            <a:endParaRPr lang="en-US" altLang="ru-RU" sz="660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3113" y="2405063"/>
            <a:ext cx="4997450" cy="385445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07113" y="2392363"/>
            <a:ext cx="5192712" cy="385286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Заголовок 1"/>
          <p:cNvSpPr>
            <a:spLocks noGrp="1"/>
          </p:cNvSpPr>
          <p:nvPr>
            <p:ph type="ctrTitle"/>
          </p:nvPr>
        </p:nvSpPr>
        <p:spPr>
          <a:xfrm>
            <a:off x="1184275" y="1317625"/>
            <a:ext cx="10115550" cy="1131888"/>
          </a:xfrm>
        </p:spPr>
        <p:txBody>
          <a:bodyPr/>
          <a:lstStyle/>
          <a:p>
            <a:r>
              <a:rPr lang="ru-RU" altLang="ru-RU" sz="4800">
                <a:solidFill>
                  <a:srgbClr val="C00000"/>
                </a:solidFill>
              </a:rPr>
              <a:t>Образование</a:t>
            </a:r>
            <a:r>
              <a:rPr lang="en-US" altLang="ru-RU" sz="4800">
                <a:solidFill>
                  <a:srgbClr val="C00000"/>
                </a:solidFill>
              </a:rPr>
              <a:t> </a:t>
            </a:r>
            <a:r>
              <a:rPr lang="ru-RU" altLang="ru-RU" sz="4800">
                <a:solidFill>
                  <a:srgbClr val="C00000"/>
                </a:solidFill>
              </a:rPr>
              <a:t>вопросительных предложений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4413" y="2405063"/>
            <a:ext cx="2373312" cy="314325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 I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 we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 you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 they </a:t>
            </a:r>
          </a:p>
        </p:txBody>
      </p:sp>
      <p:sp>
        <p:nvSpPr>
          <p:cNvPr id="15365" name="Подзаголовок 2"/>
          <p:cNvSpPr txBox="1">
            <a:spLocks/>
          </p:cNvSpPr>
          <p:nvPr/>
        </p:nvSpPr>
        <p:spPr bwMode="auto">
          <a:xfrm>
            <a:off x="3271838" y="3600450"/>
            <a:ext cx="383063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</a:t>
            </a:r>
            <a:r>
              <a:rPr lang="en-US" altLang="ru-RU" sz="6600">
                <a:solidFill>
                  <a:srgbClr val="C00000"/>
                </a:solidFill>
              </a:rPr>
              <a:t>V?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049963" y="2747963"/>
            <a:ext cx="2922587" cy="31416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Does 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Does she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5400" dirty="0">
                <a:solidFill>
                  <a:schemeClr val="accent5">
                    <a:lumMod val="50000"/>
                  </a:schemeClr>
                </a:solidFill>
              </a:rPr>
              <a:t>Does it</a:t>
            </a:r>
          </a:p>
        </p:txBody>
      </p:sp>
      <p:sp>
        <p:nvSpPr>
          <p:cNvPr id="15367" name="Подзаголовок 2"/>
          <p:cNvSpPr txBox="1">
            <a:spLocks/>
          </p:cNvSpPr>
          <p:nvPr/>
        </p:nvSpPr>
        <p:spPr bwMode="auto">
          <a:xfrm>
            <a:off x="8783638" y="3522663"/>
            <a:ext cx="46005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6600"/>
              <a:t>+ </a:t>
            </a:r>
            <a:r>
              <a:rPr lang="en-US" altLang="ru-RU" sz="6600">
                <a:solidFill>
                  <a:srgbClr val="C00000"/>
                </a:solidFill>
              </a:rPr>
              <a:t>V?</a:t>
            </a:r>
            <a:endParaRPr lang="en-US" altLang="ru-RU" sz="660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3113" y="2405063"/>
            <a:ext cx="4997450" cy="385445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07113" y="2392363"/>
            <a:ext cx="5192712" cy="385286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1565" y="1609359"/>
            <a:ext cx="10675937" cy="5499100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</a:rPr>
              <a:t>always/never/often/usually/sometimes + present simple</a:t>
            </a:r>
          </a:p>
          <a:p>
            <a:endParaRPr lang="en-US" altLang="ru-RU" sz="3600" dirty="0">
              <a:solidFill>
                <a:srgbClr val="C00000"/>
              </a:solidFill>
            </a:endParaRPr>
          </a:p>
          <a:p>
            <a:r>
              <a:rPr lang="en-US" altLang="ru-RU" sz="3600" dirty="0"/>
              <a:t>Sue </a:t>
            </a:r>
            <a:r>
              <a:rPr lang="en-US" altLang="ru-RU" sz="3600" dirty="0">
                <a:solidFill>
                  <a:srgbClr val="C00000"/>
                </a:solidFill>
              </a:rPr>
              <a:t>always</a:t>
            </a:r>
            <a:r>
              <a:rPr lang="en-US" altLang="ru-RU" sz="3600" dirty="0"/>
              <a:t> gets to work early. (not Sue gets always)</a:t>
            </a:r>
          </a:p>
          <a:p>
            <a:r>
              <a:rPr lang="en-US" altLang="ru-RU" sz="3600" dirty="0"/>
              <a:t>I </a:t>
            </a:r>
            <a:r>
              <a:rPr lang="en-US" altLang="ru-RU" sz="3600" dirty="0">
                <a:solidFill>
                  <a:srgbClr val="C00000"/>
                </a:solidFill>
              </a:rPr>
              <a:t>never</a:t>
            </a:r>
            <a:r>
              <a:rPr lang="en-US" altLang="ru-RU" sz="3600" dirty="0"/>
              <a:t> eat breakfast. (not I eat never)</a:t>
            </a:r>
          </a:p>
          <a:p>
            <a:r>
              <a:rPr lang="en-US" altLang="ru-RU" sz="3600" dirty="0"/>
              <a:t>We </a:t>
            </a:r>
            <a:r>
              <a:rPr lang="en-US" altLang="ru-RU" sz="3600" dirty="0">
                <a:solidFill>
                  <a:srgbClr val="C00000"/>
                </a:solidFill>
              </a:rPr>
              <a:t>often</a:t>
            </a:r>
            <a:r>
              <a:rPr lang="en-US" altLang="ru-RU" sz="3600" dirty="0"/>
              <a:t> go away at weekends.</a:t>
            </a:r>
          </a:p>
          <a:p>
            <a:r>
              <a:rPr lang="en-US" altLang="ru-RU" sz="3600" dirty="0"/>
              <a:t>Mark </a:t>
            </a:r>
            <a:r>
              <a:rPr lang="en-US" altLang="ru-RU" sz="3600" dirty="0">
                <a:solidFill>
                  <a:srgbClr val="C00000"/>
                </a:solidFill>
              </a:rPr>
              <a:t>usually</a:t>
            </a:r>
            <a:r>
              <a:rPr lang="en-US" altLang="ru-RU" sz="3600" dirty="0"/>
              <a:t> plays football on Sundays.</a:t>
            </a:r>
          </a:p>
          <a:p>
            <a:r>
              <a:rPr lang="en-US" altLang="ru-RU" sz="3600" dirty="0"/>
              <a:t>I </a:t>
            </a:r>
            <a:r>
              <a:rPr lang="en-US" altLang="ru-RU" sz="3600" dirty="0">
                <a:solidFill>
                  <a:srgbClr val="C00000"/>
                </a:solidFill>
              </a:rPr>
              <a:t>sometimes</a:t>
            </a:r>
            <a:r>
              <a:rPr lang="en-US" altLang="ru-RU" sz="3600" dirty="0"/>
              <a:t> walk to work, but not very often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972977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7CF17ADD-1EAB-4AF7-8860-30D48A953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558452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Complete the sentences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608693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1  (always / early / Sue / arrive)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2 (to the cinema / never / I / go)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(work / Martina / hard / always)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(like / chocolate / children / usually)</a:t>
            </a:r>
          </a:p>
          <a:p>
            <a:pPr algn="l"/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208797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Sue always arrives early.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318368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 never go to the cinema.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43684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Martina always works hard.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5464191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Children usually like chocolate.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4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4">
            <a:extLst>
              <a:ext uri="{FF2B5EF4-FFF2-40B4-BE49-F238E27FC236}">
                <a16:creationId xmlns:a16="http://schemas.microsoft.com/office/drawing/2014/main" id="{7CF17ADD-1EAB-4AF7-8860-30D48A953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558452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Complete the sentences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608693"/>
            <a:ext cx="10556494" cy="5359686"/>
          </a:xfrm>
        </p:spPr>
        <p:txBody>
          <a:bodyPr/>
          <a:lstStyle/>
          <a:p>
            <a:pPr marL="514350" indent="-514350" algn="l">
              <a:buAutoNum type="arabicPlain"/>
            </a:pPr>
            <a:r>
              <a:rPr lang="en-US" altLang="ru-RU" sz="3200" dirty="0"/>
              <a:t>(Jackie / parties / enjoy / always)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algn="l"/>
            <a:r>
              <a:rPr lang="en-US" altLang="ru-RU" sz="3200" dirty="0"/>
              <a:t>2 (often / people’s names / I / forget)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(TV / Sam / watch / never)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(usually / dinner / we / have / at 7.30)</a:t>
            </a:r>
          </a:p>
          <a:p>
            <a:pPr algn="l"/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208797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Jackie always enjoys parties.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318368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 often forget people’s names.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43684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Sam never watches TV.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5464191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We usually have dinner at 7.30.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0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1115</Words>
  <Application>Microsoft Office PowerPoint</Application>
  <PresentationFormat>Широкоэкранный</PresentationFormat>
  <Paragraphs>210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Adobe Garamond Pro Bold</vt:lpstr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Образование</vt:lpstr>
      <vt:lpstr>Spelling rules</vt:lpstr>
      <vt:lpstr>Образование отрицательных предложений</vt:lpstr>
      <vt:lpstr>Образование вопросительных предложений</vt:lpstr>
      <vt:lpstr>Презентация PowerPoint</vt:lpstr>
      <vt:lpstr>Complete the sentences</vt:lpstr>
      <vt:lpstr>Complete the sentences</vt:lpstr>
      <vt:lpstr>Презентация PowerPoint</vt:lpstr>
      <vt:lpstr>Make the sentences negative.</vt:lpstr>
      <vt:lpstr>Презентация PowerPoint</vt:lpstr>
      <vt:lpstr>Write questions with Do … ? and Does … ?</vt:lpstr>
      <vt:lpstr>Write questions with Do … ? and Does … ?</vt:lpstr>
      <vt:lpstr>Make questions from these words. Put the words in the right order.</vt:lpstr>
      <vt:lpstr>Make questions from these words. Put the words in the right order.</vt:lpstr>
      <vt:lpstr>Make questions from these words. Put the words in the right order.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HELLO!</dc:title>
  <dc:creator>1</dc:creator>
  <cp:lastModifiedBy>Admin</cp:lastModifiedBy>
  <cp:revision>45</cp:revision>
  <dcterms:created xsi:type="dcterms:W3CDTF">2021-03-05T12:53:26Z</dcterms:created>
  <dcterms:modified xsi:type="dcterms:W3CDTF">2023-03-11T16:42:03Z</dcterms:modified>
</cp:coreProperties>
</file>