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6" r:id="rId3"/>
    <p:sldId id="268" r:id="rId4"/>
    <p:sldId id="269" r:id="rId5"/>
    <p:sldId id="270" r:id="rId6"/>
    <p:sldId id="271" r:id="rId7"/>
    <p:sldId id="273" r:id="rId8"/>
    <p:sldId id="272" r:id="rId9"/>
    <p:sldId id="275" r:id="rId10"/>
    <p:sldId id="274" r:id="rId11"/>
    <p:sldId id="260" r:id="rId12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13"/>
      <p:bold r:id="rId14"/>
      <p:italic r:id="rId15"/>
      <p:boldItalic r:id="rId16"/>
    </p:embeddedFont>
    <p:embeddedFont>
      <p:font typeface="Candara Light" panose="020E0502030303020204" pitchFamily="34" charset="0"/>
      <p:regular r:id="rId17"/>
      <p: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8A00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2" d="100"/>
          <a:sy n="102" d="100"/>
        </p:scale>
        <p:origin x="27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988840"/>
            <a:ext cx="648072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886200"/>
            <a:ext cx="648072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30.04.2023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48072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>
              <a:defRPr>
                <a:solidFill>
                  <a:srgbClr val="660066"/>
                </a:solidFill>
                <a:latin typeface="Comic Sans MS" pitchFamily="66" charset="0"/>
              </a:defRPr>
            </a:lvl2pPr>
            <a:lvl3pPr>
              <a:defRPr>
                <a:solidFill>
                  <a:srgbClr val="660066"/>
                </a:solidFill>
                <a:latin typeface="Comic Sans MS" pitchFamily="66" charset="0"/>
              </a:defRPr>
            </a:lvl3pPr>
            <a:lvl4pPr>
              <a:defRPr>
                <a:solidFill>
                  <a:srgbClr val="660066"/>
                </a:solidFill>
                <a:latin typeface="Comic Sans MS" pitchFamily="66" charset="0"/>
              </a:defRPr>
            </a:lvl4pPr>
            <a:lvl5pPr>
              <a:defRPr>
                <a:solidFill>
                  <a:srgbClr val="660066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37567" y="6356350"/>
            <a:ext cx="219633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30.04.2023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26126" y="6356350"/>
            <a:ext cx="298074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33567" y="6356350"/>
            <a:ext cx="219633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600200"/>
            <a:ext cx="3168352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0066"/>
                </a:solidFill>
                <a:latin typeface="Comic Sans MS" pitchFamily="66" charset="0"/>
              </a:defRPr>
            </a:lvl1pPr>
            <a:lvl2pPr>
              <a:defRPr sz="2400">
                <a:solidFill>
                  <a:srgbClr val="660066"/>
                </a:solidFill>
                <a:latin typeface="Comic Sans MS" pitchFamily="66" charset="0"/>
              </a:defRPr>
            </a:lvl2pPr>
            <a:lvl3pPr>
              <a:defRPr sz="2000">
                <a:solidFill>
                  <a:srgbClr val="660066"/>
                </a:solidFill>
                <a:latin typeface="Comic Sans MS" pitchFamily="66" charset="0"/>
              </a:defRPr>
            </a:lvl3pPr>
            <a:lvl4pPr>
              <a:defRPr sz="1800">
                <a:solidFill>
                  <a:srgbClr val="660066"/>
                </a:solidFill>
                <a:latin typeface="Comic Sans MS" pitchFamily="66" charset="0"/>
              </a:defRPr>
            </a:lvl4pPr>
            <a:lvl5pPr>
              <a:defRPr sz="1800">
                <a:solidFill>
                  <a:srgbClr val="660066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24036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0066"/>
                </a:solidFill>
                <a:latin typeface="Comic Sans MS" pitchFamily="66" charset="0"/>
              </a:defRPr>
            </a:lvl1pPr>
            <a:lvl2pPr>
              <a:defRPr sz="2400">
                <a:solidFill>
                  <a:srgbClr val="660066"/>
                </a:solidFill>
                <a:latin typeface="Comic Sans MS" pitchFamily="66" charset="0"/>
              </a:defRPr>
            </a:lvl2pPr>
            <a:lvl3pPr>
              <a:defRPr sz="2000">
                <a:solidFill>
                  <a:srgbClr val="660066"/>
                </a:solidFill>
                <a:latin typeface="Comic Sans MS" pitchFamily="66" charset="0"/>
              </a:defRPr>
            </a:lvl3pPr>
            <a:lvl4pPr>
              <a:defRPr sz="1800">
                <a:solidFill>
                  <a:srgbClr val="660066"/>
                </a:solidFill>
                <a:latin typeface="Comic Sans MS" pitchFamily="66" charset="0"/>
              </a:defRPr>
            </a:lvl4pPr>
            <a:lvl5pPr>
              <a:defRPr sz="1800">
                <a:solidFill>
                  <a:srgbClr val="660066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30.04.2023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30.04.2023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30.04.2023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980728"/>
            <a:ext cx="7272808" cy="3600400"/>
          </a:xfrm>
        </p:spPr>
        <p:txBody>
          <a:bodyPr anchor="ctr"/>
          <a:lstStyle/>
          <a:p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Использование нестандартного спортивного оборудования с целью развития двигательной активности у дошкольников</a:t>
            </a:r>
            <a:endParaRPr lang="ru-RU" sz="3600" b="1" dirty="0">
              <a:ln w="19050">
                <a:solidFill>
                  <a:prstClr val="white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25145"/>
            <a:ext cx="4104456" cy="1368152"/>
          </a:xfrm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Подготовили: воспитатели </a:t>
            </a:r>
          </a:p>
          <a:p>
            <a:pPr>
              <a:spcBef>
                <a:spcPct val="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Шевлякова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Ольга </a:t>
            </a:r>
            <a:r>
              <a:rPr lang="ru-RU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Ивановна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2050" name="Picture 2" descr="https://i.mycdn.me/i?r=AyH4iRPQ2q0otWIFepML2LxRiMuivAbzKjXHgouHpv965Q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005064"/>
            <a:ext cx="1718337" cy="244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7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920880" cy="1656184"/>
          </a:xfrm>
        </p:spPr>
        <p:txBody>
          <a:bodyPr/>
          <a:lstStyle/>
          <a:p>
            <a:r>
              <a:rPr lang="ru-RU" sz="3600" dirty="0" smtClean="0"/>
              <a:t>«Чудо лыжи на двоих»</a:t>
            </a:r>
            <a:br>
              <a:rPr lang="ru-RU" sz="3600" dirty="0" smtClean="0"/>
            </a:br>
            <a:r>
              <a:rPr lang="ru-RU" sz="2400" dirty="0" smtClean="0"/>
              <a:t>Цель: развивать ловкость, быстроту. Координацию движений, согласованность своих действий с действиями партнера.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300533" y="1879234"/>
            <a:ext cx="3675085" cy="38416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89071" y="1801585"/>
            <a:ext cx="3675085" cy="399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2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844824"/>
            <a:ext cx="7992888" cy="432048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200" dirty="0" smtClean="0"/>
              <a:t>Сохранение и укрепление здоровья ребёнка – первооснова его полноценного развития.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AutoShape 2" descr="https://s1.slide-share.ru/s_slide/10b6403205ac7d2dd42d7be271496ab4/e7147a1d-e5a6-4013-9510-ac12db276f3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548680"/>
            <a:ext cx="7992888" cy="6048672"/>
          </a:xfrm>
        </p:spPr>
        <p:txBody>
          <a:bodyPr/>
          <a:lstStyle/>
          <a:p>
            <a:r>
              <a:rPr lang="ru-RU" sz="2400" dirty="0" smtClean="0"/>
              <a:t>Цель: </a:t>
            </a:r>
            <a:r>
              <a:rPr lang="ru-RU" sz="1800" dirty="0" smtClean="0"/>
              <a:t>повысить у детей интерес к физкультурным занятиям, сформировать потребность к самостоятельным действиям, а также привлечь внимание родителей к проблеме сохранения здоровья детей.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400" dirty="0" smtClean="0"/>
              <a:t>Задачи: -</a:t>
            </a:r>
            <a:r>
              <a:rPr lang="ru-RU" sz="1800" dirty="0" smtClean="0"/>
              <a:t>способствовать укреплению и охране здоровья детей;</a:t>
            </a:r>
            <a:br>
              <a:rPr lang="ru-RU" sz="1800" dirty="0" smtClean="0"/>
            </a:br>
            <a:r>
              <a:rPr lang="ru-RU" sz="1800" dirty="0" smtClean="0"/>
              <a:t>-мотивировать детей на двигательную активность через использование нестандартного оборудования;</a:t>
            </a:r>
            <a:br>
              <a:rPr lang="ru-RU" sz="1800" dirty="0" smtClean="0"/>
            </a:br>
            <a:r>
              <a:rPr lang="ru-RU" sz="1800" dirty="0" smtClean="0"/>
              <a:t>-содействовать созданию условий для формирования и совершенствования умений и навыков в основных видах движений;</a:t>
            </a:r>
            <a:br>
              <a:rPr lang="ru-RU" sz="1800" dirty="0" smtClean="0"/>
            </a:br>
            <a:r>
              <a:rPr lang="ru-RU" sz="1800" dirty="0" smtClean="0"/>
              <a:t>-побуждать к участию детей в совместных играх и физических упражнениях;</a:t>
            </a:r>
            <a:br>
              <a:rPr lang="ru-RU" sz="1800" dirty="0" smtClean="0"/>
            </a:br>
            <a:r>
              <a:rPr lang="ru-RU" sz="1800" dirty="0" smtClean="0"/>
              <a:t>-способствовать формированию у детей положительных эмоций, активности в самостоятельной двигательной деятельности.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i="1" dirty="0" smtClean="0"/>
              <a:t>                             </a:t>
            </a:r>
            <a:r>
              <a:rPr lang="ru-RU" sz="1800" b="1" i="1" dirty="0" smtClean="0">
                <a:latin typeface="Candara Light" panose="020E0502030303020204" pitchFamily="34" charset="0"/>
              </a:rPr>
              <a:t>«Чтобы сделать ребенка умным и </a:t>
            </a:r>
            <a:br>
              <a:rPr lang="ru-RU" sz="1800" b="1" i="1" dirty="0" smtClean="0">
                <a:latin typeface="Candara Light" panose="020E0502030303020204" pitchFamily="34" charset="0"/>
              </a:rPr>
            </a:br>
            <a:r>
              <a:rPr lang="ru-RU" sz="1800" b="1" i="1" dirty="0">
                <a:latin typeface="Candara Light" panose="020E0502030303020204" pitchFamily="34" charset="0"/>
              </a:rPr>
              <a:t> </a:t>
            </a:r>
            <a:r>
              <a:rPr lang="ru-RU" sz="1800" b="1" i="1" dirty="0" smtClean="0">
                <a:latin typeface="Candara Light" panose="020E0502030303020204" pitchFamily="34" charset="0"/>
              </a:rPr>
              <a:t>                                                                           рассудительным: сделайте его крепким </a:t>
            </a:r>
            <a:br>
              <a:rPr lang="ru-RU" sz="1800" b="1" i="1" dirty="0" smtClean="0">
                <a:latin typeface="Candara Light" panose="020E0502030303020204" pitchFamily="34" charset="0"/>
              </a:rPr>
            </a:br>
            <a:r>
              <a:rPr lang="ru-RU" sz="1800" b="1" i="1" dirty="0" smtClean="0">
                <a:latin typeface="Candara Light" panose="020E0502030303020204" pitchFamily="34" charset="0"/>
              </a:rPr>
              <a:t>                         и здоровым!»</a:t>
            </a:r>
            <a:br>
              <a:rPr lang="ru-RU" sz="1800" b="1" i="1" dirty="0" smtClean="0">
                <a:latin typeface="Candara Light" panose="020E0502030303020204" pitchFamily="34" charset="0"/>
              </a:rPr>
            </a:br>
            <a:r>
              <a:rPr lang="ru-RU" sz="1800" b="1" i="1" dirty="0" smtClean="0">
                <a:latin typeface="Candara Light" panose="020E0502030303020204" pitchFamily="34" charset="0"/>
              </a:rPr>
              <a:t>                                                                                                                    (Народная мудрость)</a:t>
            </a:r>
            <a:endParaRPr lang="ru-RU" sz="1800" b="1" i="1" dirty="0">
              <a:latin typeface="Candara Light" panose="020E0502030303020204" pitchFamily="34" charset="0"/>
            </a:endParaRPr>
          </a:p>
        </p:txBody>
      </p:sp>
      <p:pic>
        <p:nvPicPr>
          <p:cNvPr id="3" name="Picture 6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653136"/>
            <a:ext cx="2561672" cy="204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52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776864" cy="6048672"/>
          </a:xfrm>
        </p:spPr>
        <p:txBody>
          <a:bodyPr/>
          <a:lstStyle/>
          <a:p>
            <a:r>
              <a:rPr lang="ru-RU" sz="2400" dirty="0" smtClean="0"/>
              <a:t>Нестандартное оборудование </a:t>
            </a:r>
            <a:r>
              <a:rPr lang="ru-RU" sz="2000" dirty="0" smtClean="0"/>
              <a:t>– </a:t>
            </a:r>
            <a:r>
              <a:rPr lang="ru-RU" sz="1800" dirty="0" smtClean="0"/>
              <a:t>это оборудование немассового производства, изготовленное из бросового материала и иных подручных или вспомогательных средств собственными руками.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2400" dirty="0" smtClean="0"/>
              <a:t>Важно помнить, что к нестандартному спортивному инвентарю и оборудованию предъявляются определенные требования:</a:t>
            </a:r>
            <a:br>
              <a:rPr lang="ru-RU" sz="2400" dirty="0" smtClean="0"/>
            </a:br>
            <a:r>
              <a:rPr lang="ru-RU" sz="2400" dirty="0" smtClean="0"/>
              <a:t>- должны соответствовать гигиеническим и техническим требованиям: быть легкими в обращении и уходе за ними, прочными и безопасными;</a:t>
            </a:r>
            <a:br>
              <a:rPr lang="ru-RU" sz="2400" dirty="0" smtClean="0"/>
            </a:br>
            <a:r>
              <a:rPr lang="ru-RU" sz="2400" dirty="0" smtClean="0"/>
              <a:t>- должны выполнять свою развивающую роль, быть динамичными, трансформируемыми, полифункциональными;</a:t>
            </a:r>
            <a:br>
              <a:rPr lang="ru-RU" sz="2400" dirty="0" smtClean="0"/>
            </a:br>
            <a:r>
              <a:rPr lang="ru-RU" sz="2400" dirty="0" smtClean="0"/>
              <a:t>- способствовать формированию эстетического вкуса.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0542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480720" cy="648072"/>
          </a:xfrm>
        </p:spPr>
        <p:txBody>
          <a:bodyPr/>
          <a:lstStyle/>
          <a:p>
            <a:r>
              <a:rPr lang="ru-RU" sz="3600" dirty="0" smtClean="0"/>
              <a:t>Спортивный уголок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3151145"/>
            <a:ext cx="3862908" cy="35679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8320" y="1192337"/>
            <a:ext cx="3094874" cy="1944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13391" y="2718069"/>
            <a:ext cx="5029660" cy="1987026"/>
          </a:xfrm>
          <a:prstGeom prst="rect">
            <a:avLst/>
          </a:prstGeom>
        </p:spPr>
      </p:pic>
      <p:pic>
        <p:nvPicPr>
          <p:cNvPr id="1026" name="Picture 2" descr="https://3mu.ru/wp-content/uploads/2016/03/deti-delaiut-zariyadku-na-prozrachnom-fon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2349" y="1201167"/>
            <a:ext cx="1933203" cy="156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36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20880" cy="2002234"/>
          </a:xfrm>
        </p:spPr>
        <p:txBody>
          <a:bodyPr/>
          <a:lstStyle/>
          <a:p>
            <a:r>
              <a:rPr lang="ru-RU" sz="3600" dirty="0" smtClean="0"/>
              <a:t>Игра - </a:t>
            </a:r>
            <a:r>
              <a:rPr lang="ru-RU" sz="3600" dirty="0" err="1"/>
              <a:t>м</a:t>
            </a:r>
            <a:r>
              <a:rPr lang="ru-RU" sz="3600" dirty="0" err="1" smtClean="0"/>
              <a:t>оталочка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400" dirty="0" smtClean="0"/>
              <a:t>Цель: учить детей ориентироваться по сигналу, развивать мелкую моторику, координацию движений, ловкость, воспитывать умение играть в парах.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81698" y="2482798"/>
            <a:ext cx="2500082" cy="2232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23828" y="2902268"/>
            <a:ext cx="3384376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904148" y="2614236"/>
            <a:ext cx="331236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1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920880" cy="1786210"/>
          </a:xfrm>
        </p:spPr>
        <p:txBody>
          <a:bodyPr/>
          <a:lstStyle/>
          <a:p>
            <a:r>
              <a:rPr lang="ru-RU" sz="3600" dirty="0" smtClean="0"/>
              <a:t>Эспандер</a:t>
            </a:r>
            <a:br>
              <a:rPr lang="ru-RU" sz="3600" dirty="0" smtClean="0"/>
            </a:br>
            <a:r>
              <a:rPr lang="ru-RU" sz="2400" dirty="0" smtClean="0"/>
              <a:t>Цель: развитие силы и гибкости. Улучшение координации движений. Укрепление и развитие мышц груди и рук.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2060848"/>
            <a:ext cx="4295633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6048" y="3703042"/>
            <a:ext cx="4368440" cy="286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2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8668" y="188640"/>
            <a:ext cx="7955820" cy="1512168"/>
          </a:xfrm>
        </p:spPr>
        <p:txBody>
          <a:bodyPr/>
          <a:lstStyle/>
          <a:p>
            <a:r>
              <a:rPr lang="ru-RU" sz="3600" dirty="0" smtClean="0"/>
              <a:t>Игра «Воздушный футбол»</a:t>
            </a:r>
            <a:br>
              <a:rPr lang="ru-RU" sz="3600" dirty="0" smtClean="0"/>
            </a:br>
            <a:r>
              <a:rPr lang="ru-RU" sz="2400" dirty="0" smtClean="0"/>
              <a:t>Цель: выработать более глубокий вдох и более длительный выдох.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1240" y="1484784"/>
            <a:ext cx="3266292" cy="27774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2057" y="4481058"/>
            <a:ext cx="4248472" cy="1979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0529" y="1466902"/>
            <a:ext cx="3600400" cy="27953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4448405"/>
            <a:ext cx="3528392" cy="218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0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848872" cy="2376264"/>
          </a:xfrm>
        </p:spPr>
        <p:txBody>
          <a:bodyPr/>
          <a:lstStyle/>
          <a:p>
            <a:r>
              <a:rPr lang="ru-RU" sz="3600" dirty="0" smtClean="0"/>
              <a:t>Балансиры</a:t>
            </a:r>
            <a:br>
              <a:rPr lang="ru-RU" sz="3600" dirty="0" smtClean="0"/>
            </a:br>
            <a:r>
              <a:rPr lang="ru-RU" sz="2400" dirty="0" smtClean="0"/>
              <a:t>Цель: совершенствовать равновесие и координацию движений, укреплять мышцы тазобедренного сустава и голеностопной части, развивать двигательную и эмоциональную активность.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2348880"/>
            <a:ext cx="2503714" cy="2345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2924944"/>
            <a:ext cx="4215513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4869160"/>
            <a:ext cx="2880320" cy="184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41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92888" cy="1728192"/>
          </a:xfrm>
        </p:spPr>
        <p:txBody>
          <a:bodyPr/>
          <a:lstStyle/>
          <a:p>
            <a:r>
              <a:rPr lang="ru-RU" sz="3600" dirty="0" smtClean="0"/>
              <a:t>Ходунки</a:t>
            </a:r>
            <a:br>
              <a:rPr lang="ru-RU" sz="3600" dirty="0" smtClean="0"/>
            </a:br>
            <a:r>
              <a:rPr lang="ru-RU" sz="2400" dirty="0" smtClean="0"/>
              <a:t>Цель: развивать ловкость, быстроту, координацию движений. Ориентировку в пространстве через подвижные игры, эстафеты, игровые задания. 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3061" y="2420888"/>
            <a:ext cx="2880320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604780" y="3377555"/>
            <a:ext cx="2880320" cy="25511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422455" y="2314934"/>
            <a:ext cx="2740419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4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89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Comic Sans MS</vt:lpstr>
      <vt:lpstr>Arial</vt:lpstr>
      <vt:lpstr>Candara Light</vt:lpstr>
      <vt:lpstr>Calibri</vt:lpstr>
      <vt:lpstr>1_Тема Office</vt:lpstr>
      <vt:lpstr>Использование нестандартного спортивного оборудования с целью развития двигательной активности у дошкольников</vt:lpstr>
      <vt:lpstr>Цель: повысить у детей интерес к физкультурным занятиям, сформировать потребность к самостоятельным действиям, а также привлечь внимание родителей к проблеме сохранения здоровья детей.  Задачи: -способствовать укреплению и охране здоровья детей; -мотивировать детей на двигательную активность через использование нестандартного оборудования; -содействовать созданию условий для формирования и совершенствования умений и навыков в основных видах движений; -побуждать к участию детей в совместных играх и физических упражнениях; -способствовать формированию у детей положительных эмоций, активности в самостоятельной двигательной деятельности.                                 «Чтобы сделать ребенка умным и                                                                              рассудительным: сделайте его крепким                           и здоровым!»                                                                                                                     (Народная мудрость)</vt:lpstr>
      <vt:lpstr>Нестандартное оборудование – это оборудование немассового производства, изготовленное из бросового материала и иных подручных или вспомогательных средств собственными руками.  Важно помнить, что к нестандартному спортивному инвентарю и оборудованию предъявляются определенные требования: - должны соответствовать гигиеническим и техническим требованиям: быть легкими в обращении и уходе за ними, прочными и безопасными; - должны выполнять свою развивающую роль, быть динамичными, трансформируемыми, полифункциональными; - способствовать формированию эстетического вкуса.</vt:lpstr>
      <vt:lpstr>Спортивный уголок</vt:lpstr>
      <vt:lpstr>Игра - моталочка Цель: учить детей ориентироваться по сигналу, развивать мелкую моторику, координацию движений, ловкость, воспитывать умение играть в парах.</vt:lpstr>
      <vt:lpstr>Эспандер Цель: развитие силы и гибкости. Улучшение координации движений. Укрепление и развитие мышц груди и рук. </vt:lpstr>
      <vt:lpstr>Игра «Воздушный футбол» Цель: выработать более глубокий вдох и более длительный выдох.</vt:lpstr>
      <vt:lpstr>Балансиры Цель: совершенствовать равновесие и координацию движений, укреплять мышцы тазобедренного сустава и голеностопной части, развивать двигательную и эмоциональную активность.</vt:lpstr>
      <vt:lpstr>Ходунки Цель: развивать ловкость, быстроту, координацию движений. Ориентировку в пространстве через подвижные игры, эстафеты, игровые задания. </vt:lpstr>
      <vt:lpstr>«Чудо лыжи на двоих» Цель: развивать ловкость, быстроту. Координацию движений, согласованность своих действий с действиями партнера.</vt:lpstr>
      <vt:lpstr>Спасибо за внимание!    Сохранение и укрепление здоровья ребёнка – первооснова его полноценного развития.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Windows 10</cp:lastModifiedBy>
  <cp:revision>115</cp:revision>
  <dcterms:created xsi:type="dcterms:W3CDTF">2014-07-06T18:18:01Z</dcterms:created>
  <dcterms:modified xsi:type="dcterms:W3CDTF">2023-04-30T15:30:28Z</dcterms:modified>
</cp:coreProperties>
</file>