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7" r:id="rId3"/>
    <p:sldId id="268" r:id="rId4"/>
    <p:sldId id="261" r:id="rId5"/>
    <p:sldId id="270" r:id="rId6"/>
    <p:sldId id="271" r:id="rId7"/>
    <p:sldId id="272" r:id="rId8"/>
    <p:sldId id="273" r:id="rId9"/>
    <p:sldId id="274" r:id="rId10"/>
    <p:sldId id="275" r:id="rId11"/>
    <p:sldId id="278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6" y="-6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17" Type="http://schemas.openxmlformats.org/officeDocument/2006/relationships/image" Target="../media/image18.wmf"/><Relationship Id="rId2" Type="http://schemas.openxmlformats.org/officeDocument/2006/relationships/image" Target="../media/image3.wmf"/><Relationship Id="rId16" Type="http://schemas.openxmlformats.org/officeDocument/2006/relationships/image" Target="../media/image17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5" Type="http://schemas.openxmlformats.org/officeDocument/2006/relationships/image" Target="../media/image1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Relationship Id="rId14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D2A0F-9649-410D-9079-BE26EE01D1B7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B1479-5539-42C0-9646-684F4B09A5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928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188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18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18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18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18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18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18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188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18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1479-5539-42C0-9646-684F4B09A55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18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11AB272-145D-4B46-BF49-9825FB1C48BB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11AB272-145D-4B46-BF49-9825FB1C48BB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11AB272-145D-4B46-BF49-9825FB1C48BB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B272-145D-4B46-BF49-9825FB1C48BB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11AB272-145D-4B46-BF49-9825FB1C48BB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DE4DD18-4AC8-4D2B-83CD-F884737681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9.wmf"/><Relationship Id="rId26" Type="http://schemas.openxmlformats.org/officeDocument/2006/relationships/image" Target="../media/image13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17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wmf"/><Relationship Id="rId20" Type="http://schemas.openxmlformats.org/officeDocument/2006/relationships/image" Target="../media/image10.w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2.wmf"/><Relationship Id="rId32" Type="http://schemas.openxmlformats.org/officeDocument/2006/relationships/image" Target="../media/image16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4.wmf"/><Relationship Id="rId36" Type="http://schemas.openxmlformats.org/officeDocument/2006/relationships/image" Target="../media/image18.wmf"/><Relationship Id="rId10" Type="http://schemas.openxmlformats.org/officeDocument/2006/relationships/image" Target="../media/image5.w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Relationship Id="rId22" Type="http://schemas.openxmlformats.org/officeDocument/2006/relationships/image" Target="../media/image11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5.wmf"/><Relationship Id="rId35" Type="http://schemas.openxmlformats.org/officeDocument/2006/relationships/oleObject" Target="../embeddings/oleObject1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20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25.wmf"/><Relationship Id="rId4" Type="http://schemas.openxmlformats.org/officeDocument/2006/relationships/image" Target="../media/image27.png"/><Relationship Id="rId9" Type="http://schemas.openxmlformats.org/officeDocument/2006/relationships/oleObject" Target="../embeddings/oleObject2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Теоретический материал</a:t>
            </a:r>
            <a:br>
              <a:rPr lang="ru-RU" dirty="0" smtClean="0"/>
            </a:br>
            <a:r>
              <a:rPr lang="ru-RU" dirty="0"/>
              <a:t>Логика и алгоритмы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200" dirty="0" smtClean="0"/>
          </a:p>
          <a:p>
            <a:endParaRPr lang="ru-RU" sz="2200" dirty="0"/>
          </a:p>
          <a:p>
            <a:r>
              <a:rPr lang="ru-RU" sz="2200" dirty="0" smtClean="0"/>
              <a:t>Доцент кафедры АЭМИС</a:t>
            </a:r>
          </a:p>
          <a:p>
            <a:r>
              <a:rPr lang="ru-RU" sz="2200" dirty="0" smtClean="0"/>
              <a:t>к.т.н. </a:t>
            </a:r>
            <a:r>
              <a:rPr lang="ru-RU" sz="2200" dirty="0" err="1" smtClean="0"/>
              <a:t>Кечкина</a:t>
            </a:r>
            <a:r>
              <a:rPr lang="ru-RU" sz="2200" dirty="0" smtClean="0"/>
              <a:t> Наталия Игоревна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313105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Задания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10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692696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ru-RU" b="1" dirty="0"/>
              <a:t>№ </a:t>
            </a:r>
            <a:r>
              <a:rPr lang="ru-RU" b="1" dirty="0" smtClean="0"/>
              <a:t>23916</a:t>
            </a:r>
          </a:p>
          <a:p>
            <a:pPr algn="just"/>
            <a:r>
              <a:rPr lang="ru-RU" dirty="0"/>
              <a:t>Для какого наименьшего целого неотрицательного числа </a:t>
            </a:r>
            <a:r>
              <a:rPr lang="ru-RU" i="1" dirty="0"/>
              <a:t>А</a:t>
            </a:r>
            <a:r>
              <a:rPr lang="ru-RU" dirty="0"/>
              <a:t> выражение</a:t>
            </a:r>
          </a:p>
          <a:p>
            <a:pPr algn="ctr"/>
            <a:r>
              <a:rPr lang="ru-RU" dirty="0"/>
              <a:t> </a:t>
            </a:r>
            <a:r>
              <a:rPr lang="ru-RU" dirty="0" smtClean="0"/>
              <a:t>(</a:t>
            </a:r>
            <a:r>
              <a:rPr lang="ru-RU" i="1" dirty="0"/>
              <a:t>x</a:t>
            </a:r>
            <a:r>
              <a:rPr lang="ru-RU" dirty="0"/>
              <a:t> + </a:t>
            </a:r>
            <a:r>
              <a:rPr lang="ru-RU" i="1" dirty="0"/>
              <a:t>2y</a:t>
            </a:r>
            <a:r>
              <a:rPr lang="ru-RU" dirty="0"/>
              <a:t> &lt; </a:t>
            </a:r>
            <a:r>
              <a:rPr lang="ru-RU" i="1" dirty="0"/>
              <a:t>A</a:t>
            </a:r>
            <a:r>
              <a:rPr lang="ru-RU" dirty="0"/>
              <a:t>) ∨ (</a:t>
            </a:r>
            <a:r>
              <a:rPr lang="ru-RU" i="1" dirty="0"/>
              <a:t>y</a:t>
            </a:r>
            <a:r>
              <a:rPr lang="ru-RU" dirty="0"/>
              <a:t> &gt; </a:t>
            </a:r>
            <a:r>
              <a:rPr lang="ru-RU" i="1" dirty="0"/>
              <a:t>x</a:t>
            </a:r>
            <a:r>
              <a:rPr lang="ru-RU" dirty="0"/>
              <a:t>) ∨ (</a:t>
            </a:r>
            <a:r>
              <a:rPr lang="ru-RU" i="1" dirty="0"/>
              <a:t>x</a:t>
            </a:r>
            <a:r>
              <a:rPr lang="ru-RU" dirty="0"/>
              <a:t> &gt; 20)</a:t>
            </a:r>
          </a:p>
          <a:p>
            <a:pPr algn="just"/>
            <a:r>
              <a:rPr lang="ru-RU" dirty="0"/>
              <a:t>тождественно истинно, т. е. принимает значение 1 при любых целых неотрицательных </a:t>
            </a:r>
            <a:r>
              <a:rPr lang="ru-RU" i="1" dirty="0"/>
              <a:t>x</a:t>
            </a:r>
            <a:r>
              <a:rPr lang="ru-RU" dirty="0"/>
              <a:t> и </a:t>
            </a:r>
            <a:r>
              <a:rPr lang="ru-RU" i="1" dirty="0"/>
              <a:t>y</a:t>
            </a:r>
            <a:r>
              <a:rPr lang="ru-RU" dirty="0"/>
              <a:t>?</a:t>
            </a:r>
          </a:p>
          <a:p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 + </a:t>
            </a:r>
            <a:r>
              <a:rPr lang="en-US" i="1" dirty="0"/>
              <a:t>2y</a:t>
            </a:r>
            <a:r>
              <a:rPr lang="en-US" dirty="0"/>
              <a:t> &lt; </a:t>
            </a:r>
            <a:r>
              <a:rPr lang="en-US" i="1" dirty="0"/>
              <a:t>A</a:t>
            </a:r>
            <a:r>
              <a:rPr lang="en-US" dirty="0"/>
              <a:t>) ∨ (</a:t>
            </a:r>
            <a:r>
              <a:rPr lang="en-US" i="1" dirty="0"/>
              <a:t>y</a:t>
            </a:r>
            <a:r>
              <a:rPr lang="en-US" dirty="0"/>
              <a:t> &gt; </a:t>
            </a:r>
            <a:r>
              <a:rPr lang="en-US" i="1" dirty="0"/>
              <a:t>x</a:t>
            </a:r>
            <a:r>
              <a:rPr lang="en-US" dirty="0"/>
              <a:t>) ∨ (</a:t>
            </a:r>
            <a:r>
              <a:rPr lang="en-US" i="1" dirty="0"/>
              <a:t>x</a:t>
            </a:r>
            <a:r>
              <a:rPr lang="en-US" dirty="0"/>
              <a:t> &gt; 20)=1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r>
              <a:rPr lang="en-US" i="1" dirty="0"/>
              <a:t>x</a:t>
            </a:r>
            <a:r>
              <a:rPr lang="en-US" dirty="0"/>
              <a:t> + </a:t>
            </a:r>
            <a:r>
              <a:rPr lang="en-US" i="1" dirty="0"/>
              <a:t>2y</a:t>
            </a:r>
            <a:r>
              <a:rPr lang="en-US" dirty="0"/>
              <a:t> &lt; </a:t>
            </a:r>
            <a:r>
              <a:rPr lang="en-US" i="1" dirty="0"/>
              <a:t>A		x</a:t>
            </a:r>
            <a:r>
              <a:rPr lang="en-US" dirty="0"/>
              <a:t> + </a:t>
            </a:r>
            <a:r>
              <a:rPr lang="en-US" i="1" dirty="0"/>
              <a:t>2y</a:t>
            </a:r>
            <a:r>
              <a:rPr lang="en-US" dirty="0"/>
              <a:t> =</a:t>
            </a:r>
            <a:r>
              <a:rPr lang="en-US" dirty="0" smtClean="0"/>
              <a:t>A</a:t>
            </a:r>
            <a:r>
              <a:rPr lang="ru-RU" dirty="0"/>
              <a:t> </a:t>
            </a:r>
            <a:r>
              <a:rPr lang="ru-RU" dirty="0" smtClean="0"/>
              <a:t>	</a:t>
            </a:r>
            <a:r>
              <a:rPr lang="en-US" dirty="0" smtClean="0"/>
              <a:t>y</a:t>
            </a:r>
            <a:r>
              <a:rPr lang="en-US" dirty="0"/>
              <a:t>=(x-A)/2</a:t>
            </a:r>
            <a:endParaRPr lang="ru-RU" dirty="0"/>
          </a:p>
          <a:p>
            <a:r>
              <a:rPr lang="en-US" i="1" dirty="0"/>
              <a:t>y</a:t>
            </a:r>
            <a:r>
              <a:rPr lang="en-US" dirty="0"/>
              <a:t> &gt; </a:t>
            </a:r>
            <a:r>
              <a:rPr lang="en-US" i="1" dirty="0"/>
              <a:t>x			</a:t>
            </a:r>
            <a:r>
              <a:rPr lang="en-US" i="1" dirty="0" smtClean="0"/>
              <a:t>y=x</a:t>
            </a:r>
            <a:endParaRPr lang="ru-RU" dirty="0"/>
          </a:p>
          <a:p>
            <a:r>
              <a:rPr lang="en-US" i="1" dirty="0"/>
              <a:t>x</a:t>
            </a:r>
            <a:r>
              <a:rPr lang="en-US" dirty="0"/>
              <a:t> &gt; 20			x=20</a:t>
            </a:r>
            <a:endParaRPr lang="ru-RU" dirty="0"/>
          </a:p>
          <a:p>
            <a:pPr algn="just"/>
            <a:endParaRPr lang="ru-RU" b="1" dirty="0" smtClean="0"/>
          </a:p>
          <a:p>
            <a:r>
              <a:rPr lang="en-US" dirty="0" smtClean="0"/>
              <a:t>x=20</a:t>
            </a:r>
            <a:r>
              <a:rPr lang="ru-RU" dirty="0" smtClean="0"/>
              <a:t>, </a:t>
            </a:r>
            <a:r>
              <a:rPr lang="en-US" dirty="0" smtClean="0"/>
              <a:t>y=20</a:t>
            </a:r>
            <a:r>
              <a:rPr lang="ru-RU" dirty="0" smtClean="0"/>
              <a:t>, тогда  </a:t>
            </a:r>
            <a:r>
              <a:rPr lang="en-US" dirty="0" smtClean="0"/>
              <a:t>x+2y=60 </a:t>
            </a:r>
            <a:r>
              <a:rPr lang="ru-RU" dirty="0"/>
              <a:t>и</a:t>
            </a:r>
            <a:r>
              <a:rPr lang="en-US" dirty="0"/>
              <a:t> x+2y&lt;A</a:t>
            </a:r>
            <a:r>
              <a:rPr lang="en-US" dirty="0" smtClean="0"/>
              <a:t>,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ru-RU" dirty="0"/>
              <a:t>т</a:t>
            </a:r>
            <a:r>
              <a:rPr lang="en-US" dirty="0"/>
              <a:t>.</a:t>
            </a:r>
            <a:r>
              <a:rPr lang="ru-RU" dirty="0"/>
              <a:t>е</a:t>
            </a:r>
            <a:r>
              <a:rPr lang="en-US" dirty="0"/>
              <a:t>. A&gt;60</a:t>
            </a:r>
            <a:endParaRPr lang="ru-RU" dirty="0"/>
          </a:p>
          <a:p>
            <a:r>
              <a:rPr lang="en-US" dirty="0"/>
              <a:t>Amin=61</a:t>
            </a:r>
            <a:endParaRPr lang="ru-RU" dirty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ОТВЕТ: 61</a:t>
            </a:r>
            <a:endParaRPr lang="ru-RU" b="1" dirty="0"/>
          </a:p>
        </p:txBody>
      </p:sp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175" y="1960700"/>
            <a:ext cx="2664297" cy="2980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271213"/>
            <a:ext cx="2448273" cy="23261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644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Задания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11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692696"/>
            <a:ext cx="871296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ru-RU" b="1" dirty="0"/>
              <a:t>№ </a:t>
            </a:r>
            <a:r>
              <a:rPr lang="ru-RU" b="1" dirty="0" smtClean="0"/>
              <a:t>23916</a:t>
            </a:r>
          </a:p>
          <a:p>
            <a:pPr algn="just"/>
            <a:r>
              <a:rPr lang="ru-RU" dirty="0"/>
              <a:t>Для какого наименьшего целого неотрицательного числа </a:t>
            </a:r>
            <a:r>
              <a:rPr lang="ru-RU" i="1" dirty="0"/>
              <a:t>А</a:t>
            </a:r>
            <a:r>
              <a:rPr lang="ru-RU" dirty="0"/>
              <a:t> выражение</a:t>
            </a:r>
          </a:p>
          <a:p>
            <a:pPr algn="ctr"/>
            <a:r>
              <a:rPr lang="ru-RU" dirty="0"/>
              <a:t> </a:t>
            </a:r>
            <a:r>
              <a:rPr lang="ru-RU" dirty="0" smtClean="0"/>
              <a:t>(</a:t>
            </a:r>
            <a:r>
              <a:rPr lang="ru-RU" i="1" dirty="0"/>
              <a:t>x</a:t>
            </a:r>
            <a:r>
              <a:rPr lang="ru-RU" dirty="0"/>
              <a:t> + </a:t>
            </a:r>
            <a:r>
              <a:rPr lang="ru-RU" i="1" dirty="0"/>
              <a:t>2y</a:t>
            </a:r>
            <a:r>
              <a:rPr lang="ru-RU" dirty="0"/>
              <a:t> &lt; </a:t>
            </a:r>
            <a:r>
              <a:rPr lang="ru-RU" i="1" dirty="0"/>
              <a:t>A</a:t>
            </a:r>
            <a:r>
              <a:rPr lang="ru-RU" dirty="0"/>
              <a:t>) ∨ (</a:t>
            </a:r>
            <a:r>
              <a:rPr lang="ru-RU" i="1" dirty="0"/>
              <a:t>y</a:t>
            </a:r>
            <a:r>
              <a:rPr lang="ru-RU" dirty="0"/>
              <a:t> &gt; </a:t>
            </a:r>
            <a:r>
              <a:rPr lang="ru-RU" i="1" dirty="0"/>
              <a:t>x</a:t>
            </a:r>
            <a:r>
              <a:rPr lang="ru-RU" dirty="0"/>
              <a:t>) ∨ (</a:t>
            </a:r>
            <a:r>
              <a:rPr lang="ru-RU" i="1" dirty="0"/>
              <a:t>x</a:t>
            </a:r>
            <a:r>
              <a:rPr lang="ru-RU" dirty="0"/>
              <a:t> &gt; 20)</a:t>
            </a:r>
          </a:p>
          <a:p>
            <a:pPr algn="just"/>
            <a:r>
              <a:rPr lang="ru-RU" dirty="0"/>
              <a:t>тождественно истинно, т. е. принимает значение 1 при любых целых неотрицательных </a:t>
            </a:r>
            <a:r>
              <a:rPr lang="ru-RU" i="1" dirty="0"/>
              <a:t>x</a:t>
            </a:r>
            <a:r>
              <a:rPr lang="ru-RU" dirty="0"/>
              <a:t> и </a:t>
            </a:r>
            <a:r>
              <a:rPr lang="ru-RU" i="1" dirty="0"/>
              <a:t>y</a:t>
            </a:r>
            <a:r>
              <a:rPr lang="ru-RU" dirty="0"/>
              <a:t>?</a:t>
            </a:r>
          </a:p>
          <a:p>
            <a:r>
              <a:rPr lang="en-US" dirty="0"/>
              <a:t>(</a:t>
            </a:r>
            <a:r>
              <a:rPr lang="en-US" i="1" dirty="0"/>
              <a:t>x</a:t>
            </a:r>
            <a:r>
              <a:rPr lang="en-US" dirty="0"/>
              <a:t> + </a:t>
            </a:r>
            <a:r>
              <a:rPr lang="en-US" i="1" dirty="0"/>
              <a:t>2y</a:t>
            </a:r>
            <a:r>
              <a:rPr lang="en-US" dirty="0"/>
              <a:t> &lt; </a:t>
            </a:r>
            <a:r>
              <a:rPr lang="en-US" i="1" dirty="0"/>
              <a:t>A</a:t>
            </a:r>
            <a:r>
              <a:rPr lang="en-US" dirty="0"/>
              <a:t>) ∨ (</a:t>
            </a:r>
            <a:r>
              <a:rPr lang="en-US" i="1" dirty="0"/>
              <a:t>y</a:t>
            </a:r>
            <a:r>
              <a:rPr lang="en-US" dirty="0"/>
              <a:t> &gt; </a:t>
            </a:r>
            <a:r>
              <a:rPr lang="en-US" i="1" dirty="0"/>
              <a:t>x</a:t>
            </a:r>
            <a:r>
              <a:rPr lang="en-US" dirty="0"/>
              <a:t>) ∨ (</a:t>
            </a:r>
            <a:r>
              <a:rPr lang="en-US" i="1" dirty="0"/>
              <a:t>x</a:t>
            </a:r>
            <a:r>
              <a:rPr lang="en-US" dirty="0"/>
              <a:t> &gt; 20)=1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pPr algn="just"/>
            <a:endParaRPr lang="en-US" b="1" dirty="0" smtClean="0"/>
          </a:p>
          <a:p>
            <a:pPr algn="just"/>
            <a:endParaRPr lang="en-US" b="1" dirty="0"/>
          </a:p>
          <a:p>
            <a:pPr algn="just"/>
            <a:endParaRPr lang="en-US" b="1" dirty="0" smtClean="0"/>
          </a:p>
          <a:p>
            <a:pPr algn="just"/>
            <a:endParaRPr lang="en-US" b="1" dirty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endParaRPr lang="ru-RU" b="1" dirty="0" smtClean="0"/>
          </a:p>
          <a:p>
            <a:pPr algn="just"/>
            <a:endParaRPr lang="en-US" b="1" dirty="0" smtClean="0"/>
          </a:p>
          <a:p>
            <a:pPr algn="just"/>
            <a:endParaRPr lang="en-US" b="1" dirty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ОТВЕТ: 61</a:t>
            </a:r>
            <a:endParaRPr lang="ru-RU" b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08920"/>
            <a:ext cx="759684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046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Задания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12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692696"/>
            <a:ext cx="871296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ru-RU" b="1" dirty="0"/>
              <a:t>№ </a:t>
            </a:r>
            <a:r>
              <a:rPr lang="ru-RU" b="1" dirty="0" smtClean="0"/>
              <a:t>45249</a:t>
            </a:r>
          </a:p>
          <a:p>
            <a:pPr algn="just"/>
            <a:r>
              <a:rPr lang="ru-RU" dirty="0"/>
              <a:t>Обозначим через ДЕЛ(</a:t>
            </a:r>
            <a:r>
              <a:rPr lang="ru-RU" i="1" dirty="0"/>
              <a:t>n</a:t>
            </a:r>
            <a:r>
              <a:rPr lang="ru-RU" dirty="0"/>
              <a:t>, </a:t>
            </a:r>
            <a:r>
              <a:rPr lang="ru-RU" i="1" dirty="0"/>
              <a:t>m</a:t>
            </a:r>
            <a:r>
              <a:rPr lang="ru-RU" dirty="0"/>
              <a:t>) утверждение «натуральное число n делится без остатка на натуральное число </a:t>
            </a:r>
            <a:r>
              <a:rPr lang="ru-RU" i="1" dirty="0"/>
              <a:t>m</a:t>
            </a:r>
            <a:r>
              <a:rPr lang="ru-RU" dirty="0" smtClean="0"/>
              <a:t>». Для </a:t>
            </a:r>
            <a:r>
              <a:rPr lang="ru-RU" dirty="0"/>
              <a:t>какого наименьшего натурального числа </a:t>
            </a:r>
            <a:r>
              <a:rPr lang="ru-RU" i="1" dirty="0"/>
              <a:t>А</a:t>
            </a:r>
            <a:r>
              <a:rPr lang="ru-RU" dirty="0"/>
              <a:t> формула</a:t>
            </a:r>
          </a:p>
          <a:p>
            <a:pPr algn="ctr"/>
            <a:r>
              <a:rPr lang="ru-RU" b="1" dirty="0"/>
              <a:t>(ДЕЛ(</a:t>
            </a:r>
            <a:r>
              <a:rPr lang="ru-RU" b="1" i="1" dirty="0"/>
              <a:t>x</a:t>
            </a:r>
            <a:r>
              <a:rPr lang="ru-RU" b="1" dirty="0"/>
              <a:t>, 3) → ¬ДЕЛ(</a:t>
            </a:r>
            <a:r>
              <a:rPr lang="ru-RU" b="1" i="1" dirty="0"/>
              <a:t>x</a:t>
            </a:r>
            <a:r>
              <a:rPr lang="ru-RU" b="1" dirty="0"/>
              <a:t>, 5)) ∨ (</a:t>
            </a:r>
            <a:r>
              <a:rPr lang="ru-RU" b="1" i="1" dirty="0"/>
              <a:t>x</a:t>
            </a:r>
            <a:r>
              <a:rPr lang="ru-RU" b="1" dirty="0"/>
              <a:t> + </a:t>
            </a:r>
            <a:r>
              <a:rPr lang="ru-RU" b="1" i="1" dirty="0"/>
              <a:t>A</a:t>
            </a:r>
            <a:r>
              <a:rPr lang="ru-RU" b="1" dirty="0"/>
              <a:t> ≥ 90)</a:t>
            </a:r>
            <a:endParaRPr lang="ru-RU" dirty="0"/>
          </a:p>
          <a:p>
            <a:pPr algn="just"/>
            <a:r>
              <a:rPr lang="ru-RU" dirty="0"/>
              <a:t>тождественно истинна (т. е. принимает значение 1) при любом натуральном значении переменной </a:t>
            </a:r>
            <a:r>
              <a:rPr lang="ru-RU" i="1" dirty="0"/>
              <a:t>x</a:t>
            </a:r>
            <a:r>
              <a:rPr lang="ru-RU" dirty="0"/>
              <a:t>?</a:t>
            </a:r>
          </a:p>
          <a:p>
            <a:r>
              <a:rPr lang="ru-RU" dirty="0"/>
              <a:t>(ДЕЛ(</a:t>
            </a:r>
            <a:r>
              <a:rPr lang="ru-RU" i="1" dirty="0"/>
              <a:t>x</a:t>
            </a:r>
            <a:r>
              <a:rPr lang="ru-RU" dirty="0"/>
              <a:t>, 3) → ¬ДЕЛ(</a:t>
            </a:r>
            <a:r>
              <a:rPr lang="ru-RU" i="1" dirty="0"/>
              <a:t>x</a:t>
            </a:r>
            <a:r>
              <a:rPr lang="ru-RU" dirty="0"/>
              <a:t>, 5)) ∨ (</a:t>
            </a:r>
            <a:r>
              <a:rPr lang="ru-RU" i="1" dirty="0"/>
              <a:t>x</a:t>
            </a:r>
            <a:r>
              <a:rPr lang="ru-RU" dirty="0"/>
              <a:t> + </a:t>
            </a:r>
            <a:r>
              <a:rPr lang="ru-RU" i="1" dirty="0"/>
              <a:t>A</a:t>
            </a:r>
            <a:r>
              <a:rPr lang="ru-RU" dirty="0"/>
              <a:t> ≥ 90)=1</a:t>
            </a:r>
          </a:p>
          <a:p>
            <a:r>
              <a:rPr lang="ru-RU" dirty="0"/>
              <a:t>(ДЕЛ(</a:t>
            </a:r>
            <a:r>
              <a:rPr lang="ru-RU" i="1" dirty="0"/>
              <a:t>x</a:t>
            </a:r>
            <a:r>
              <a:rPr lang="ru-RU" dirty="0"/>
              <a:t>, 3) → ¬ДЕЛ(</a:t>
            </a:r>
            <a:r>
              <a:rPr lang="ru-RU" i="1" dirty="0"/>
              <a:t>x</a:t>
            </a:r>
            <a:r>
              <a:rPr lang="ru-RU" dirty="0"/>
              <a:t>, 5))=0</a:t>
            </a:r>
          </a:p>
          <a:p>
            <a:r>
              <a:rPr lang="ru-RU" i="1" dirty="0"/>
              <a:t>P</a:t>
            </a:r>
            <a:r>
              <a:rPr lang="ru-RU" dirty="0"/>
              <a:t> = </a:t>
            </a:r>
            <a:r>
              <a:rPr lang="ru-RU" b="1" dirty="0"/>
              <a:t>ДЕЛ</a:t>
            </a:r>
            <a:r>
              <a:rPr lang="ru-RU" dirty="0"/>
              <a:t>(</a:t>
            </a:r>
            <a:r>
              <a:rPr lang="ru-RU" i="1" dirty="0"/>
              <a:t>x</a:t>
            </a:r>
            <a:r>
              <a:rPr lang="ru-RU" dirty="0"/>
              <a:t>, 3) </a:t>
            </a:r>
          </a:p>
          <a:p>
            <a:r>
              <a:rPr lang="ru-RU" i="1" dirty="0"/>
              <a:t>Q</a:t>
            </a:r>
            <a:r>
              <a:rPr lang="ru-RU" dirty="0"/>
              <a:t> = </a:t>
            </a:r>
            <a:r>
              <a:rPr lang="ru-RU" b="1" dirty="0"/>
              <a:t>ДЕЛ</a:t>
            </a:r>
            <a:r>
              <a:rPr lang="ru-RU" dirty="0"/>
              <a:t>(</a:t>
            </a:r>
            <a:r>
              <a:rPr lang="ru-RU" i="1" dirty="0"/>
              <a:t>x</a:t>
            </a:r>
            <a:r>
              <a:rPr lang="ru-RU" dirty="0"/>
              <a:t>, 5)</a:t>
            </a:r>
          </a:p>
          <a:p>
            <a:r>
              <a:rPr lang="en-US" dirty="0"/>
              <a:t>P</a:t>
            </a:r>
            <a:r>
              <a:rPr lang="ru-RU" dirty="0"/>
              <a:t>→ ¬</a:t>
            </a:r>
            <a:r>
              <a:rPr lang="en-US" dirty="0"/>
              <a:t>Q</a:t>
            </a:r>
            <a:r>
              <a:rPr lang="ru-RU" dirty="0"/>
              <a:t>=0</a:t>
            </a:r>
          </a:p>
          <a:p>
            <a:r>
              <a:rPr lang="ru-RU" dirty="0"/>
              <a:t> ¬</a:t>
            </a:r>
            <a:r>
              <a:rPr lang="en-US" dirty="0"/>
              <a:t>P</a:t>
            </a:r>
            <a:r>
              <a:rPr lang="ru-RU" dirty="0"/>
              <a:t>+¬</a:t>
            </a:r>
            <a:r>
              <a:rPr lang="en-US" dirty="0"/>
              <a:t>Q</a:t>
            </a:r>
            <a:r>
              <a:rPr lang="ru-RU" dirty="0"/>
              <a:t>=0</a:t>
            </a:r>
          </a:p>
          <a:p>
            <a:r>
              <a:rPr lang="ru-RU" dirty="0"/>
              <a:t> ¬(</a:t>
            </a:r>
            <a:r>
              <a:rPr lang="en-US" dirty="0"/>
              <a:t>P</a:t>
            </a:r>
            <a:r>
              <a:rPr lang="ru-RU" dirty="0"/>
              <a:t>*</a:t>
            </a:r>
            <a:r>
              <a:rPr lang="en-US" dirty="0"/>
              <a:t>Q</a:t>
            </a:r>
            <a:r>
              <a:rPr lang="ru-RU" dirty="0"/>
              <a:t>)=0</a:t>
            </a:r>
          </a:p>
          <a:p>
            <a:r>
              <a:rPr lang="en-US" dirty="0"/>
              <a:t>P</a:t>
            </a:r>
            <a:r>
              <a:rPr lang="ru-RU" dirty="0"/>
              <a:t>*</a:t>
            </a:r>
            <a:r>
              <a:rPr lang="en-US" dirty="0"/>
              <a:t>Q</a:t>
            </a:r>
            <a:r>
              <a:rPr lang="ru-RU" dirty="0"/>
              <a:t>=1</a:t>
            </a:r>
          </a:p>
          <a:p>
            <a:r>
              <a:rPr lang="ru-RU" dirty="0"/>
              <a:t>НОК</a:t>
            </a:r>
            <a:r>
              <a:rPr lang="en-US" dirty="0"/>
              <a:t>=15</a:t>
            </a:r>
            <a:endParaRPr lang="ru-RU" dirty="0"/>
          </a:p>
          <a:p>
            <a:r>
              <a:rPr lang="en-US" dirty="0"/>
              <a:t> </a:t>
            </a:r>
            <a:r>
              <a:rPr lang="en-US" i="1" dirty="0" smtClean="0"/>
              <a:t>x</a:t>
            </a:r>
            <a:r>
              <a:rPr lang="en-US" dirty="0"/>
              <a:t> + </a:t>
            </a:r>
            <a:r>
              <a:rPr lang="en-US" i="1" dirty="0"/>
              <a:t>A</a:t>
            </a:r>
            <a:r>
              <a:rPr lang="en-US" dirty="0"/>
              <a:t> ≥ 90</a:t>
            </a:r>
            <a:endParaRPr lang="ru-RU" dirty="0"/>
          </a:p>
          <a:p>
            <a:r>
              <a:rPr lang="en-US" dirty="0"/>
              <a:t>A ≥90-x</a:t>
            </a:r>
            <a:endParaRPr lang="ru-RU" dirty="0"/>
          </a:p>
          <a:p>
            <a:r>
              <a:rPr lang="en-US" dirty="0"/>
              <a:t>A ≥90-15=75</a:t>
            </a:r>
            <a:endParaRPr lang="ru-RU" dirty="0"/>
          </a:p>
          <a:p>
            <a:r>
              <a:rPr lang="en-US" dirty="0"/>
              <a:t>Amin=75</a:t>
            </a:r>
            <a:endParaRPr lang="ru-RU" dirty="0"/>
          </a:p>
          <a:p>
            <a:pPr algn="just"/>
            <a:r>
              <a:rPr lang="ru-RU" b="1" dirty="0" smtClean="0"/>
              <a:t>ОТВЕТ: 75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8117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Задания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13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692696"/>
            <a:ext cx="87129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ru-RU" b="1" dirty="0"/>
              <a:t>№ </a:t>
            </a:r>
            <a:r>
              <a:rPr lang="ru-RU" b="1" dirty="0" smtClean="0"/>
              <a:t>45249</a:t>
            </a:r>
          </a:p>
          <a:p>
            <a:pPr algn="just"/>
            <a:r>
              <a:rPr lang="ru-RU" dirty="0"/>
              <a:t>Обозначим через ДЕЛ(</a:t>
            </a:r>
            <a:r>
              <a:rPr lang="ru-RU" i="1" dirty="0"/>
              <a:t>n</a:t>
            </a:r>
            <a:r>
              <a:rPr lang="ru-RU" dirty="0"/>
              <a:t>, </a:t>
            </a:r>
            <a:r>
              <a:rPr lang="ru-RU" i="1" dirty="0"/>
              <a:t>m</a:t>
            </a:r>
            <a:r>
              <a:rPr lang="ru-RU" dirty="0"/>
              <a:t>) утверждение «натуральное число n делится без остатка на натуральное число </a:t>
            </a:r>
            <a:r>
              <a:rPr lang="ru-RU" i="1" dirty="0"/>
              <a:t>m</a:t>
            </a:r>
            <a:r>
              <a:rPr lang="ru-RU" dirty="0" smtClean="0"/>
              <a:t>». Для </a:t>
            </a:r>
            <a:r>
              <a:rPr lang="ru-RU" dirty="0"/>
              <a:t>какого наименьшего натурального числа </a:t>
            </a:r>
            <a:r>
              <a:rPr lang="ru-RU" i="1" dirty="0"/>
              <a:t>А</a:t>
            </a:r>
            <a:r>
              <a:rPr lang="ru-RU" dirty="0"/>
              <a:t> формула</a:t>
            </a:r>
          </a:p>
          <a:p>
            <a:pPr algn="ctr"/>
            <a:r>
              <a:rPr lang="ru-RU" b="1" dirty="0"/>
              <a:t>(ДЕЛ(</a:t>
            </a:r>
            <a:r>
              <a:rPr lang="ru-RU" b="1" i="1" dirty="0"/>
              <a:t>x</a:t>
            </a:r>
            <a:r>
              <a:rPr lang="ru-RU" b="1" dirty="0"/>
              <a:t>, 3) → ¬ДЕЛ(</a:t>
            </a:r>
            <a:r>
              <a:rPr lang="ru-RU" b="1" i="1" dirty="0"/>
              <a:t>x</a:t>
            </a:r>
            <a:r>
              <a:rPr lang="ru-RU" b="1" dirty="0"/>
              <a:t>, 5)) ∨ (</a:t>
            </a:r>
            <a:r>
              <a:rPr lang="ru-RU" b="1" i="1" dirty="0"/>
              <a:t>x</a:t>
            </a:r>
            <a:r>
              <a:rPr lang="ru-RU" b="1" dirty="0"/>
              <a:t> + </a:t>
            </a:r>
            <a:r>
              <a:rPr lang="ru-RU" b="1" i="1" dirty="0"/>
              <a:t>A</a:t>
            </a:r>
            <a:r>
              <a:rPr lang="ru-RU" b="1" dirty="0"/>
              <a:t> ≥ 90)</a:t>
            </a:r>
            <a:endParaRPr lang="ru-RU" dirty="0"/>
          </a:p>
          <a:p>
            <a:pPr algn="just"/>
            <a:r>
              <a:rPr lang="ru-RU" dirty="0"/>
              <a:t>тождественно истинна (т. е. принимает значение 1) при любом натуральном значении переменной </a:t>
            </a:r>
            <a:r>
              <a:rPr lang="ru-RU" i="1" dirty="0"/>
              <a:t>x</a:t>
            </a:r>
            <a:r>
              <a:rPr lang="ru-RU" dirty="0" smtClean="0"/>
              <a:t>?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r>
              <a:rPr lang="ru-RU" b="1" dirty="0" smtClean="0"/>
              <a:t>ОТВЕТ: 75</a:t>
            </a:r>
            <a:endParaRPr lang="ru-RU" b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43" y="2924944"/>
            <a:ext cx="8248913" cy="2235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604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Законы алгебры логики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2</a:t>
            </a:fld>
            <a:endParaRPr lang="ru-RU" dirty="0"/>
          </a:p>
        </p:txBody>
      </p:sp>
      <p:graphicFrame>
        <p:nvGraphicFramePr>
          <p:cNvPr id="13" name="Group 1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175595"/>
              </p:ext>
            </p:extLst>
          </p:nvPr>
        </p:nvGraphicFramePr>
        <p:xfrm>
          <a:off x="317500" y="620688"/>
          <a:ext cx="8547100" cy="5395914"/>
        </p:xfrm>
        <a:graphic>
          <a:graphicData uri="http://schemas.openxmlformats.org/drawingml/2006/table">
            <a:tbl>
              <a:tblPr/>
              <a:tblGrid>
                <a:gridCol w="2470150">
                  <a:extLst>
                    <a:ext uri="{9D8B030D-6E8A-4147-A177-3AD203B41FA5}"/>
                  </a:extLst>
                </a:gridCol>
                <a:gridCol w="3036888">
                  <a:extLst>
                    <a:ext uri="{9D8B030D-6E8A-4147-A177-3AD203B41FA5}"/>
                  </a:extLst>
                </a:gridCol>
                <a:gridCol w="3040062">
                  <a:extLst>
                    <a:ext uri="{9D8B030D-6E8A-4147-A177-3AD203B41FA5}"/>
                  </a:extLst>
                </a:gridCol>
              </a:tblGrid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для 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для ИЛИ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/>
                </a:extLst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двойного отрицания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исключения третьего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операции с константами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повторения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поглощения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переместительный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сочетательный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распределительный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законы де Моргана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15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166824"/>
              </p:ext>
            </p:extLst>
          </p:nvPr>
        </p:nvGraphicFramePr>
        <p:xfrm>
          <a:off x="5378450" y="1057251"/>
          <a:ext cx="92392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39" name="Формула" r:id="rId3" imgW="419100" imgH="228600" progId="Equation.3">
                  <p:embed/>
                </p:oleObj>
              </mc:Choice>
              <mc:Fallback>
                <p:oleObj name="Формула" r:id="rId3" imgW="4191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8450" y="1057251"/>
                        <a:ext cx="923925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0293534"/>
              </p:ext>
            </p:extLst>
          </p:nvPr>
        </p:nvGraphicFramePr>
        <p:xfrm>
          <a:off x="3706813" y="1652563"/>
          <a:ext cx="137795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40" name="Формула" r:id="rId5" imgW="583947" imgH="203112" progId="Equation.3">
                  <p:embed/>
                </p:oleObj>
              </mc:Choice>
              <mc:Fallback>
                <p:oleObj name="Формула" r:id="rId5" imgW="583947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6813" y="1652563"/>
                        <a:ext cx="1377950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1740774"/>
              </p:ext>
            </p:extLst>
          </p:nvPr>
        </p:nvGraphicFramePr>
        <p:xfrm>
          <a:off x="6588125" y="1666851"/>
          <a:ext cx="1438275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41" name="Формула" r:id="rId7" imgW="609336" imgH="190417" progId="Equation.3">
                  <p:embed/>
                </p:oleObj>
              </mc:Choice>
              <mc:Fallback>
                <p:oleObj name="Формула" r:id="rId7" imgW="60933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125" y="1666851"/>
                        <a:ext cx="1438275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4841507"/>
              </p:ext>
            </p:extLst>
          </p:nvPr>
        </p:nvGraphicFramePr>
        <p:xfrm>
          <a:off x="3098800" y="2300263"/>
          <a:ext cx="2430463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42" name="Формула" r:id="rId9" imgW="1193800" imgH="203200" progId="Equation.3">
                  <p:embed/>
                </p:oleObj>
              </mc:Choice>
              <mc:Fallback>
                <p:oleObj name="Формула" r:id="rId9" imgW="11938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8800" y="2300263"/>
                        <a:ext cx="2430463" cy="47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6992234"/>
              </p:ext>
            </p:extLst>
          </p:nvPr>
        </p:nvGraphicFramePr>
        <p:xfrm>
          <a:off x="5967413" y="2287563"/>
          <a:ext cx="2568575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43" name="Формула" r:id="rId11" imgW="1269449" imgH="203112" progId="Equation.3">
                  <p:embed/>
                </p:oleObj>
              </mc:Choice>
              <mc:Fallback>
                <p:oleObj name="Формула" r:id="rId11" imgW="1269449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7413" y="2287563"/>
                        <a:ext cx="2568575" cy="47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1268307"/>
              </p:ext>
            </p:extLst>
          </p:nvPr>
        </p:nvGraphicFramePr>
        <p:xfrm>
          <a:off x="3609975" y="2978126"/>
          <a:ext cx="1308100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44" name="Формула" r:id="rId13" imgW="609336" imgH="165028" progId="Equation.3">
                  <p:embed/>
                </p:oleObj>
              </mc:Choice>
              <mc:Fallback>
                <p:oleObj name="Формула" r:id="rId13" imgW="609336" imgH="16502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9975" y="2978126"/>
                        <a:ext cx="1308100" cy="354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7860889"/>
              </p:ext>
            </p:extLst>
          </p:nvPr>
        </p:nvGraphicFramePr>
        <p:xfrm>
          <a:off x="6567488" y="2989238"/>
          <a:ext cx="1444625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45" name="Формула" r:id="rId15" imgW="672808" imgH="165028" progId="Equation.3">
                  <p:embed/>
                </p:oleObj>
              </mc:Choice>
              <mc:Fallback>
                <p:oleObj name="Формула" r:id="rId15" imgW="672808" imgH="16502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7488" y="2989238"/>
                        <a:ext cx="1444625" cy="354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0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5607334"/>
              </p:ext>
            </p:extLst>
          </p:nvPr>
        </p:nvGraphicFramePr>
        <p:xfrm>
          <a:off x="3425825" y="3524226"/>
          <a:ext cx="2016125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46" name="Формула" r:id="rId17" imgW="939392" imgH="203112" progId="Equation.3">
                  <p:embed/>
                </p:oleObj>
              </mc:Choice>
              <mc:Fallback>
                <p:oleObj name="Формула" r:id="rId17" imgW="939392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5825" y="3524226"/>
                        <a:ext cx="2016125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10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5944195"/>
              </p:ext>
            </p:extLst>
          </p:nvPr>
        </p:nvGraphicFramePr>
        <p:xfrm>
          <a:off x="6345238" y="3530576"/>
          <a:ext cx="1800225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47" name="Формула" r:id="rId19" imgW="837836" imgH="165028" progId="Equation.3">
                  <p:embed/>
                </p:oleObj>
              </mc:Choice>
              <mc:Fallback>
                <p:oleObj name="Формула" r:id="rId19" imgW="837836" imgH="16502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5238" y="3530576"/>
                        <a:ext cx="1800225" cy="354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10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3765119"/>
              </p:ext>
            </p:extLst>
          </p:nvPr>
        </p:nvGraphicFramePr>
        <p:xfrm>
          <a:off x="3581400" y="4030638"/>
          <a:ext cx="1635125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48" name="Формула" r:id="rId21" imgW="761669" imgH="165028" progId="Equation.3">
                  <p:embed/>
                </p:oleObj>
              </mc:Choice>
              <mc:Fallback>
                <p:oleObj name="Формула" r:id="rId21" imgW="761669" imgH="16502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4030638"/>
                        <a:ext cx="1635125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10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4010613"/>
              </p:ext>
            </p:extLst>
          </p:nvPr>
        </p:nvGraphicFramePr>
        <p:xfrm>
          <a:off x="6372225" y="4029051"/>
          <a:ext cx="187960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49" name="Формула" r:id="rId23" imgW="875920" imgH="165028" progId="Equation.3">
                  <p:embed/>
                </p:oleObj>
              </mc:Choice>
              <mc:Fallback>
                <p:oleObj name="Формула" r:id="rId23" imgW="875920" imgH="16502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4029051"/>
                        <a:ext cx="1879600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10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625652"/>
              </p:ext>
            </p:extLst>
          </p:nvPr>
        </p:nvGraphicFramePr>
        <p:xfrm>
          <a:off x="2895600" y="4565626"/>
          <a:ext cx="2873375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0" name="Формула" r:id="rId25" imgW="1307532" imgH="203112" progId="Equation.3">
                  <p:embed/>
                </p:oleObj>
              </mc:Choice>
              <mc:Fallback>
                <p:oleObj name="Формула" r:id="rId25" imgW="1307532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565626"/>
                        <a:ext cx="2873375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10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766331"/>
              </p:ext>
            </p:extLst>
          </p:nvPr>
        </p:nvGraphicFramePr>
        <p:xfrm>
          <a:off x="5980113" y="4544988"/>
          <a:ext cx="2693987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1" name="Формула" r:id="rId27" imgW="1562100" imgH="203200" progId="Equation.3">
                  <p:embed/>
                </p:oleObj>
              </mc:Choice>
              <mc:Fallback>
                <p:oleObj name="Формула" r:id="rId27" imgW="15621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0113" y="4544988"/>
                        <a:ext cx="2693987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10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1923491"/>
              </p:ext>
            </p:extLst>
          </p:nvPr>
        </p:nvGraphicFramePr>
        <p:xfrm>
          <a:off x="2897188" y="5084738"/>
          <a:ext cx="2809875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2" name="Формула" r:id="rId29" imgW="1739900" imgH="203200" progId="Equation.3">
                  <p:embed/>
                </p:oleObj>
              </mc:Choice>
              <mc:Fallback>
                <p:oleObj name="Формула" r:id="rId29" imgW="17399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7188" y="5084738"/>
                        <a:ext cx="2809875" cy="41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1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324825"/>
              </p:ext>
            </p:extLst>
          </p:nvPr>
        </p:nvGraphicFramePr>
        <p:xfrm>
          <a:off x="5892800" y="5060926"/>
          <a:ext cx="2914650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3" name="Формула" r:id="rId31" imgW="1524000" imgH="203200" progId="Equation.3">
                  <p:embed/>
                </p:oleObj>
              </mc:Choice>
              <mc:Fallback>
                <p:oleObj name="Формула" r:id="rId31" imgW="15240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2800" y="5060926"/>
                        <a:ext cx="2914650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2267706"/>
              </p:ext>
            </p:extLst>
          </p:nvPr>
        </p:nvGraphicFramePr>
        <p:xfrm>
          <a:off x="3343275" y="5526063"/>
          <a:ext cx="1800225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4" name="Формула" r:id="rId33" imgW="837836" imgH="203112" progId="Equation.3">
                  <p:embed/>
                </p:oleObj>
              </mc:Choice>
              <mc:Fallback>
                <p:oleObj name="Формула" r:id="rId33" imgW="837836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3275" y="5526063"/>
                        <a:ext cx="1800225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1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7690526"/>
              </p:ext>
            </p:extLst>
          </p:nvPr>
        </p:nvGraphicFramePr>
        <p:xfrm>
          <a:off x="6481763" y="5524476"/>
          <a:ext cx="1800225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5" name="Формула" r:id="rId35" imgW="837836" imgH="203112" progId="Equation.3">
                  <p:embed/>
                </p:oleObj>
              </mc:Choice>
              <mc:Fallback>
                <p:oleObj name="Формула" r:id="rId35" imgW="837836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1763" y="5524476"/>
                        <a:ext cx="1800225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19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solidFill>
                  <a:schemeClr val="bg1"/>
                </a:solidFill>
              </a:rPr>
              <a:t>Упрощение логических выражений</a:t>
            </a: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3</a:t>
            </a:fld>
            <a:endParaRPr lang="ru-RU" dirty="0"/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355600" y="850900"/>
            <a:ext cx="81407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altLang="ru-RU" sz="2400" dirty="0" smtClean="0"/>
              <a:t>Замена </a:t>
            </a:r>
            <a:r>
              <a:rPr lang="ru-RU" altLang="ru-RU" sz="2400" dirty="0"/>
              <a:t>операции </a:t>
            </a:r>
            <a:r>
              <a:rPr lang="ru-RU" altLang="ru-RU" sz="2400" dirty="0" smtClean="0">
                <a:sym typeface="Symbol" pitchFamily="18" charset="2"/>
              </a:rPr>
              <a:t> </a:t>
            </a:r>
            <a:r>
              <a:rPr lang="ru-RU" altLang="ru-RU" sz="2400" dirty="0">
                <a:sym typeface="Symbol" pitchFamily="18" charset="2"/>
              </a:rPr>
              <a:t>на их выражения через </a:t>
            </a:r>
            <a:r>
              <a:rPr lang="ru-RU" altLang="ru-RU" sz="2400" b="1" dirty="0">
                <a:sym typeface="Symbol" pitchFamily="18" charset="2"/>
              </a:rPr>
              <a:t>И</a:t>
            </a:r>
            <a:r>
              <a:rPr lang="ru-RU" altLang="ru-RU" sz="2400" dirty="0">
                <a:sym typeface="Symbol" pitchFamily="18" charset="2"/>
              </a:rPr>
              <a:t>, </a:t>
            </a:r>
            <a:r>
              <a:rPr lang="ru-RU" altLang="ru-RU" sz="2400" b="1" dirty="0">
                <a:sym typeface="Symbol" pitchFamily="18" charset="2"/>
              </a:rPr>
              <a:t>ИЛИ</a:t>
            </a:r>
            <a:r>
              <a:rPr lang="ru-RU" altLang="ru-RU" sz="2400" dirty="0">
                <a:sym typeface="Symbol" pitchFamily="18" charset="2"/>
              </a:rPr>
              <a:t> и </a:t>
            </a:r>
            <a:r>
              <a:rPr lang="ru-RU" altLang="ru-RU" sz="2400" b="1" dirty="0">
                <a:sym typeface="Symbol" pitchFamily="18" charset="2"/>
              </a:rPr>
              <a:t>НЕ</a:t>
            </a:r>
            <a:r>
              <a:rPr lang="ru-RU" altLang="ru-RU" sz="2400" dirty="0">
                <a:sym typeface="Symbol" pitchFamily="18" charset="2"/>
              </a:rPr>
              <a:t>:</a:t>
            </a:r>
          </a:p>
          <a:p>
            <a:pPr algn="just">
              <a:spcBef>
                <a:spcPct val="600000"/>
              </a:spcBef>
              <a:buFont typeface="Wingdings" pitchFamily="2" charset="2"/>
              <a:buNone/>
            </a:pPr>
            <a:r>
              <a:rPr lang="ru-RU" altLang="ru-RU" sz="2400" dirty="0" smtClean="0">
                <a:sym typeface="Symbol" pitchFamily="18" charset="2"/>
              </a:rPr>
              <a:t>Инверсия </a:t>
            </a:r>
            <a:r>
              <a:rPr lang="ru-RU" altLang="ru-RU" sz="2400" dirty="0">
                <a:sym typeface="Symbol" pitchFamily="18" charset="2"/>
              </a:rPr>
              <a:t>сложных выражений по формулам де Моргана</a:t>
            </a:r>
            <a:r>
              <a:rPr lang="ru-RU" altLang="ru-RU" sz="2400" dirty="0" smtClean="0">
                <a:sym typeface="Symbol" pitchFamily="18" charset="2"/>
              </a:rPr>
              <a:t>:</a:t>
            </a:r>
            <a:endParaRPr lang="ru-RU" altLang="ru-RU" sz="2400" dirty="0">
              <a:sym typeface="Symbol" pitchFamily="18" charset="2"/>
            </a:endParaRPr>
          </a:p>
        </p:txBody>
      </p:sp>
      <p:graphicFrame>
        <p:nvGraphicFramePr>
          <p:cNvPr id="3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8180017"/>
              </p:ext>
            </p:extLst>
          </p:nvPr>
        </p:nvGraphicFramePr>
        <p:xfrm>
          <a:off x="2479675" y="1971675"/>
          <a:ext cx="3959225" cy="134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6" name="Формула" r:id="rId3" imgW="1346040" imgH="457200" progId="Equation.3">
                  <p:embed/>
                </p:oleObj>
              </mc:Choice>
              <mc:Fallback>
                <p:oleObj name="Формула" r:id="rId3" imgW="13460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9675" y="1971675"/>
                        <a:ext cx="3959225" cy="134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6"/>
          <p:cNvGraphicFramePr>
            <a:graphicFrameLocks noChangeAspect="1"/>
          </p:cNvGraphicFramePr>
          <p:nvPr/>
        </p:nvGraphicFramePr>
        <p:xfrm>
          <a:off x="2178050" y="4694238"/>
          <a:ext cx="4618038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7" name="Формула" r:id="rId5" imgW="1828800" imgH="241300" progId="Equation.3">
                  <p:embed/>
                </p:oleObj>
              </mc:Choice>
              <mc:Fallback>
                <p:oleObj name="Формула" r:id="rId5" imgW="18288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8050" y="4694238"/>
                        <a:ext cx="4618038" cy="604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9978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Задания Побитовая конъюнкция</a:t>
            </a: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4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692696"/>
            <a:ext cx="871296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ru-RU" b="1" dirty="0"/>
              <a:t>№ </a:t>
            </a:r>
            <a:r>
              <a:rPr lang="ru-RU" b="1" dirty="0" smtClean="0"/>
              <a:t>9804</a:t>
            </a:r>
            <a:endParaRPr lang="ru-RU" b="1" dirty="0"/>
          </a:p>
          <a:p>
            <a:pPr algn="just"/>
            <a:r>
              <a:rPr lang="ru-RU" dirty="0"/>
              <a:t>Обозначим через </a:t>
            </a:r>
            <a:r>
              <a:rPr lang="ru-RU" i="1" dirty="0"/>
              <a:t>m</a:t>
            </a:r>
            <a:r>
              <a:rPr lang="ru-RU" dirty="0"/>
              <a:t> &amp; </a:t>
            </a:r>
            <a:r>
              <a:rPr lang="ru-RU" i="1" dirty="0"/>
              <a:t>n</a:t>
            </a:r>
            <a:r>
              <a:rPr lang="ru-RU" dirty="0"/>
              <a:t> поразрядную конъюнкцию неотрицательных целых чисел </a:t>
            </a:r>
            <a:r>
              <a:rPr lang="ru-RU" i="1" dirty="0"/>
              <a:t>m</a:t>
            </a:r>
            <a:r>
              <a:rPr lang="ru-RU" dirty="0"/>
              <a:t> и </a:t>
            </a:r>
            <a:r>
              <a:rPr lang="ru-RU" i="1" dirty="0"/>
              <a:t>n</a:t>
            </a:r>
            <a:r>
              <a:rPr lang="ru-RU" dirty="0" smtClean="0"/>
              <a:t>. Так</a:t>
            </a:r>
            <a:r>
              <a:rPr lang="ru-RU" dirty="0"/>
              <a:t>, например, 14 &amp; 5 = 1110</a:t>
            </a:r>
            <a:r>
              <a:rPr lang="ru-RU" baseline="-25000" dirty="0"/>
              <a:t>2</a:t>
            </a:r>
            <a:r>
              <a:rPr lang="ru-RU" dirty="0"/>
              <a:t> &amp; 0101</a:t>
            </a:r>
            <a:r>
              <a:rPr lang="ru-RU" baseline="-25000" dirty="0"/>
              <a:t>2</a:t>
            </a:r>
            <a:r>
              <a:rPr lang="ru-RU" dirty="0"/>
              <a:t> = 0100</a:t>
            </a:r>
            <a:r>
              <a:rPr lang="ru-RU" baseline="-25000" dirty="0"/>
              <a:t>2</a:t>
            </a:r>
            <a:r>
              <a:rPr lang="ru-RU" dirty="0"/>
              <a:t> = 4. Для какого наименьшего неотрицательного целого числа </a:t>
            </a:r>
            <a:r>
              <a:rPr lang="ru-RU" i="1" dirty="0"/>
              <a:t>А</a:t>
            </a:r>
            <a:r>
              <a:rPr lang="ru-RU" dirty="0"/>
              <a:t> формула</a:t>
            </a:r>
          </a:p>
          <a:p>
            <a:pPr algn="ctr"/>
            <a:r>
              <a:rPr lang="ru-RU" i="1" dirty="0"/>
              <a:t>x</a:t>
            </a:r>
            <a:r>
              <a:rPr lang="ru-RU" dirty="0"/>
              <a:t> &amp; 29 ≠ 0 → (</a:t>
            </a:r>
            <a:r>
              <a:rPr lang="ru-RU" i="1" dirty="0"/>
              <a:t>x</a:t>
            </a:r>
            <a:r>
              <a:rPr lang="ru-RU" dirty="0"/>
              <a:t> &amp; 17 = 0 → </a:t>
            </a:r>
            <a:r>
              <a:rPr lang="ru-RU" i="1" dirty="0"/>
              <a:t>x</a:t>
            </a:r>
            <a:r>
              <a:rPr lang="ru-RU" dirty="0"/>
              <a:t> &amp; </a:t>
            </a:r>
            <a:r>
              <a:rPr lang="ru-RU" i="1" dirty="0"/>
              <a:t>А</a:t>
            </a:r>
            <a:r>
              <a:rPr lang="ru-RU" dirty="0"/>
              <a:t> ≠ 0)</a:t>
            </a:r>
          </a:p>
          <a:p>
            <a:pPr algn="just"/>
            <a:r>
              <a:rPr lang="ru-RU" dirty="0"/>
              <a:t>тождественно истинна (т. е. принимает значение 1 при любом неотрицательном целом значении переменной </a:t>
            </a:r>
            <a:r>
              <a:rPr lang="ru-RU" i="1" dirty="0"/>
              <a:t>x</a:t>
            </a:r>
            <a:r>
              <a:rPr lang="ru-RU" dirty="0"/>
              <a:t>)?</a:t>
            </a:r>
          </a:p>
          <a:p>
            <a:pPr algn="just"/>
            <a:endParaRPr lang="ru-RU" dirty="0"/>
          </a:p>
          <a:p>
            <a:pPr algn="ctr"/>
            <a:r>
              <a:rPr lang="en-US" dirty="0" smtClean="0"/>
              <a:t>Z29= </a:t>
            </a:r>
            <a:r>
              <a:rPr lang="en-US" dirty="0"/>
              <a:t>x </a:t>
            </a:r>
            <a:r>
              <a:rPr lang="ru-RU" dirty="0"/>
              <a:t>&amp; 29 </a:t>
            </a:r>
            <a:r>
              <a:rPr lang="ru-RU" dirty="0" smtClean="0"/>
              <a:t>=0</a:t>
            </a:r>
          </a:p>
          <a:p>
            <a:pPr algn="ctr"/>
            <a:r>
              <a:rPr lang="en-US" dirty="0"/>
              <a:t>Z17</a:t>
            </a:r>
            <a:r>
              <a:rPr lang="en-US" dirty="0" smtClean="0"/>
              <a:t>= </a:t>
            </a:r>
            <a:r>
              <a:rPr lang="ru-RU" i="1" dirty="0"/>
              <a:t>x</a:t>
            </a:r>
            <a:r>
              <a:rPr lang="ru-RU" dirty="0"/>
              <a:t> &amp; 17 = 0 </a:t>
            </a:r>
            <a:endParaRPr lang="ru-RU" dirty="0" smtClean="0"/>
          </a:p>
          <a:p>
            <a:pPr algn="ctr"/>
            <a:r>
              <a:rPr lang="en-US" dirty="0"/>
              <a:t>Z</a:t>
            </a:r>
            <a:r>
              <a:rPr lang="en-US" sz="1200" dirty="0"/>
              <a:t>A</a:t>
            </a:r>
            <a:r>
              <a:rPr lang="en-US" dirty="0" smtClean="0"/>
              <a:t>= </a:t>
            </a:r>
            <a:r>
              <a:rPr lang="ru-RU" i="1" dirty="0"/>
              <a:t>x</a:t>
            </a:r>
            <a:r>
              <a:rPr lang="ru-RU" dirty="0"/>
              <a:t> &amp; </a:t>
            </a:r>
            <a:r>
              <a:rPr lang="ru-RU" i="1" dirty="0"/>
              <a:t>А</a:t>
            </a:r>
            <a:r>
              <a:rPr lang="ru-RU" dirty="0"/>
              <a:t> </a:t>
            </a:r>
            <a:r>
              <a:rPr lang="en-US" dirty="0" smtClean="0"/>
              <a:t>=</a:t>
            </a:r>
            <a:r>
              <a:rPr lang="ru-RU" dirty="0" smtClean="0"/>
              <a:t> 0</a:t>
            </a:r>
            <a:endParaRPr lang="en-US" dirty="0" smtClean="0"/>
          </a:p>
          <a:p>
            <a:pPr algn="ctr"/>
            <a:r>
              <a:rPr lang="en-US" dirty="0" smtClean="0"/>
              <a:t>¬ Z29 </a:t>
            </a:r>
            <a:r>
              <a:rPr lang="en-US" dirty="0"/>
              <a:t>→ </a:t>
            </a:r>
            <a:r>
              <a:rPr lang="en-US" dirty="0" smtClean="0"/>
              <a:t>(</a:t>
            </a:r>
            <a:r>
              <a:rPr lang="en-US" dirty="0"/>
              <a:t>Z17</a:t>
            </a:r>
            <a:r>
              <a:rPr lang="en-US" dirty="0" smtClean="0"/>
              <a:t> → </a:t>
            </a:r>
            <a:r>
              <a:rPr lang="en-US" dirty="0"/>
              <a:t>¬ Z</a:t>
            </a:r>
            <a:r>
              <a:rPr lang="en-US" sz="1200" dirty="0"/>
              <a:t>A</a:t>
            </a:r>
            <a:r>
              <a:rPr lang="en-US" dirty="0" smtClean="0"/>
              <a:t> </a:t>
            </a:r>
            <a:r>
              <a:rPr lang="en-US" dirty="0"/>
              <a:t>)= Z29</a:t>
            </a:r>
            <a:r>
              <a:rPr lang="en-US" dirty="0" smtClean="0"/>
              <a:t> +(¬</a:t>
            </a:r>
            <a:r>
              <a:rPr lang="en-US" dirty="0"/>
              <a:t>Z17</a:t>
            </a:r>
            <a:r>
              <a:rPr lang="en-US" dirty="0" smtClean="0"/>
              <a:t>+ </a:t>
            </a:r>
            <a:r>
              <a:rPr lang="en-US" dirty="0"/>
              <a:t>¬</a:t>
            </a:r>
            <a:r>
              <a:rPr lang="en-US" dirty="0" smtClean="0"/>
              <a:t> </a:t>
            </a:r>
            <a:r>
              <a:rPr lang="en-US" dirty="0"/>
              <a:t>Z</a:t>
            </a:r>
            <a:r>
              <a:rPr lang="en-US" sz="1200" dirty="0"/>
              <a:t>A</a:t>
            </a:r>
            <a:r>
              <a:rPr lang="en-US" dirty="0" smtClean="0"/>
              <a:t> )=</a:t>
            </a:r>
            <a:r>
              <a:rPr lang="en-US" dirty="0"/>
              <a:t> Z29</a:t>
            </a:r>
            <a:r>
              <a:rPr lang="en-US" dirty="0" smtClean="0"/>
              <a:t> +¬(Z17*</a:t>
            </a:r>
            <a:r>
              <a:rPr lang="en-US" dirty="0"/>
              <a:t>Z</a:t>
            </a:r>
            <a:r>
              <a:rPr lang="en-US" sz="1200" dirty="0"/>
              <a:t>A</a:t>
            </a:r>
            <a:r>
              <a:rPr lang="en-US" dirty="0" smtClean="0"/>
              <a:t>)= ¬(Z17*</a:t>
            </a:r>
            <a:r>
              <a:rPr lang="en-US" dirty="0"/>
              <a:t>Z</a:t>
            </a:r>
            <a:r>
              <a:rPr lang="en-US" sz="1200" dirty="0"/>
              <a:t>A</a:t>
            </a:r>
            <a:r>
              <a:rPr lang="en-US" dirty="0" smtClean="0"/>
              <a:t>)+</a:t>
            </a:r>
            <a:r>
              <a:rPr lang="en-US" dirty="0"/>
              <a:t> Z29</a:t>
            </a:r>
            <a:r>
              <a:rPr lang="en-US" dirty="0" smtClean="0"/>
              <a:t> </a:t>
            </a:r>
            <a:r>
              <a:rPr lang="ru-RU" dirty="0" smtClean="0"/>
              <a:t>=</a:t>
            </a:r>
          </a:p>
          <a:p>
            <a:pPr algn="ctr"/>
            <a:r>
              <a:rPr lang="en-US" dirty="0" smtClean="0"/>
              <a:t>= (Z17*</a:t>
            </a:r>
            <a:r>
              <a:rPr lang="en-US" dirty="0"/>
              <a:t>Z</a:t>
            </a:r>
            <a:r>
              <a:rPr lang="en-US" sz="1200" dirty="0"/>
              <a:t>A</a:t>
            </a:r>
            <a:r>
              <a:rPr lang="en-US" dirty="0" smtClean="0"/>
              <a:t>) </a:t>
            </a:r>
            <a:r>
              <a:rPr lang="en-US" dirty="0"/>
              <a:t>→ Z29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Z</a:t>
            </a:r>
            <a:r>
              <a:rPr lang="en-US" sz="1400" dirty="0" smtClean="0"/>
              <a:t>17</a:t>
            </a:r>
            <a:r>
              <a:rPr lang="en-US" dirty="0" smtClean="0"/>
              <a:t>Z</a:t>
            </a:r>
            <a:r>
              <a:rPr lang="en-US" sz="1200" dirty="0" smtClean="0"/>
              <a:t>A</a:t>
            </a:r>
            <a:r>
              <a:rPr lang="en-US" dirty="0" smtClean="0"/>
              <a:t> →Z</a:t>
            </a:r>
            <a:r>
              <a:rPr lang="en-US" sz="1400" dirty="0" smtClean="0"/>
              <a:t>29</a:t>
            </a:r>
          </a:p>
          <a:p>
            <a:pPr algn="ctr"/>
            <a:r>
              <a:rPr lang="en-US" dirty="0" smtClean="0"/>
              <a:t>Z(</a:t>
            </a:r>
            <a:r>
              <a:rPr lang="en-US" sz="1400" dirty="0" smtClean="0"/>
              <a:t>17</a:t>
            </a:r>
            <a:r>
              <a:rPr lang="en-US" dirty="0" smtClean="0"/>
              <a:t> or </a:t>
            </a:r>
            <a:r>
              <a:rPr lang="en-US" sz="1200" dirty="0" smtClean="0"/>
              <a:t>A)</a:t>
            </a:r>
            <a:r>
              <a:rPr lang="en-US" dirty="0" smtClean="0"/>
              <a:t> </a:t>
            </a:r>
            <a:r>
              <a:rPr lang="en-US" dirty="0"/>
              <a:t>→</a:t>
            </a:r>
            <a:r>
              <a:rPr lang="en-US" dirty="0" smtClean="0"/>
              <a:t>Z</a:t>
            </a:r>
            <a:r>
              <a:rPr lang="en-US" sz="1400" dirty="0" smtClean="0"/>
              <a:t>29</a:t>
            </a:r>
          </a:p>
          <a:p>
            <a:pPr algn="just"/>
            <a:r>
              <a:rPr lang="en-US" dirty="0" smtClean="0"/>
              <a:t>29=</a:t>
            </a:r>
            <a:r>
              <a:rPr lang="ru-RU" dirty="0" smtClean="0"/>
              <a:t>11101</a:t>
            </a:r>
            <a:r>
              <a:rPr lang="en-US" sz="1200" dirty="0" smtClean="0"/>
              <a:t>2</a:t>
            </a:r>
            <a:endParaRPr lang="ru-RU" dirty="0" smtClean="0"/>
          </a:p>
          <a:p>
            <a:pPr algn="just"/>
            <a:r>
              <a:rPr lang="ru-RU" dirty="0" smtClean="0"/>
              <a:t>17=10001</a:t>
            </a:r>
            <a:r>
              <a:rPr lang="en-US" sz="1400" dirty="0" smtClean="0"/>
              <a:t>2</a:t>
            </a:r>
            <a:endParaRPr lang="ru-RU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Amin=1100</a:t>
            </a:r>
            <a:r>
              <a:rPr lang="en-US" sz="1200" dirty="0" smtClean="0"/>
              <a:t>2</a:t>
            </a:r>
            <a:r>
              <a:rPr lang="en-US" dirty="0" smtClean="0"/>
              <a:t>=12</a:t>
            </a:r>
          </a:p>
          <a:p>
            <a:pPr algn="just"/>
            <a:r>
              <a:rPr lang="ru-RU" b="1" dirty="0" smtClean="0"/>
              <a:t>ОТВЕТ: 12</a:t>
            </a: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858669"/>
              </p:ext>
            </p:extLst>
          </p:nvPr>
        </p:nvGraphicFramePr>
        <p:xfrm>
          <a:off x="2375757" y="5013176"/>
          <a:ext cx="439248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7498"/>
                <a:gridCol w="627498"/>
                <a:gridCol w="627498"/>
                <a:gridCol w="627498"/>
                <a:gridCol w="442336"/>
                <a:gridCol w="576064"/>
                <a:gridCol w="864094"/>
              </a:tblGrid>
              <a:tr h="334013"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Z17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013"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013">
                <a:tc>
                  <a:txBody>
                    <a:bodyPr/>
                    <a:lstStyle/>
                    <a:p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Z29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0698117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8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Задания Побитовая конъюнкция</a:t>
            </a: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5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692696"/>
            <a:ext cx="871296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ru-RU" b="1" dirty="0"/>
              <a:t>№ </a:t>
            </a:r>
            <a:r>
              <a:rPr lang="ru-RU" b="1" dirty="0" smtClean="0"/>
              <a:t>9804</a:t>
            </a:r>
            <a:endParaRPr lang="ru-RU" b="1" dirty="0"/>
          </a:p>
          <a:p>
            <a:pPr algn="just"/>
            <a:r>
              <a:rPr lang="ru-RU" dirty="0"/>
              <a:t>Обозначим через </a:t>
            </a:r>
            <a:r>
              <a:rPr lang="ru-RU" i="1" dirty="0"/>
              <a:t>m</a:t>
            </a:r>
            <a:r>
              <a:rPr lang="ru-RU" dirty="0"/>
              <a:t> &amp; </a:t>
            </a:r>
            <a:r>
              <a:rPr lang="ru-RU" i="1" dirty="0"/>
              <a:t>n</a:t>
            </a:r>
            <a:r>
              <a:rPr lang="ru-RU" dirty="0"/>
              <a:t> поразрядную конъюнкцию неотрицательных целых чисел </a:t>
            </a:r>
            <a:r>
              <a:rPr lang="ru-RU" i="1" dirty="0"/>
              <a:t>m</a:t>
            </a:r>
            <a:r>
              <a:rPr lang="ru-RU" dirty="0"/>
              <a:t> и </a:t>
            </a:r>
            <a:r>
              <a:rPr lang="ru-RU" i="1" dirty="0"/>
              <a:t>n</a:t>
            </a:r>
            <a:r>
              <a:rPr lang="ru-RU" dirty="0" smtClean="0"/>
              <a:t>. Так</a:t>
            </a:r>
            <a:r>
              <a:rPr lang="ru-RU" dirty="0"/>
              <a:t>, например, 14 &amp; 5 = 1110</a:t>
            </a:r>
            <a:r>
              <a:rPr lang="ru-RU" baseline="-25000" dirty="0"/>
              <a:t>2</a:t>
            </a:r>
            <a:r>
              <a:rPr lang="ru-RU" dirty="0"/>
              <a:t> &amp; 0101</a:t>
            </a:r>
            <a:r>
              <a:rPr lang="ru-RU" baseline="-25000" dirty="0"/>
              <a:t>2</a:t>
            </a:r>
            <a:r>
              <a:rPr lang="ru-RU" dirty="0"/>
              <a:t> = 0100</a:t>
            </a:r>
            <a:r>
              <a:rPr lang="ru-RU" baseline="-25000" dirty="0"/>
              <a:t>2</a:t>
            </a:r>
            <a:r>
              <a:rPr lang="ru-RU" dirty="0"/>
              <a:t> = 4. Для какого наименьшего неотрицательного целого числа </a:t>
            </a:r>
            <a:r>
              <a:rPr lang="ru-RU" i="1" dirty="0"/>
              <a:t>А</a:t>
            </a:r>
            <a:r>
              <a:rPr lang="ru-RU" dirty="0"/>
              <a:t> формула</a:t>
            </a:r>
          </a:p>
          <a:p>
            <a:pPr algn="ctr"/>
            <a:r>
              <a:rPr lang="ru-RU" i="1" dirty="0"/>
              <a:t>x</a:t>
            </a:r>
            <a:r>
              <a:rPr lang="ru-RU" dirty="0"/>
              <a:t> &amp; 29 ≠ 0 → (</a:t>
            </a:r>
            <a:r>
              <a:rPr lang="ru-RU" i="1" dirty="0"/>
              <a:t>x</a:t>
            </a:r>
            <a:r>
              <a:rPr lang="ru-RU" dirty="0"/>
              <a:t> &amp; 17 = 0 → </a:t>
            </a:r>
            <a:r>
              <a:rPr lang="ru-RU" i="1" dirty="0"/>
              <a:t>x</a:t>
            </a:r>
            <a:r>
              <a:rPr lang="ru-RU" dirty="0"/>
              <a:t> &amp; </a:t>
            </a:r>
            <a:r>
              <a:rPr lang="ru-RU" i="1" dirty="0"/>
              <a:t>А</a:t>
            </a:r>
            <a:r>
              <a:rPr lang="ru-RU" dirty="0"/>
              <a:t> ≠ 0)</a:t>
            </a:r>
          </a:p>
          <a:p>
            <a:pPr algn="just"/>
            <a:r>
              <a:rPr lang="ru-RU" dirty="0"/>
              <a:t>тождественно истинна (т. е. принимает значение 1 при любом неотрицательном целом значении переменной </a:t>
            </a:r>
            <a:r>
              <a:rPr lang="ru-RU" i="1" dirty="0"/>
              <a:t>x</a:t>
            </a:r>
            <a:r>
              <a:rPr lang="ru-RU" dirty="0"/>
              <a:t>)?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ctr"/>
            <a:endParaRPr lang="en-US" dirty="0" smtClean="0"/>
          </a:p>
          <a:p>
            <a:pPr algn="just"/>
            <a:r>
              <a:rPr lang="ru-RU" b="1" dirty="0" smtClean="0"/>
              <a:t>ОТВЕТ: 12</a:t>
            </a:r>
            <a:endParaRPr lang="ru-RU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85" y="3284984"/>
            <a:ext cx="8328190" cy="1977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880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964339"/>
            <a:ext cx="4236733" cy="2726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Задания </a:t>
            </a:r>
            <a:r>
              <a:rPr lang="ru-RU" sz="1800" b="1" dirty="0" smtClean="0">
                <a:solidFill>
                  <a:schemeClr val="bg1"/>
                </a:solidFill>
              </a:rPr>
              <a:t>Числовые отрезки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6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692696"/>
            <a:ext cx="871296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ru-RU" b="1" dirty="0"/>
              <a:t>№ </a:t>
            </a:r>
            <a:r>
              <a:rPr lang="ru-RU" b="1" dirty="0" smtClean="0"/>
              <a:t>7763</a:t>
            </a:r>
            <a:endParaRPr lang="ru-RU" b="1" dirty="0"/>
          </a:p>
          <a:p>
            <a:pPr algn="just"/>
            <a:r>
              <a:rPr lang="ru-RU" dirty="0"/>
              <a:t>На числовой прямой даны два отрезка: P = [5, 30] и Q = [14, 23]. Укажите наибольшую возможную длину промежутка A, для которого формула</a:t>
            </a:r>
          </a:p>
          <a:p>
            <a:pPr algn="ctr"/>
            <a:r>
              <a:rPr lang="ru-RU" dirty="0"/>
              <a:t>((x ∈ P) ≡ (x ∈ Q)) → ¬(x ∈ A)</a:t>
            </a:r>
          </a:p>
          <a:p>
            <a:pPr algn="just"/>
            <a:r>
              <a:rPr lang="ru-RU" dirty="0"/>
              <a:t>тождественно истинна, то есть принимает значение 1 при любом значении переменной </a:t>
            </a:r>
            <a:r>
              <a:rPr lang="ru-RU" i="1" dirty="0"/>
              <a:t>х</a:t>
            </a:r>
            <a:r>
              <a:rPr lang="ru-RU" dirty="0" smtClean="0"/>
              <a:t>.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ru-RU" dirty="0"/>
          </a:p>
          <a:p>
            <a:r>
              <a:rPr lang="en-US" dirty="0" smtClean="0"/>
              <a:t>P</a:t>
            </a:r>
            <a:r>
              <a:rPr lang="ru-RU" dirty="0"/>
              <a:t> ≡</a:t>
            </a:r>
            <a:r>
              <a:rPr lang="en-US" dirty="0" smtClean="0"/>
              <a:t> </a:t>
            </a:r>
            <a:r>
              <a:rPr lang="ru-RU" dirty="0"/>
              <a:t>x ∈ P </a:t>
            </a:r>
            <a:endParaRPr lang="ru-RU" dirty="0" smtClean="0"/>
          </a:p>
          <a:p>
            <a:r>
              <a:rPr lang="en-US" dirty="0" smtClean="0"/>
              <a:t>Q</a:t>
            </a:r>
            <a:r>
              <a:rPr lang="ru-RU" dirty="0"/>
              <a:t> ≡</a:t>
            </a:r>
            <a:r>
              <a:rPr lang="en-US" dirty="0" smtClean="0"/>
              <a:t> </a:t>
            </a:r>
            <a:r>
              <a:rPr lang="ru-RU" dirty="0"/>
              <a:t>x ∈ Q </a:t>
            </a:r>
            <a:endParaRPr lang="en-US" dirty="0" smtClean="0"/>
          </a:p>
          <a:p>
            <a:r>
              <a:rPr lang="en-US" dirty="0" smtClean="0"/>
              <a:t>A</a:t>
            </a:r>
            <a:r>
              <a:rPr lang="ru-RU" dirty="0"/>
              <a:t> ≡ </a:t>
            </a:r>
            <a:r>
              <a:rPr lang="ru-RU" dirty="0" smtClean="0"/>
              <a:t>x </a:t>
            </a:r>
            <a:r>
              <a:rPr lang="ru-RU" dirty="0"/>
              <a:t>∈ A </a:t>
            </a:r>
            <a:endParaRPr lang="en-US" dirty="0" smtClean="0"/>
          </a:p>
          <a:p>
            <a:r>
              <a:rPr lang="en-US" dirty="0" smtClean="0"/>
              <a:t>(P</a:t>
            </a:r>
            <a:r>
              <a:rPr lang="ru-RU" dirty="0"/>
              <a:t> ≡ </a:t>
            </a:r>
            <a:r>
              <a:rPr lang="en-US" dirty="0" smtClean="0"/>
              <a:t>Q)</a:t>
            </a:r>
            <a:r>
              <a:rPr lang="ru-RU" dirty="0"/>
              <a:t> → </a:t>
            </a:r>
            <a:r>
              <a:rPr lang="ru-RU" dirty="0" smtClean="0"/>
              <a:t>¬</a:t>
            </a:r>
            <a:r>
              <a:rPr lang="en-US" dirty="0" smtClean="0"/>
              <a:t>A= (</a:t>
            </a:r>
            <a:r>
              <a:rPr lang="ru-RU" dirty="0" smtClean="0"/>
              <a:t>¬</a:t>
            </a:r>
            <a:r>
              <a:rPr lang="en-US" dirty="0" smtClean="0"/>
              <a:t>P*</a:t>
            </a:r>
            <a:r>
              <a:rPr lang="ru-RU" dirty="0"/>
              <a:t> </a:t>
            </a:r>
            <a:r>
              <a:rPr lang="ru-RU" dirty="0" smtClean="0"/>
              <a:t>¬</a:t>
            </a:r>
            <a:r>
              <a:rPr lang="en-US" dirty="0" smtClean="0"/>
              <a:t>Q+</a:t>
            </a:r>
            <a:r>
              <a:rPr lang="ru-RU" dirty="0"/>
              <a:t> </a:t>
            </a:r>
            <a:r>
              <a:rPr lang="en-US" dirty="0" smtClean="0"/>
              <a:t>P</a:t>
            </a:r>
            <a:r>
              <a:rPr lang="en-US" dirty="0"/>
              <a:t>*</a:t>
            </a:r>
            <a:r>
              <a:rPr lang="ru-RU" dirty="0"/>
              <a:t> </a:t>
            </a:r>
            <a:r>
              <a:rPr lang="en-US" dirty="0" smtClean="0"/>
              <a:t>Q)</a:t>
            </a:r>
            <a:r>
              <a:rPr lang="ru-RU" dirty="0"/>
              <a:t> → ¬</a:t>
            </a:r>
            <a:r>
              <a:rPr lang="en-US" dirty="0" smtClean="0"/>
              <a:t>A = </a:t>
            </a:r>
            <a:r>
              <a:rPr lang="en-US" dirty="0"/>
              <a:t>(</a:t>
            </a:r>
            <a:r>
              <a:rPr lang="ru-RU" dirty="0" smtClean="0"/>
              <a:t>¬</a:t>
            </a:r>
            <a:r>
              <a:rPr lang="en-US" dirty="0" smtClean="0"/>
              <a:t>(P+Q)+</a:t>
            </a:r>
            <a:r>
              <a:rPr lang="ru-RU" dirty="0" smtClean="0"/>
              <a:t> </a:t>
            </a:r>
            <a:r>
              <a:rPr lang="en-US" dirty="0"/>
              <a:t>P*</a:t>
            </a:r>
            <a:r>
              <a:rPr lang="ru-RU" dirty="0"/>
              <a:t> </a:t>
            </a:r>
            <a:r>
              <a:rPr lang="en-US" dirty="0"/>
              <a:t>Q)</a:t>
            </a:r>
            <a:r>
              <a:rPr lang="ru-RU" dirty="0"/>
              <a:t> → ¬</a:t>
            </a:r>
            <a:r>
              <a:rPr lang="en-US" dirty="0"/>
              <a:t>A </a:t>
            </a:r>
            <a:r>
              <a:rPr lang="en-US" dirty="0" smtClean="0"/>
              <a:t>=</a:t>
            </a:r>
          </a:p>
          <a:p>
            <a:r>
              <a:rPr lang="en-US" dirty="0" smtClean="0"/>
              <a:t>= </a:t>
            </a:r>
            <a:r>
              <a:rPr lang="ru-RU" dirty="0"/>
              <a:t>¬</a:t>
            </a:r>
            <a:r>
              <a:rPr lang="en-US" dirty="0" smtClean="0"/>
              <a:t>(</a:t>
            </a:r>
            <a:r>
              <a:rPr lang="ru-RU" dirty="0"/>
              <a:t>¬</a:t>
            </a:r>
            <a:r>
              <a:rPr lang="en-US" dirty="0"/>
              <a:t>(P+Q)+</a:t>
            </a:r>
            <a:r>
              <a:rPr lang="ru-RU" dirty="0"/>
              <a:t> </a:t>
            </a:r>
            <a:r>
              <a:rPr lang="en-US" dirty="0"/>
              <a:t>P*</a:t>
            </a:r>
            <a:r>
              <a:rPr lang="ru-RU" dirty="0"/>
              <a:t> </a:t>
            </a:r>
            <a:r>
              <a:rPr lang="en-US" dirty="0"/>
              <a:t>Q)</a:t>
            </a:r>
            <a:r>
              <a:rPr lang="ru-RU" dirty="0"/>
              <a:t> </a:t>
            </a:r>
            <a:r>
              <a:rPr lang="en-US" dirty="0" smtClean="0"/>
              <a:t>+ </a:t>
            </a:r>
            <a:r>
              <a:rPr lang="ru-RU" dirty="0" smtClean="0"/>
              <a:t>¬</a:t>
            </a:r>
            <a:r>
              <a:rPr lang="en-US" dirty="0"/>
              <a:t>A </a:t>
            </a:r>
            <a:r>
              <a:rPr lang="en-US" dirty="0" smtClean="0"/>
              <a:t>=</a:t>
            </a:r>
            <a:r>
              <a:rPr lang="ru-RU" dirty="0"/>
              <a:t> ¬ </a:t>
            </a:r>
            <a:r>
              <a:rPr lang="ru-RU" dirty="0" smtClean="0"/>
              <a:t>¬</a:t>
            </a:r>
            <a:r>
              <a:rPr lang="en-US" dirty="0"/>
              <a:t>(P+Q</a:t>
            </a:r>
            <a:r>
              <a:rPr lang="en-US" dirty="0" smtClean="0"/>
              <a:t>)*</a:t>
            </a:r>
            <a:r>
              <a:rPr lang="ru-RU" dirty="0"/>
              <a:t> </a:t>
            </a:r>
            <a:r>
              <a:rPr lang="ru-RU" dirty="0" smtClean="0"/>
              <a:t>¬</a:t>
            </a:r>
            <a:r>
              <a:rPr lang="en-US" dirty="0" smtClean="0"/>
              <a:t>(</a:t>
            </a:r>
            <a:r>
              <a:rPr lang="en-US" dirty="0"/>
              <a:t>P*</a:t>
            </a:r>
            <a:r>
              <a:rPr lang="ru-RU" dirty="0"/>
              <a:t> </a:t>
            </a:r>
            <a:r>
              <a:rPr lang="en-US" dirty="0" smtClean="0"/>
              <a:t>Q) + </a:t>
            </a:r>
            <a:r>
              <a:rPr lang="ru-RU" dirty="0"/>
              <a:t>¬</a:t>
            </a:r>
            <a:r>
              <a:rPr lang="en-US" dirty="0"/>
              <a:t>A </a:t>
            </a:r>
            <a:r>
              <a:rPr lang="en-US" dirty="0" smtClean="0"/>
              <a:t>=</a:t>
            </a:r>
          </a:p>
          <a:p>
            <a:r>
              <a:rPr lang="en-US" dirty="0" smtClean="0"/>
              <a:t>= </a:t>
            </a:r>
            <a:r>
              <a:rPr lang="en-US" dirty="0"/>
              <a:t>(P+Q</a:t>
            </a:r>
            <a:r>
              <a:rPr lang="en-US" dirty="0" smtClean="0"/>
              <a:t>)*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ru-RU" dirty="0"/>
              <a:t>¬ </a:t>
            </a:r>
            <a:r>
              <a:rPr lang="en-US" dirty="0" smtClean="0"/>
              <a:t>P+</a:t>
            </a:r>
            <a:r>
              <a:rPr lang="ru-RU" dirty="0"/>
              <a:t> ¬</a:t>
            </a:r>
            <a:r>
              <a:rPr lang="ru-RU" dirty="0" smtClean="0"/>
              <a:t> </a:t>
            </a:r>
            <a:r>
              <a:rPr lang="en-US" dirty="0"/>
              <a:t>Q) + </a:t>
            </a:r>
            <a:r>
              <a:rPr lang="ru-RU" dirty="0"/>
              <a:t>¬</a:t>
            </a:r>
            <a:r>
              <a:rPr lang="en-US" dirty="0"/>
              <a:t>A </a:t>
            </a:r>
            <a:endParaRPr lang="en-US" dirty="0" smtClean="0"/>
          </a:p>
          <a:p>
            <a:r>
              <a:rPr lang="en-US" dirty="0"/>
              <a:t>(P+Q)* (</a:t>
            </a:r>
            <a:r>
              <a:rPr lang="ru-RU" dirty="0"/>
              <a:t>¬ </a:t>
            </a:r>
            <a:r>
              <a:rPr lang="en-US" dirty="0"/>
              <a:t>P+</a:t>
            </a:r>
            <a:r>
              <a:rPr lang="ru-RU" dirty="0"/>
              <a:t> ¬ </a:t>
            </a:r>
            <a:r>
              <a:rPr lang="en-US" dirty="0"/>
              <a:t>Q</a:t>
            </a:r>
            <a:r>
              <a:rPr lang="en-US" dirty="0" smtClean="0"/>
              <a:t>) + </a:t>
            </a:r>
            <a:r>
              <a:rPr lang="ru-RU" dirty="0" smtClean="0"/>
              <a:t>¬</a:t>
            </a:r>
            <a:r>
              <a:rPr lang="en-US" dirty="0" smtClean="0"/>
              <a:t>A =1</a:t>
            </a:r>
          </a:p>
          <a:p>
            <a:r>
              <a:rPr lang="en-US" dirty="0" smtClean="0"/>
              <a:t>A</a:t>
            </a:r>
            <a:r>
              <a:rPr lang="en-US" sz="1600" dirty="0" smtClean="0"/>
              <a:t>max</a:t>
            </a:r>
            <a:r>
              <a:rPr lang="en-US" dirty="0" smtClean="0"/>
              <a:t>= </a:t>
            </a:r>
            <a:r>
              <a:rPr lang="en-US" dirty="0"/>
              <a:t>(P+Q)* (</a:t>
            </a:r>
            <a:r>
              <a:rPr lang="ru-RU" dirty="0"/>
              <a:t>¬ </a:t>
            </a:r>
            <a:r>
              <a:rPr lang="en-US" dirty="0"/>
              <a:t>P+</a:t>
            </a:r>
            <a:r>
              <a:rPr lang="ru-RU" dirty="0"/>
              <a:t> ¬ </a:t>
            </a:r>
            <a:r>
              <a:rPr lang="en-US" dirty="0"/>
              <a:t>Q)</a:t>
            </a:r>
            <a:endParaRPr lang="en-US" dirty="0" smtClean="0"/>
          </a:p>
          <a:p>
            <a:pPr algn="just"/>
            <a:r>
              <a:rPr lang="en-US" dirty="0"/>
              <a:t>(P+Q</a:t>
            </a:r>
            <a:r>
              <a:rPr lang="en-US" dirty="0" smtClean="0"/>
              <a:t>) 	[</a:t>
            </a:r>
            <a:r>
              <a:rPr lang="en-US" dirty="0" smtClean="0"/>
              <a:t>5</a:t>
            </a:r>
            <a:r>
              <a:rPr lang="ru-RU" smtClean="0"/>
              <a:t>,30</a:t>
            </a:r>
            <a:r>
              <a:rPr lang="en-US" smtClean="0"/>
              <a:t>]</a:t>
            </a:r>
            <a:endParaRPr lang="en-US" dirty="0" smtClean="0"/>
          </a:p>
          <a:p>
            <a:pPr algn="just"/>
            <a:r>
              <a:rPr lang="en-US" dirty="0"/>
              <a:t>(</a:t>
            </a:r>
            <a:r>
              <a:rPr lang="ru-RU" dirty="0"/>
              <a:t>¬ </a:t>
            </a:r>
            <a:r>
              <a:rPr lang="en-US" dirty="0"/>
              <a:t>P+</a:t>
            </a:r>
            <a:r>
              <a:rPr lang="ru-RU" dirty="0"/>
              <a:t> ¬ </a:t>
            </a:r>
            <a:r>
              <a:rPr lang="en-US" dirty="0"/>
              <a:t>Q</a:t>
            </a:r>
            <a:r>
              <a:rPr lang="en-US" dirty="0" smtClean="0"/>
              <a:t>) 	x&lt;14, x&gt;23</a:t>
            </a:r>
          </a:p>
          <a:p>
            <a:pPr algn="just"/>
            <a:r>
              <a:rPr lang="en-US" dirty="0"/>
              <a:t>(P+Q)* (</a:t>
            </a:r>
            <a:r>
              <a:rPr lang="ru-RU" dirty="0"/>
              <a:t>¬ </a:t>
            </a:r>
            <a:r>
              <a:rPr lang="en-US" dirty="0"/>
              <a:t>P+</a:t>
            </a:r>
            <a:r>
              <a:rPr lang="ru-RU" dirty="0"/>
              <a:t> ¬ </a:t>
            </a:r>
            <a:r>
              <a:rPr lang="en-US" dirty="0"/>
              <a:t>Q</a:t>
            </a:r>
            <a:r>
              <a:rPr lang="en-US" dirty="0" smtClean="0"/>
              <a:t>) 	[5,14) , (23, 30]  </a:t>
            </a:r>
          </a:p>
          <a:p>
            <a:pPr algn="just"/>
            <a:r>
              <a:rPr lang="ru-RU" dirty="0" smtClean="0"/>
              <a:t>Наибольшая возможная длина </a:t>
            </a:r>
            <a:r>
              <a:rPr lang="en-US" dirty="0" smtClean="0"/>
              <a:t>A 14-5=9</a:t>
            </a:r>
            <a:endParaRPr lang="en-US" dirty="0"/>
          </a:p>
          <a:p>
            <a:pPr algn="just"/>
            <a:r>
              <a:rPr lang="ru-RU" b="1" dirty="0" smtClean="0"/>
              <a:t>ОТВЕТ: </a:t>
            </a:r>
            <a:r>
              <a:rPr lang="en-US" b="1" dirty="0" smtClean="0"/>
              <a:t>9</a:t>
            </a:r>
            <a:endParaRPr lang="ru-RU" b="1" dirty="0"/>
          </a:p>
        </p:txBody>
      </p:sp>
      <p:grpSp>
        <p:nvGrpSpPr>
          <p:cNvPr id="9" name="Группа 12"/>
          <p:cNvGrpSpPr>
            <a:grpSpLocks/>
          </p:cNvGrpSpPr>
          <p:nvPr/>
        </p:nvGrpSpPr>
        <p:grpSpPr bwMode="auto">
          <a:xfrm>
            <a:off x="2756946" y="2420888"/>
            <a:ext cx="2592288" cy="1115547"/>
            <a:chOff x="-5734496" y="412360"/>
            <a:chExt cx="2592288" cy="1117054"/>
          </a:xfrm>
        </p:grpSpPr>
        <p:sp>
          <p:nvSpPr>
            <p:cNvPr id="10" name="Прямоугольник 10"/>
            <p:cNvSpPr>
              <a:spLocks noChangeArrowheads="1"/>
            </p:cNvSpPr>
            <p:nvPr/>
          </p:nvSpPr>
          <p:spPr bwMode="auto">
            <a:xfrm>
              <a:off x="-5734496" y="412360"/>
              <a:ext cx="2592288" cy="1081579"/>
            </a:xfrm>
            <a:prstGeom prst="rect">
              <a:avLst/>
            </a:prstGeom>
            <a:solidFill>
              <a:srgbClr val="66FF66"/>
            </a:solidFill>
            <a:ln w="12700" algn="ctr">
              <a:noFill/>
              <a:round/>
              <a:headEnd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hangingPunct="1">
                <a:defRPr/>
              </a:pPr>
              <a:endParaRPr lang="ru-RU" altLang="ru-RU"/>
            </a:p>
          </p:txBody>
        </p:sp>
        <p:graphicFrame>
          <p:nvGraphicFramePr>
            <p:cNvPr id="11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59019913"/>
                </p:ext>
              </p:extLst>
            </p:nvPr>
          </p:nvGraphicFramePr>
          <p:xfrm>
            <a:off x="-5590479" y="989202"/>
            <a:ext cx="1440159" cy="540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81" name="Формула" r:id="rId5" imgW="609600" imgH="228600" progId="Equation.3">
                    <p:embed/>
                  </p:oleObj>
                </mc:Choice>
                <mc:Fallback>
                  <p:oleObj name="Формула" r:id="rId5" imgW="6096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5590479" y="989202"/>
                          <a:ext cx="1440159" cy="540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6362815"/>
              </p:ext>
            </p:extLst>
          </p:nvPr>
        </p:nvGraphicFramePr>
        <p:xfrm>
          <a:off x="2900963" y="2420889"/>
          <a:ext cx="2463125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2" name="Формула" r:id="rId7" imgW="977760" imgH="228600" progId="Equation.3">
                  <p:embed/>
                </p:oleObj>
              </mc:Choice>
              <mc:Fallback>
                <p:oleObj name="Формула" r:id="rId7" imgW="97776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0963" y="2420889"/>
                        <a:ext cx="2463125" cy="5760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10"/>
          <p:cNvSpPr>
            <a:spLocks noChangeArrowheads="1"/>
          </p:cNvSpPr>
          <p:nvPr/>
        </p:nvSpPr>
        <p:spPr bwMode="auto">
          <a:xfrm>
            <a:off x="5682570" y="2348881"/>
            <a:ext cx="2633846" cy="1152128"/>
          </a:xfrm>
          <a:prstGeom prst="rect">
            <a:avLst/>
          </a:prstGeom>
          <a:solidFill>
            <a:srgbClr val="66FF66"/>
          </a:solidFill>
          <a:ln w="12700" algn="ctr">
            <a:noFill/>
            <a:round/>
            <a:headEnd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 alt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692831"/>
              </p:ext>
            </p:extLst>
          </p:nvPr>
        </p:nvGraphicFramePr>
        <p:xfrm>
          <a:off x="5769114" y="2492897"/>
          <a:ext cx="2331278" cy="4853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3" name="Формула" r:id="rId9" imgW="977760" imgH="203040" progId="Equation.3">
                  <p:embed/>
                </p:oleObj>
              </mc:Choice>
              <mc:Fallback>
                <p:oleObj name="Формула" r:id="rId9" imgW="97776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9114" y="2492897"/>
                        <a:ext cx="2331278" cy="4853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6846855"/>
              </p:ext>
            </p:extLst>
          </p:nvPr>
        </p:nvGraphicFramePr>
        <p:xfrm>
          <a:off x="5796136" y="2968258"/>
          <a:ext cx="1550638" cy="581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4" name="Формула" r:id="rId11" imgW="609600" imgH="228600" progId="Equation.3">
                  <p:embed/>
                </p:oleObj>
              </mc:Choice>
              <mc:Fallback>
                <p:oleObj name="Формула" r:id="rId11" imgW="609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2968258"/>
                        <a:ext cx="1550638" cy="5816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973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Задания </a:t>
            </a:r>
            <a:r>
              <a:rPr lang="ru-RU" sz="1800" b="1" dirty="0" smtClean="0">
                <a:solidFill>
                  <a:schemeClr val="bg1"/>
                </a:solidFill>
              </a:rPr>
              <a:t>Числовые отрезки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7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692696"/>
            <a:ext cx="87129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ru-RU" b="1" dirty="0"/>
              <a:t>№ </a:t>
            </a:r>
            <a:r>
              <a:rPr lang="en-US" b="1" dirty="0" smtClean="0"/>
              <a:t>13745</a:t>
            </a:r>
            <a:endParaRPr lang="ru-RU" b="1" dirty="0"/>
          </a:p>
          <a:p>
            <a:pPr algn="just"/>
            <a:r>
              <a:rPr lang="ru-RU" dirty="0"/>
              <a:t>Для какого наибольшего целого числа А формула</a:t>
            </a:r>
          </a:p>
          <a:p>
            <a:pPr algn="ctr"/>
            <a:r>
              <a:rPr lang="ru-RU" dirty="0"/>
              <a:t>((x ≤ 9) →(x ⋅ x ≤ A)) ⋀ ((y ⋅ y ≤ A) → (y ≤ 9))</a:t>
            </a:r>
          </a:p>
          <a:p>
            <a:pPr algn="just"/>
            <a:r>
              <a:rPr lang="ru-RU" dirty="0"/>
              <a:t>тождественно истинна, то есть принимает значение 1 при любых целых неотрицательных x и y?</a:t>
            </a:r>
          </a:p>
          <a:p>
            <a:pPr algn="ctr"/>
            <a:r>
              <a:rPr lang="ru-RU" dirty="0"/>
              <a:t>((x ≤ 9) →(x ⋅ x ≤ A)) ⋀ ((y ⋅ y ≤ A) → (y ≤ 9</a:t>
            </a:r>
            <a:r>
              <a:rPr lang="ru-RU" dirty="0" smtClean="0"/>
              <a:t>))</a:t>
            </a:r>
            <a:r>
              <a:rPr lang="en-US" dirty="0" smtClean="0"/>
              <a:t>=</a:t>
            </a:r>
            <a:endParaRPr lang="ru-RU" dirty="0"/>
          </a:p>
          <a:p>
            <a:pPr algn="ctr"/>
            <a:r>
              <a:rPr lang="en-US" dirty="0" smtClean="0"/>
              <a:t>=</a:t>
            </a:r>
            <a:r>
              <a:rPr lang="ru-RU" dirty="0" smtClean="0"/>
              <a:t>(¬(</a:t>
            </a:r>
            <a:r>
              <a:rPr lang="ru-RU" dirty="0"/>
              <a:t>x ≤ 9) </a:t>
            </a:r>
            <a:r>
              <a:rPr lang="en-US" dirty="0" smtClean="0"/>
              <a:t>+</a:t>
            </a:r>
            <a:r>
              <a:rPr lang="ru-RU" dirty="0" smtClean="0"/>
              <a:t>(</a:t>
            </a:r>
            <a:r>
              <a:rPr lang="ru-RU" dirty="0"/>
              <a:t>x ⋅ x ≤ A)) ⋀ </a:t>
            </a:r>
            <a:r>
              <a:rPr lang="ru-RU" dirty="0" smtClean="0"/>
              <a:t>(</a:t>
            </a:r>
            <a:r>
              <a:rPr lang="ru-RU" dirty="0"/>
              <a:t>¬</a:t>
            </a:r>
            <a:r>
              <a:rPr lang="ru-RU" dirty="0" smtClean="0"/>
              <a:t>(</a:t>
            </a:r>
            <a:r>
              <a:rPr lang="ru-RU" dirty="0"/>
              <a:t>y ⋅ y ≤ A) </a:t>
            </a:r>
            <a:r>
              <a:rPr lang="en-US" dirty="0" smtClean="0"/>
              <a:t>+</a:t>
            </a:r>
            <a:r>
              <a:rPr lang="ru-RU" dirty="0" smtClean="0"/>
              <a:t> </a:t>
            </a:r>
            <a:r>
              <a:rPr lang="ru-RU" dirty="0"/>
              <a:t>(y ≤ 9</a:t>
            </a:r>
            <a:r>
              <a:rPr lang="ru-RU" dirty="0" smtClean="0"/>
              <a:t>))</a:t>
            </a:r>
            <a:r>
              <a:rPr lang="en-US" dirty="0" smtClean="0"/>
              <a:t>=</a:t>
            </a:r>
          </a:p>
          <a:p>
            <a:pPr algn="ctr"/>
            <a:r>
              <a:rPr lang="en-US" dirty="0"/>
              <a:t>=</a:t>
            </a:r>
            <a:r>
              <a:rPr lang="ru-RU" dirty="0" smtClean="0"/>
              <a:t>( (</a:t>
            </a:r>
            <a:r>
              <a:rPr lang="ru-RU" dirty="0"/>
              <a:t>x </a:t>
            </a:r>
            <a:r>
              <a:rPr lang="en-US" dirty="0" smtClean="0"/>
              <a:t>&gt;</a:t>
            </a:r>
            <a:r>
              <a:rPr lang="ru-RU" dirty="0" smtClean="0"/>
              <a:t> </a:t>
            </a:r>
            <a:r>
              <a:rPr lang="ru-RU" dirty="0"/>
              <a:t>9) </a:t>
            </a:r>
            <a:r>
              <a:rPr lang="en-US" dirty="0"/>
              <a:t>+</a:t>
            </a:r>
            <a:r>
              <a:rPr lang="ru-RU" dirty="0"/>
              <a:t>(x ⋅ x ≤ A)) ⋀ </a:t>
            </a:r>
            <a:r>
              <a:rPr lang="ru-RU" dirty="0" smtClean="0"/>
              <a:t>( (</a:t>
            </a:r>
            <a:r>
              <a:rPr lang="ru-RU" dirty="0"/>
              <a:t>y ⋅ y </a:t>
            </a:r>
            <a:r>
              <a:rPr lang="en-US" dirty="0" smtClean="0"/>
              <a:t>&gt;</a:t>
            </a:r>
            <a:r>
              <a:rPr lang="ru-RU" dirty="0" smtClean="0"/>
              <a:t> </a:t>
            </a:r>
            <a:r>
              <a:rPr lang="ru-RU" dirty="0"/>
              <a:t>A) </a:t>
            </a:r>
            <a:r>
              <a:rPr lang="en-US" dirty="0"/>
              <a:t>+</a:t>
            </a:r>
            <a:r>
              <a:rPr lang="ru-RU" dirty="0"/>
              <a:t> (y ≤ 9</a:t>
            </a:r>
            <a:r>
              <a:rPr lang="ru-RU" dirty="0" smtClean="0"/>
              <a:t>))</a:t>
            </a:r>
            <a:endParaRPr lang="en-US" dirty="0" smtClean="0"/>
          </a:p>
          <a:p>
            <a:pPr algn="ctr"/>
            <a:r>
              <a:rPr lang="ru-RU" dirty="0"/>
              <a:t>( (x </a:t>
            </a:r>
            <a:r>
              <a:rPr lang="en-US" dirty="0"/>
              <a:t>&gt;</a:t>
            </a:r>
            <a:r>
              <a:rPr lang="ru-RU" dirty="0"/>
              <a:t> 9) </a:t>
            </a:r>
            <a:r>
              <a:rPr lang="en-US" dirty="0"/>
              <a:t>+</a:t>
            </a:r>
            <a:r>
              <a:rPr lang="ru-RU" dirty="0"/>
              <a:t>(x ⋅ x ≤ A)) ⋀ ( (y ⋅ y </a:t>
            </a:r>
            <a:r>
              <a:rPr lang="en-US" dirty="0"/>
              <a:t>&gt;</a:t>
            </a:r>
            <a:r>
              <a:rPr lang="ru-RU" dirty="0"/>
              <a:t> A) </a:t>
            </a:r>
            <a:r>
              <a:rPr lang="en-US" dirty="0"/>
              <a:t>+</a:t>
            </a:r>
            <a:r>
              <a:rPr lang="ru-RU" dirty="0"/>
              <a:t> (y ≤ 9</a:t>
            </a:r>
            <a:r>
              <a:rPr lang="ru-RU" dirty="0" smtClean="0"/>
              <a:t>))</a:t>
            </a:r>
            <a:r>
              <a:rPr lang="en-US" dirty="0" smtClean="0"/>
              <a:t>=1</a:t>
            </a:r>
            <a:endParaRPr lang="en-US" dirty="0"/>
          </a:p>
          <a:p>
            <a:pPr algn="ctr"/>
            <a:r>
              <a:rPr lang="ru-RU" dirty="0"/>
              <a:t>( (x </a:t>
            </a:r>
            <a:r>
              <a:rPr lang="en-US" dirty="0"/>
              <a:t>&gt;</a:t>
            </a:r>
            <a:r>
              <a:rPr lang="ru-RU" dirty="0"/>
              <a:t> 9) </a:t>
            </a:r>
            <a:r>
              <a:rPr lang="en-US" dirty="0"/>
              <a:t>+</a:t>
            </a:r>
            <a:r>
              <a:rPr lang="ru-RU" dirty="0"/>
              <a:t>(x ⋅ x ≤ A</a:t>
            </a:r>
            <a:r>
              <a:rPr lang="ru-RU" dirty="0" smtClean="0"/>
              <a:t>))</a:t>
            </a:r>
            <a:r>
              <a:rPr lang="en-US" dirty="0" smtClean="0"/>
              <a:t> =1			</a:t>
            </a:r>
            <a:r>
              <a:rPr lang="ru-RU" dirty="0"/>
              <a:t>( (y ⋅ y </a:t>
            </a:r>
            <a:r>
              <a:rPr lang="en-US" dirty="0"/>
              <a:t>&gt;</a:t>
            </a:r>
            <a:r>
              <a:rPr lang="ru-RU" dirty="0"/>
              <a:t> A) </a:t>
            </a:r>
            <a:r>
              <a:rPr lang="en-US" dirty="0"/>
              <a:t>+</a:t>
            </a:r>
            <a:r>
              <a:rPr lang="ru-RU" dirty="0"/>
              <a:t> (y ≤ 9))</a:t>
            </a:r>
            <a:r>
              <a:rPr lang="en-US" dirty="0"/>
              <a:t>=</a:t>
            </a:r>
            <a:r>
              <a:rPr lang="en-US" dirty="0" smtClean="0"/>
              <a:t>1</a:t>
            </a:r>
          </a:p>
          <a:p>
            <a:pPr algn="ctr"/>
            <a:endParaRPr lang="ru-RU" dirty="0"/>
          </a:p>
          <a:p>
            <a:endParaRPr lang="en-US" dirty="0" smtClean="0"/>
          </a:p>
          <a:p>
            <a:pPr algn="just"/>
            <a:endParaRPr lang="en-US" b="1" dirty="0"/>
          </a:p>
          <a:p>
            <a:pPr algn="just"/>
            <a:endParaRPr lang="en-US" b="1" dirty="0" smtClean="0"/>
          </a:p>
          <a:p>
            <a:pPr algn="just"/>
            <a:endParaRPr lang="en-US" b="1" dirty="0"/>
          </a:p>
          <a:p>
            <a:pPr algn="just"/>
            <a:endParaRPr lang="en-US" b="1" dirty="0" smtClean="0"/>
          </a:p>
          <a:p>
            <a:pPr algn="just"/>
            <a:endParaRPr lang="en-US" b="1" dirty="0"/>
          </a:p>
          <a:p>
            <a:pPr algn="just"/>
            <a:r>
              <a:rPr lang="ru-RU" b="1" dirty="0" smtClean="0"/>
              <a:t>ОТВЕТ: </a:t>
            </a:r>
            <a:r>
              <a:rPr lang="en-US" b="1" dirty="0" smtClean="0"/>
              <a:t>99</a:t>
            </a:r>
            <a:endParaRPr lang="ru-RU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984" y="3672499"/>
            <a:ext cx="4860032" cy="2893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457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Задания </a:t>
            </a:r>
            <a:r>
              <a:rPr lang="ru-RU" sz="1800" b="1" dirty="0" smtClean="0">
                <a:solidFill>
                  <a:schemeClr val="bg1"/>
                </a:solidFill>
              </a:rPr>
              <a:t>Числовые отрезки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8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692696"/>
            <a:ext cx="87129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ru-RU" b="1" dirty="0"/>
              <a:t>№ </a:t>
            </a:r>
            <a:r>
              <a:rPr lang="en-US" b="1" dirty="0" smtClean="0"/>
              <a:t>13745</a:t>
            </a:r>
            <a:endParaRPr lang="ru-RU" b="1" dirty="0"/>
          </a:p>
          <a:p>
            <a:pPr algn="just"/>
            <a:r>
              <a:rPr lang="ru-RU" dirty="0"/>
              <a:t>Для какого наибольшего целого числа А формула</a:t>
            </a:r>
          </a:p>
          <a:p>
            <a:pPr algn="ctr"/>
            <a:r>
              <a:rPr lang="ru-RU" dirty="0"/>
              <a:t>((x ≤ 9) →(x ⋅ x ≤ A)) ⋀ ((y ⋅ y ≤ A) → (y ≤ 9))</a:t>
            </a:r>
          </a:p>
          <a:p>
            <a:pPr algn="just"/>
            <a:r>
              <a:rPr lang="ru-RU" dirty="0"/>
              <a:t>тождественно истинна, то есть принимает значение 1 при любых целых неотрицательных x и y?</a:t>
            </a:r>
          </a:p>
          <a:p>
            <a:endParaRPr lang="en-US" dirty="0" smtClean="0"/>
          </a:p>
          <a:p>
            <a:pPr algn="just"/>
            <a:endParaRPr lang="en-US" b="1" dirty="0"/>
          </a:p>
          <a:p>
            <a:pPr algn="just"/>
            <a:endParaRPr lang="en-US" b="1" dirty="0" smtClean="0"/>
          </a:p>
          <a:p>
            <a:pPr algn="just"/>
            <a:endParaRPr lang="en-US" b="1" dirty="0"/>
          </a:p>
          <a:p>
            <a:pPr algn="just"/>
            <a:endParaRPr lang="en-US" b="1" dirty="0" smtClean="0"/>
          </a:p>
          <a:p>
            <a:pPr algn="just"/>
            <a:endParaRPr lang="en-US" b="1" dirty="0"/>
          </a:p>
          <a:p>
            <a:pPr algn="just"/>
            <a:endParaRPr lang="en-US" b="1" dirty="0" smtClean="0"/>
          </a:p>
          <a:p>
            <a:pPr algn="just"/>
            <a:endParaRPr lang="en-US" b="1" dirty="0"/>
          </a:p>
          <a:p>
            <a:pPr algn="just"/>
            <a:endParaRPr lang="en-US" b="1" dirty="0" smtClean="0"/>
          </a:p>
          <a:p>
            <a:pPr algn="just"/>
            <a:endParaRPr lang="en-US" b="1" dirty="0" smtClean="0"/>
          </a:p>
          <a:p>
            <a:pPr algn="just"/>
            <a:endParaRPr lang="en-US" b="1" dirty="0"/>
          </a:p>
          <a:p>
            <a:pPr algn="just"/>
            <a:r>
              <a:rPr lang="ru-RU" b="1" dirty="0" smtClean="0"/>
              <a:t>ОТВЕТ: </a:t>
            </a:r>
            <a:r>
              <a:rPr lang="en-US" b="1" dirty="0" smtClean="0"/>
              <a:t>99</a:t>
            </a:r>
            <a:endParaRPr lang="ru-RU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58" y="2441456"/>
            <a:ext cx="8578683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654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808"/>
            <a:ext cx="8229600" cy="35346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Задания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6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29" name="Rectangle 10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254470" y="6098237"/>
            <a:ext cx="566002" cy="499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BF1D2EDF-E71D-4150-8B76-996C9D3ECAD6}" type="slidenum">
              <a:rPr lang="ru-RU" smtClean="0"/>
              <a:t>9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692696"/>
            <a:ext cx="871296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ru-RU" b="1" dirty="0"/>
              <a:t>№ </a:t>
            </a:r>
            <a:r>
              <a:rPr lang="ru-RU" b="1" dirty="0" smtClean="0"/>
              <a:t>7929</a:t>
            </a:r>
          </a:p>
          <a:p>
            <a:r>
              <a:rPr lang="ru-RU" dirty="0"/>
              <a:t>Элементами множеств А, P, Q являются натуральные числа, причём P = {2, 4, 6, 8, 10, 12, 14, 16, 18, 20}, Q = {3, 6, 9, 12, 15, 18, 21, 24, 27, 30}. Известно, что выражение</a:t>
            </a:r>
          </a:p>
          <a:p>
            <a:pPr algn="ctr"/>
            <a:r>
              <a:rPr lang="ru-RU" dirty="0"/>
              <a:t>( (x ∈ A) → (x ∈ P) ) ∧ ( (x ∈ Q) → ¬(x ∈ A) )</a:t>
            </a:r>
          </a:p>
          <a:p>
            <a:r>
              <a:rPr lang="ru-RU" dirty="0"/>
              <a:t>истинно (то есть принимает значение 1) при любом значении переменной х. Определите наибольшее возможное количество элементов в множестве A.</a:t>
            </a:r>
          </a:p>
          <a:p>
            <a:pPr algn="ctr"/>
            <a:r>
              <a:rPr lang="en-US" dirty="0" smtClean="0"/>
              <a:t>( </a:t>
            </a:r>
            <a:r>
              <a:rPr lang="en-US" dirty="0"/>
              <a:t>(x ∈ A) → (x ∈ P) ) ∧ ( (x ∈ Q) → ¬(x ∈ A) )</a:t>
            </a:r>
            <a:endParaRPr lang="ru-RU" dirty="0"/>
          </a:p>
          <a:p>
            <a:r>
              <a:rPr lang="en-US" dirty="0"/>
              <a:t>A= x ∈ A</a:t>
            </a:r>
            <a:endParaRPr lang="ru-RU" dirty="0"/>
          </a:p>
          <a:p>
            <a:r>
              <a:rPr lang="en-US" dirty="0"/>
              <a:t>P= x ∈ P</a:t>
            </a:r>
            <a:endParaRPr lang="ru-RU" dirty="0"/>
          </a:p>
          <a:p>
            <a:r>
              <a:rPr lang="en-US" dirty="0"/>
              <a:t>Q= x ∈ Q</a:t>
            </a:r>
            <a:endParaRPr lang="ru-RU" dirty="0"/>
          </a:p>
          <a:p>
            <a:pPr algn="ctr"/>
            <a:r>
              <a:rPr lang="en-US" dirty="0"/>
              <a:t>( A → P ) ∧ ( Q → ¬ A )= (¬ A + P ) ∧ (¬ Q + ¬ A )=</a:t>
            </a:r>
            <a:endParaRPr lang="ru-RU" dirty="0"/>
          </a:p>
          <a:p>
            <a:pPr algn="ctr"/>
            <a:r>
              <a:rPr lang="en-US" dirty="0"/>
              <a:t>=(¬ A + P ) ∧ (¬ A + ¬Q)= ¬ A+ P∧¬Q</a:t>
            </a:r>
            <a:endParaRPr lang="ru-RU" dirty="0"/>
          </a:p>
          <a:p>
            <a:r>
              <a:rPr lang="en-US" dirty="0"/>
              <a:t>¬ A+ P∧¬Q=1</a:t>
            </a:r>
            <a:endParaRPr lang="ru-RU" dirty="0"/>
          </a:p>
          <a:p>
            <a:r>
              <a:rPr lang="en-US" dirty="0"/>
              <a:t>¬ A</a:t>
            </a:r>
            <a:r>
              <a:rPr lang="ru-RU" dirty="0"/>
              <a:t>=</a:t>
            </a:r>
            <a:r>
              <a:rPr lang="en-US" dirty="0"/>
              <a:t>¬</a:t>
            </a:r>
            <a:r>
              <a:rPr lang="ru-RU" dirty="0"/>
              <a:t>( </a:t>
            </a:r>
            <a:r>
              <a:rPr lang="en-US" dirty="0"/>
              <a:t>P∧¬Q</a:t>
            </a:r>
            <a:r>
              <a:rPr lang="ru-RU" dirty="0"/>
              <a:t>)</a:t>
            </a:r>
          </a:p>
          <a:p>
            <a:r>
              <a:rPr lang="en-US" dirty="0"/>
              <a:t>A=P∧¬Q</a:t>
            </a:r>
            <a:endParaRPr lang="ru-RU" dirty="0"/>
          </a:p>
          <a:p>
            <a:r>
              <a:rPr lang="ru-RU" dirty="0"/>
              <a:t>P = {2, 4, 6, 8, 10, 12, 14, 16, 18, 20}</a:t>
            </a:r>
          </a:p>
          <a:p>
            <a:r>
              <a:rPr lang="ru-RU" dirty="0"/>
              <a:t>Q = {3, 6, 9, 12, 15, 18, 21, 24, 27, 30}</a:t>
            </a:r>
          </a:p>
          <a:p>
            <a:r>
              <a:rPr lang="en-US" dirty="0"/>
              <a:t> </a:t>
            </a:r>
            <a:endParaRPr lang="ru-RU" dirty="0"/>
          </a:p>
          <a:p>
            <a:r>
              <a:rPr lang="en-US" dirty="0"/>
              <a:t>A={2,4,8,10,14,16,20}</a:t>
            </a:r>
            <a:endParaRPr lang="ru-RU" dirty="0"/>
          </a:p>
          <a:p>
            <a:pPr algn="just"/>
            <a:r>
              <a:rPr lang="ru-RU" b="1" dirty="0" smtClean="0"/>
              <a:t>ОТВЕТ: </a:t>
            </a:r>
            <a:r>
              <a:rPr lang="ru-RU" b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13827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546</TotalTime>
  <Words>128</Words>
  <Application>Microsoft Office PowerPoint</Application>
  <PresentationFormat>Экран (4:3)</PresentationFormat>
  <Paragraphs>248</Paragraphs>
  <Slides>13</Slides>
  <Notes>10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Городская</vt:lpstr>
      <vt:lpstr>Формула</vt:lpstr>
      <vt:lpstr>Теоретический материал Логика и алгоритмы</vt:lpstr>
      <vt:lpstr>Законы алгебры логики</vt:lpstr>
      <vt:lpstr>Упрощение логических выражений</vt:lpstr>
      <vt:lpstr>Задания Побитовая конъюнкция</vt:lpstr>
      <vt:lpstr>Задания Побитовая конъюнкция</vt:lpstr>
      <vt:lpstr>Задания Числовые отрезки</vt:lpstr>
      <vt:lpstr>Задания Числовые отрезки</vt:lpstr>
      <vt:lpstr>Задания Числовые отрезки</vt:lpstr>
      <vt:lpstr>Задания</vt:lpstr>
      <vt:lpstr>Задания</vt:lpstr>
      <vt:lpstr>Задания</vt:lpstr>
      <vt:lpstr>Задания</vt:lpstr>
      <vt:lpstr>Задания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72</cp:revision>
  <dcterms:created xsi:type="dcterms:W3CDTF">2022-10-19T05:39:48Z</dcterms:created>
  <dcterms:modified xsi:type="dcterms:W3CDTF">2022-12-21T07:56:16Z</dcterms:modified>
</cp:coreProperties>
</file>