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3" r:id="rId1"/>
  </p:sldMasterIdLst>
  <p:notesMasterIdLst>
    <p:notesMasterId r:id="rId15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74"/>
  </p:normalViewPr>
  <p:slideViewPr>
    <p:cSldViewPr snapToGrid="0">
      <p:cViewPr varScale="1">
        <p:scale>
          <a:sx n="98" d="100"/>
          <a:sy n="98" d="100"/>
        </p:scale>
        <p:origin x="21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6B704-73E4-8B4F-84E0-1D345B97F6AD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D3F3A-0C06-3B41-A9E6-F2A714496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618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63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925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47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6771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796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72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644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377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5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487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36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63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46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15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31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458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52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04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nauka.club/russkiy-yazyk/zanimatelnye-zadaniya-2-klass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9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09344A8-4D94-B4CF-13E8-24C1750FBEB9}"/>
              </a:ext>
            </a:extLst>
          </p:cNvPr>
          <p:cNvSpPr/>
          <p:nvPr/>
        </p:nvSpPr>
        <p:spPr>
          <a:xfrm>
            <a:off x="1852874" y="1847453"/>
            <a:ext cx="81503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 грамматика</a:t>
            </a:r>
          </a:p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(2 класс)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DB02EA-9A5D-E3E6-31DD-B4B380C9EA3A}"/>
              </a:ext>
            </a:extLst>
          </p:cNvPr>
          <p:cNvSpPr txBox="1"/>
          <p:nvPr/>
        </p:nvSpPr>
        <p:spPr>
          <a:xfrm>
            <a:off x="7952198" y="4777483"/>
            <a:ext cx="2891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Романова М.В.,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2585F8-BD23-B0DC-B2C1-C5D700677F21}"/>
              </a:ext>
            </a:extLst>
          </p:cNvPr>
          <p:cNvSpPr txBox="1"/>
          <p:nvPr/>
        </p:nvSpPr>
        <p:spPr>
          <a:xfrm>
            <a:off x="3783038" y="302417"/>
            <a:ext cx="387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«Средняя школа № 45» ПКГО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3EE146-DE26-E789-BADA-E53A7C994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41" y="4187076"/>
            <a:ext cx="14986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42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E34DD9ED-DC65-8043-8822-D0D0AEC1A943}"/>
              </a:ext>
            </a:extLst>
          </p:cNvPr>
          <p:cNvGrpSpPr/>
          <p:nvPr/>
        </p:nvGrpSpPr>
        <p:grpSpPr>
          <a:xfrm>
            <a:off x="10369227" y="5490525"/>
            <a:ext cx="1219401" cy="761994"/>
            <a:chOff x="10369227" y="5490525"/>
            <a:chExt cx="1219401" cy="761994"/>
          </a:xfrm>
        </p:grpSpPr>
        <p:sp>
          <p:nvSpPr>
            <p:cNvPr id="3" name="Скругленный прямоугольник 2">
              <a:hlinkClick r:id="rId2" action="ppaction://hlinksldjump"/>
              <a:extLst>
                <a:ext uri="{FF2B5EF4-FFF2-40B4-BE49-F238E27FC236}">
                  <a16:creationId xmlns:a16="http://schemas.microsoft.com/office/drawing/2014/main" id="{D9F5579D-DCF0-583D-F25B-9477D8F0BFE0}"/>
                </a:ext>
              </a:extLst>
            </p:cNvPr>
            <p:cNvSpPr/>
            <p:nvPr/>
          </p:nvSpPr>
          <p:spPr>
            <a:xfrm>
              <a:off x="10369227" y="5490525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Выгнутая вправо стрелка 3">
              <a:hlinkClick r:id="rId2" action="ppaction://hlinksldjump"/>
              <a:extLst>
                <a:ext uri="{FF2B5EF4-FFF2-40B4-BE49-F238E27FC236}">
                  <a16:creationId xmlns:a16="http://schemas.microsoft.com/office/drawing/2014/main" id="{2E92221E-8204-1A97-BD04-13600FD17807}"/>
                </a:ext>
              </a:extLst>
            </p:cNvPr>
            <p:cNvSpPr/>
            <p:nvPr/>
          </p:nvSpPr>
          <p:spPr>
            <a:xfrm>
              <a:off x="10734932" y="5672271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9721C2E-643E-0A02-F078-FF4C49703848}"/>
              </a:ext>
            </a:extLst>
          </p:cNvPr>
          <p:cNvSpPr/>
          <p:nvPr/>
        </p:nvSpPr>
        <p:spPr>
          <a:xfrm>
            <a:off x="3742982" y="236492"/>
            <a:ext cx="4706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себя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716DF2-CD54-108D-9C5C-15B63548A6DA}"/>
              </a:ext>
            </a:extLst>
          </p:cNvPr>
          <p:cNvSpPr txBox="1"/>
          <p:nvPr/>
        </p:nvSpPr>
        <p:spPr>
          <a:xfrm>
            <a:off x="2076994" y="2275004"/>
            <a:ext cx="8396151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арбуз, вода, ёлочка, юбка, тряпка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01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89FD15EA-B0E4-0D6D-7FF1-A64B20BE9896}"/>
              </a:ext>
            </a:extLst>
          </p:cNvPr>
          <p:cNvGrpSpPr/>
          <p:nvPr/>
        </p:nvGrpSpPr>
        <p:grpSpPr>
          <a:xfrm>
            <a:off x="10369227" y="5490525"/>
            <a:ext cx="1219401" cy="761994"/>
            <a:chOff x="10369227" y="5490525"/>
            <a:chExt cx="1219401" cy="761994"/>
          </a:xfrm>
        </p:grpSpPr>
        <p:sp>
          <p:nvSpPr>
            <p:cNvPr id="2" name="Скругленный прямоугольник 1">
              <a:hlinkClick r:id="rId2" action="ppaction://hlinksldjump"/>
              <a:extLst>
                <a:ext uri="{FF2B5EF4-FFF2-40B4-BE49-F238E27FC236}">
                  <a16:creationId xmlns:a16="http://schemas.microsoft.com/office/drawing/2014/main" id="{76CA9652-4451-E265-8F15-F42EC01119A0}"/>
                </a:ext>
              </a:extLst>
            </p:cNvPr>
            <p:cNvSpPr/>
            <p:nvPr/>
          </p:nvSpPr>
          <p:spPr>
            <a:xfrm>
              <a:off x="10369227" y="5490525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" name="Выгнутая вправо стрелка 2">
              <a:hlinkClick r:id="rId2" action="ppaction://hlinksldjump"/>
              <a:extLst>
                <a:ext uri="{FF2B5EF4-FFF2-40B4-BE49-F238E27FC236}">
                  <a16:creationId xmlns:a16="http://schemas.microsoft.com/office/drawing/2014/main" id="{304B8057-A405-2803-6CB9-BDFB1C449CA3}"/>
                </a:ext>
              </a:extLst>
            </p:cNvPr>
            <p:cNvSpPr/>
            <p:nvPr/>
          </p:nvSpPr>
          <p:spPr>
            <a:xfrm>
              <a:off x="10734932" y="5672271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AE4C7531-5F90-F5DF-DDF9-5ECA6093C3B1}"/>
              </a:ext>
            </a:extLst>
          </p:cNvPr>
          <p:cNvSpPr txBox="1"/>
          <p:nvPr/>
        </p:nvSpPr>
        <p:spPr>
          <a:xfrm>
            <a:off x="965771" y="605481"/>
            <a:ext cx="10088793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Матроскин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Шарик увлеклись чтением интересных стихотворений. Но чтобы прочитать, нужна смекалка, потому что «потерялись» предлоги. Ребята, помогите им «найти» предлоги. </a:t>
            </a:r>
            <a:br>
              <a:rPr lang="ru-RU" dirty="0"/>
            </a:b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B4B55B-9D60-D458-F620-398B6889B57F}"/>
              </a:ext>
            </a:extLst>
          </p:cNvPr>
          <p:cNvSpPr txBox="1"/>
          <p:nvPr/>
        </p:nvSpPr>
        <p:spPr>
          <a:xfrm>
            <a:off x="3048856" y="2831404"/>
            <a:ext cx="609771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утра лесу гуляю, </a:t>
            </a:r>
          </a:p>
          <a:p>
            <a:r>
              <a:rPr lang="ru-RU" sz="3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росы я весь промок. </a:t>
            </a:r>
          </a:p>
          <a:p>
            <a:r>
              <a:rPr lang="ru-RU" sz="3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зато теперь я знаю </a:t>
            </a:r>
          </a:p>
          <a:p>
            <a:r>
              <a:rPr lang="ru-RU" sz="3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берёзку и мох.</a:t>
            </a:r>
            <a:br>
              <a:rPr lang="ru-RU" dirty="0"/>
            </a:br>
            <a:endParaRPr lang="ru-RU" dirty="0"/>
          </a:p>
        </p:txBody>
      </p:sp>
      <p:sp>
        <p:nvSpPr>
          <p:cNvPr id="10" name="Скругленный прямоугольник 9">
            <a:hlinkClick r:id="rId3" action="ppaction://hlinksldjump"/>
            <a:extLst>
              <a:ext uri="{FF2B5EF4-FFF2-40B4-BE49-F238E27FC236}">
                <a16:creationId xmlns:a16="http://schemas.microsoft.com/office/drawing/2014/main" id="{50B4FD03-0465-1FB4-6E3B-3C3F60927D68}"/>
              </a:ext>
            </a:extLst>
          </p:cNvPr>
          <p:cNvSpPr/>
          <p:nvPr/>
        </p:nvSpPr>
        <p:spPr>
          <a:xfrm>
            <a:off x="8784120" y="5477452"/>
            <a:ext cx="1219401" cy="761994"/>
          </a:xfrm>
          <a:prstGeom prst="round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</a:p>
        </p:txBody>
      </p:sp>
    </p:spTree>
    <p:extLst>
      <p:ext uri="{BB962C8B-B14F-4D97-AF65-F5344CB8AC3E}">
        <p14:creationId xmlns:p14="http://schemas.microsoft.com/office/powerpoint/2010/main" val="4291998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029090-53A4-61E6-8DC9-C0D912959CCD}"/>
              </a:ext>
            </a:extLst>
          </p:cNvPr>
          <p:cNvSpPr txBox="1"/>
          <p:nvPr/>
        </p:nvSpPr>
        <p:spPr>
          <a:xfrm>
            <a:off x="3739794" y="236305"/>
            <a:ext cx="3531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себя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30BCD9-54B7-BC55-4EB7-13B9CD118A5F}"/>
              </a:ext>
            </a:extLst>
          </p:cNvPr>
          <p:cNvSpPr txBox="1"/>
          <p:nvPr/>
        </p:nvSpPr>
        <p:spPr>
          <a:xfrm>
            <a:off x="3223517" y="2081388"/>
            <a:ext cx="5530065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с утра в лесу гуляю, </a:t>
            </a:r>
          </a:p>
          <a:p>
            <a: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 росы я весь промок. </a:t>
            </a:r>
          </a:p>
          <a:p>
            <a: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зато теперь я знаю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</a:t>
            </a:r>
            <a: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берёзку и про мох.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6F7C8F6-96C0-8E5B-F3C9-9310B7D3F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225" y="3863083"/>
            <a:ext cx="2751815" cy="2825393"/>
          </a:xfrm>
          <a:prstGeom prst="rect">
            <a:avLst/>
          </a:prstGeom>
        </p:spPr>
      </p:pic>
      <p:sp>
        <p:nvSpPr>
          <p:cNvPr id="8" name="Скругленный прямоугольник 7">
            <a:extLst>
              <a:ext uri="{FF2B5EF4-FFF2-40B4-BE49-F238E27FC236}">
                <a16:creationId xmlns:a16="http://schemas.microsoft.com/office/drawing/2014/main" id="{BD0FBFEE-028A-B584-B82C-3899E3F5F11A}"/>
              </a:ext>
            </a:extLst>
          </p:cNvPr>
          <p:cNvSpPr/>
          <p:nvPr/>
        </p:nvSpPr>
        <p:spPr>
          <a:xfrm>
            <a:off x="9196251" y="5432974"/>
            <a:ext cx="2090057" cy="1124580"/>
          </a:xfrm>
          <a:prstGeom prst="roundRect">
            <a:avLst/>
          </a:prstGeom>
          <a:solidFill>
            <a:srgbClr val="FFC000"/>
          </a:solidFill>
          <a:scene3d>
            <a:camera prst="orthographicFront"/>
            <a:lightRig rig="flood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гнутая вправо стрелка 8">
            <a:hlinkClick r:id="rId3" action="ppaction://hlinksldjump"/>
            <a:extLst>
              <a:ext uri="{FF2B5EF4-FFF2-40B4-BE49-F238E27FC236}">
                <a16:creationId xmlns:a16="http://schemas.microsoft.com/office/drawing/2014/main" id="{20642FF6-798B-8FEA-0B2B-B0EAFB188EB3}"/>
              </a:ext>
            </a:extLst>
          </p:cNvPr>
          <p:cNvSpPr/>
          <p:nvPr/>
        </p:nvSpPr>
        <p:spPr>
          <a:xfrm>
            <a:off x="9575073" y="5681755"/>
            <a:ext cx="1332412" cy="627017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860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AD73EA-8FF3-1E40-F604-546409DBEED5}"/>
              </a:ext>
            </a:extLst>
          </p:cNvPr>
          <p:cNvSpPr txBox="1"/>
          <p:nvPr/>
        </p:nvSpPr>
        <p:spPr>
          <a:xfrm>
            <a:off x="4271554" y="431074"/>
            <a:ext cx="43629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CC6153-D076-85D1-68BC-49196107C26E}"/>
              </a:ext>
            </a:extLst>
          </p:cNvPr>
          <p:cNvSpPr txBox="1"/>
          <p:nvPr/>
        </p:nvSpPr>
        <p:spPr>
          <a:xfrm>
            <a:off x="2312126" y="2005876"/>
            <a:ext cx="85006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3600" b="0" i="0" u="none" strike="noStrike" dirty="0">
                <a:solidFill>
                  <a:srgbClr val="4C549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https://nauka.club/russkiy-yazyk/zanimatelnye-zadaniya-2-klass.html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793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/>
            <a:extLst>
              <a:ext uri="{FF2B5EF4-FFF2-40B4-BE49-F238E27FC236}">
                <a16:creationId xmlns:a16="http://schemas.microsoft.com/office/drawing/2014/main" id="{650DD062-40C7-BE6D-2C2D-3B9D56FB313E}"/>
              </a:ext>
            </a:extLst>
          </p:cNvPr>
          <p:cNvSpPr/>
          <p:nvPr/>
        </p:nvSpPr>
        <p:spPr>
          <a:xfrm>
            <a:off x="1489337" y="1767710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Деформированный текст</a:t>
            </a:r>
          </a:p>
        </p:txBody>
      </p:sp>
      <p:sp>
        <p:nvSpPr>
          <p:cNvPr id="11" name="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5A696CC6-F366-064D-6DE0-DD3428D11779}"/>
              </a:ext>
            </a:extLst>
          </p:cNvPr>
          <p:cNvSpPr/>
          <p:nvPr/>
        </p:nvSpPr>
        <p:spPr>
          <a:xfrm>
            <a:off x="1489337" y="3429000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Словарные слова</a:t>
            </a:r>
          </a:p>
        </p:txBody>
      </p:sp>
      <p:sp>
        <p:nvSpPr>
          <p:cNvPr id="12" name="Прямоугольник 11">
            <a:hlinkClick r:id="rId4" action="ppaction://hlinksldjump"/>
            <a:extLst>
              <a:ext uri="{FF2B5EF4-FFF2-40B4-BE49-F238E27FC236}">
                <a16:creationId xmlns:a16="http://schemas.microsoft.com/office/drawing/2014/main" id="{7A8972F4-DF82-486B-B79B-9FA73A2EF4B0}"/>
              </a:ext>
            </a:extLst>
          </p:cNvPr>
          <p:cNvSpPr/>
          <p:nvPr/>
        </p:nvSpPr>
        <p:spPr>
          <a:xfrm>
            <a:off x="1394602" y="4917897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Доставь словечко </a:t>
            </a:r>
          </a:p>
        </p:txBody>
      </p:sp>
      <p:sp>
        <p:nvSpPr>
          <p:cNvPr id="13" name="Прямоугольник 12">
            <a:hlinkClick r:id="rId5" action="ppaction://hlinksldjump"/>
            <a:extLst>
              <a:ext uri="{FF2B5EF4-FFF2-40B4-BE49-F238E27FC236}">
                <a16:creationId xmlns:a16="http://schemas.microsoft.com/office/drawing/2014/main" id="{E390203C-117B-7862-1627-867E10F967AF}"/>
              </a:ext>
            </a:extLst>
          </p:cNvPr>
          <p:cNvSpPr/>
          <p:nvPr/>
        </p:nvSpPr>
        <p:spPr>
          <a:xfrm>
            <a:off x="6941397" y="4917897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Занимательные задачи</a:t>
            </a:r>
          </a:p>
        </p:txBody>
      </p:sp>
      <p:sp>
        <p:nvSpPr>
          <p:cNvPr id="14" name="Прямоугольник 13">
            <a:hlinkClick r:id="rId6" action="ppaction://hlinksldjump"/>
            <a:extLst>
              <a:ext uri="{FF2B5EF4-FFF2-40B4-BE49-F238E27FC236}">
                <a16:creationId xmlns:a16="http://schemas.microsoft.com/office/drawing/2014/main" id="{549C16D4-7899-6AC3-29C9-57955E96A08E}"/>
              </a:ext>
            </a:extLst>
          </p:cNvPr>
          <p:cNvSpPr/>
          <p:nvPr/>
        </p:nvSpPr>
        <p:spPr>
          <a:xfrm>
            <a:off x="6937741" y="3342803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грамматика</a:t>
            </a:r>
          </a:p>
        </p:txBody>
      </p:sp>
      <p:sp>
        <p:nvSpPr>
          <p:cNvPr id="15" name="Прямоугольник 14">
            <a:hlinkClick r:id="rId7" action="ppaction://hlinksldjump"/>
            <a:extLst>
              <a:ext uri="{FF2B5EF4-FFF2-40B4-BE49-F238E27FC236}">
                <a16:creationId xmlns:a16="http://schemas.microsoft.com/office/drawing/2014/main" id="{495E68AB-858D-4685-CF45-901DAFF5D0B3}"/>
              </a:ext>
            </a:extLst>
          </p:cNvPr>
          <p:cNvSpPr/>
          <p:nvPr/>
        </p:nvSpPr>
        <p:spPr>
          <a:xfrm>
            <a:off x="6937741" y="1769653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16C77C5-3774-CCB2-AA62-FDDBD80B948E}"/>
              </a:ext>
            </a:extLst>
          </p:cNvPr>
          <p:cNvSpPr/>
          <p:nvPr/>
        </p:nvSpPr>
        <p:spPr>
          <a:xfrm>
            <a:off x="3385628" y="90547"/>
            <a:ext cx="50994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Выбери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2004174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4298FA6-A13A-5D4B-AF5B-A384D5D965FC}"/>
              </a:ext>
            </a:extLst>
          </p:cNvPr>
          <p:cNvSpPr/>
          <p:nvPr/>
        </p:nvSpPr>
        <p:spPr>
          <a:xfrm>
            <a:off x="1415380" y="421843"/>
            <a:ext cx="96084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сколько в тексте предложений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211E44-2B22-D1FA-EE3E-22AFEC44E317}"/>
              </a:ext>
            </a:extLst>
          </p:cNvPr>
          <p:cNvSpPr txBox="1"/>
          <p:nvPr/>
        </p:nvSpPr>
        <p:spPr>
          <a:xfrm>
            <a:off x="780836" y="1466570"/>
            <a:ext cx="104998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0" i="0" dirty="0">
                <a:solidFill>
                  <a:srgbClr val="303457"/>
                </a:solidFill>
                <a:effectLst/>
                <a:latin typeface="Proxima Nova Regular"/>
              </a:rPr>
              <a:t>    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реке Коля удил рыбу рядом с ним был кот Васька кот таскал рыбу из ведра ай да хитрец </a:t>
            </a:r>
            <a:br>
              <a:rPr lang="ru-RU" sz="3200" dirty="0"/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  <a:extLst>
              <a:ext uri="{FF2B5EF4-FFF2-40B4-BE49-F238E27FC236}">
                <a16:creationId xmlns:a16="http://schemas.microsoft.com/office/drawing/2014/main" id="{D9BEFA4C-37B7-EF5C-626C-3A970B164550}"/>
              </a:ext>
            </a:extLst>
          </p:cNvPr>
          <p:cNvSpPr/>
          <p:nvPr/>
        </p:nvSpPr>
        <p:spPr>
          <a:xfrm>
            <a:off x="9926395" y="5329887"/>
            <a:ext cx="1219400" cy="761994"/>
          </a:xfrm>
          <a:prstGeom prst="round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B06D288-515D-3113-9794-1997C495E16D}"/>
              </a:ext>
            </a:extLst>
          </p:cNvPr>
          <p:cNvGrpSpPr/>
          <p:nvPr/>
        </p:nvGrpSpPr>
        <p:grpSpPr>
          <a:xfrm>
            <a:off x="8435548" y="5329887"/>
            <a:ext cx="1219401" cy="761994"/>
            <a:chOff x="8435548" y="5329887"/>
            <a:chExt cx="1219401" cy="761994"/>
          </a:xfrm>
        </p:grpSpPr>
        <p:sp>
          <p:nvSpPr>
            <p:cNvPr id="6" name="Скругленный прямоугольник 5">
              <a:extLst>
                <a:ext uri="{FF2B5EF4-FFF2-40B4-BE49-F238E27FC236}">
                  <a16:creationId xmlns:a16="http://schemas.microsoft.com/office/drawing/2014/main" id="{3152AE4F-0018-2EA9-36DA-B371821E7E9F}"/>
                </a:ext>
              </a:extLst>
            </p:cNvPr>
            <p:cNvSpPr/>
            <p:nvPr/>
          </p:nvSpPr>
          <p:spPr>
            <a:xfrm>
              <a:off x="8435548" y="5329887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Выгнутая вправо стрелка 7">
              <a:hlinkClick r:id="rId3" action="ppaction://hlinksldjump"/>
              <a:extLst>
                <a:ext uri="{FF2B5EF4-FFF2-40B4-BE49-F238E27FC236}">
                  <a16:creationId xmlns:a16="http://schemas.microsoft.com/office/drawing/2014/main" id="{F3A934BB-A758-B8F5-D980-8857A562BEBE}"/>
                </a:ext>
              </a:extLst>
            </p:cNvPr>
            <p:cNvSpPr/>
            <p:nvPr/>
          </p:nvSpPr>
          <p:spPr>
            <a:xfrm>
              <a:off x="8841361" y="5569812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C6C5F8-9DB4-6B15-651A-49FF671E92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205" y="3429000"/>
            <a:ext cx="4612206" cy="25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18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D39BD2-7B1A-89EA-9974-750D4C040404}"/>
              </a:ext>
            </a:extLst>
          </p:cNvPr>
          <p:cNvSpPr txBox="1"/>
          <p:nvPr/>
        </p:nvSpPr>
        <p:spPr>
          <a:xfrm>
            <a:off x="3023688" y="370363"/>
            <a:ext cx="7005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 4 предложения</a:t>
            </a: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DA6BF4A7-4D88-3FF3-0EA2-3099D791DCE2}"/>
              </a:ext>
            </a:extLst>
          </p:cNvPr>
          <p:cNvGrpSpPr/>
          <p:nvPr/>
        </p:nvGrpSpPr>
        <p:grpSpPr>
          <a:xfrm>
            <a:off x="10165494" y="5342244"/>
            <a:ext cx="1219401" cy="761994"/>
            <a:chOff x="8435548" y="5329887"/>
            <a:chExt cx="1219401" cy="761994"/>
          </a:xfrm>
        </p:grpSpPr>
        <p:sp>
          <p:nvSpPr>
            <p:cNvPr id="25" name="Скругленный прямоугольник 24">
              <a:hlinkClick r:id="rId2" action="ppaction://hlinksldjump"/>
              <a:extLst>
                <a:ext uri="{FF2B5EF4-FFF2-40B4-BE49-F238E27FC236}">
                  <a16:creationId xmlns:a16="http://schemas.microsoft.com/office/drawing/2014/main" id="{E3F3F038-4740-B18D-D771-9F0B1349B7C0}"/>
                </a:ext>
              </a:extLst>
            </p:cNvPr>
            <p:cNvSpPr/>
            <p:nvPr/>
          </p:nvSpPr>
          <p:spPr>
            <a:xfrm>
              <a:off x="8435548" y="5329887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Выгнутая вправо стрелка 25">
              <a:hlinkClick r:id="rId2" action="ppaction://hlinksldjump"/>
              <a:extLst>
                <a:ext uri="{FF2B5EF4-FFF2-40B4-BE49-F238E27FC236}">
                  <a16:creationId xmlns:a16="http://schemas.microsoft.com/office/drawing/2014/main" id="{411E639F-FB0C-5FAC-E6F5-5CB7A6086C22}"/>
                </a:ext>
              </a:extLst>
            </p:cNvPr>
            <p:cNvSpPr/>
            <p:nvPr/>
          </p:nvSpPr>
          <p:spPr>
            <a:xfrm>
              <a:off x="8841361" y="5569812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9943A3F-2D50-5684-12E2-39083577860E}"/>
              </a:ext>
            </a:extLst>
          </p:cNvPr>
          <p:cNvSpPr txBox="1"/>
          <p:nvPr/>
        </p:nvSpPr>
        <p:spPr>
          <a:xfrm>
            <a:off x="606175" y="1958424"/>
            <a:ext cx="1096252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На реке Коля удил рыбу. Рядом с ним был кот Васька. Кот таскал рыбу из ведра.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 да хитрец!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53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3389CAF-417F-9D37-2E7C-5C60E7F9A7BD}"/>
              </a:ext>
            </a:extLst>
          </p:cNvPr>
          <p:cNvSpPr/>
          <p:nvPr/>
        </p:nvSpPr>
        <p:spPr>
          <a:xfrm>
            <a:off x="1275989" y="125959"/>
            <a:ext cx="911604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картинкам определи, какие словарные слова нужно записать. Объясни орфограммы</a:t>
            </a:r>
          </a:p>
        </p:txBody>
      </p:sp>
      <p:sp>
        <p:nvSpPr>
          <p:cNvPr id="21" name="Скругленный прямоугольник 20">
            <a:hlinkClick r:id="rId2" action="ppaction://hlinksldjump"/>
            <a:extLst>
              <a:ext uri="{FF2B5EF4-FFF2-40B4-BE49-F238E27FC236}">
                <a16:creationId xmlns:a16="http://schemas.microsoft.com/office/drawing/2014/main" id="{F1356F4C-E4CF-33A9-FDC5-2CB209F26FB5}"/>
              </a:ext>
            </a:extLst>
          </p:cNvPr>
          <p:cNvSpPr/>
          <p:nvPr/>
        </p:nvSpPr>
        <p:spPr>
          <a:xfrm>
            <a:off x="10049962" y="5465811"/>
            <a:ext cx="1219400" cy="761994"/>
          </a:xfrm>
          <a:prstGeom prst="round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70BFD6-5D76-7C26-E157-75477800CA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0733" y="1438383"/>
            <a:ext cx="1894726" cy="189472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5A1BEA0-8E5E-0DE8-0EBB-949B2836E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3928" y="1399484"/>
            <a:ext cx="1976664" cy="202951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3F5B165-EECD-0772-62AC-6134C340EA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7464" y="1399484"/>
            <a:ext cx="2912498" cy="188017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D393779-8445-7F84-4762-DAF2F4D548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16999" y="3626679"/>
            <a:ext cx="2316920" cy="1894726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CE6B8A28-D109-B930-72C8-0283095784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4287" y="3682273"/>
            <a:ext cx="2675307" cy="178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714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6E73726-C17E-EAD1-2410-1E1A0FDFA884}"/>
              </a:ext>
            </a:extLst>
          </p:cNvPr>
          <p:cNvSpPr/>
          <p:nvPr/>
        </p:nvSpPr>
        <p:spPr>
          <a:xfrm>
            <a:off x="4815802" y="199421"/>
            <a:ext cx="2313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066A1CFE-6B9A-01F1-7896-5A98C8AC8664}"/>
              </a:ext>
            </a:extLst>
          </p:cNvPr>
          <p:cNvGrpSpPr/>
          <p:nvPr/>
        </p:nvGrpSpPr>
        <p:grpSpPr>
          <a:xfrm>
            <a:off x="10233303" y="5552309"/>
            <a:ext cx="1219401" cy="761994"/>
            <a:chOff x="8435548" y="5329887"/>
            <a:chExt cx="1219401" cy="761994"/>
          </a:xfrm>
        </p:grpSpPr>
        <p:sp>
          <p:nvSpPr>
            <p:cNvPr id="12" name="Скругленный прямоугольник 11">
              <a:extLst>
                <a:ext uri="{FF2B5EF4-FFF2-40B4-BE49-F238E27FC236}">
                  <a16:creationId xmlns:a16="http://schemas.microsoft.com/office/drawing/2014/main" id="{21FFA486-AB53-4CA4-2890-4B0A990C59D2}"/>
                </a:ext>
              </a:extLst>
            </p:cNvPr>
            <p:cNvSpPr/>
            <p:nvPr/>
          </p:nvSpPr>
          <p:spPr>
            <a:xfrm>
              <a:off x="8435548" y="5329887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Выгнутая вправо стрелка 12">
              <a:hlinkClick r:id="rId2" action="ppaction://hlinksldjump"/>
              <a:extLst>
                <a:ext uri="{FF2B5EF4-FFF2-40B4-BE49-F238E27FC236}">
                  <a16:creationId xmlns:a16="http://schemas.microsoft.com/office/drawing/2014/main" id="{942B17A4-DB94-4D06-7598-5EFD164AC4EB}"/>
                </a:ext>
              </a:extLst>
            </p:cNvPr>
            <p:cNvSpPr/>
            <p:nvPr/>
          </p:nvSpPr>
          <p:spPr>
            <a:xfrm>
              <a:off x="8841361" y="5569812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22E4F9-A292-6895-335D-F1E904431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114550"/>
            <a:ext cx="70993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41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E6D5F03B-76C3-0C8B-112A-92F46BA0A925}"/>
              </a:ext>
            </a:extLst>
          </p:cNvPr>
          <p:cNvGrpSpPr/>
          <p:nvPr/>
        </p:nvGrpSpPr>
        <p:grpSpPr>
          <a:xfrm>
            <a:off x="10517508" y="5663520"/>
            <a:ext cx="1219401" cy="761994"/>
            <a:chOff x="10517508" y="5663520"/>
            <a:chExt cx="1219401" cy="761994"/>
          </a:xfrm>
        </p:grpSpPr>
        <p:sp>
          <p:nvSpPr>
            <p:cNvPr id="2" name="Скругленный прямоугольник 1">
              <a:extLst>
                <a:ext uri="{FF2B5EF4-FFF2-40B4-BE49-F238E27FC236}">
                  <a16:creationId xmlns:a16="http://schemas.microsoft.com/office/drawing/2014/main" id="{F2636EF1-F59F-1D92-5E30-A34F8A2BCA73}"/>
                </a:ext>
              </a:extLst>
            </p:cNvPr>
            <p:cNvSpPr/>
            <p:nvPr/>
          </p:nvSpPr>
          <p:spPr>
            <a:xfrm>
              <a:off x="10517508" y="5663520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" name="Выгнутая вправо стрелка 2">
              <a:hlinkClick r:id="rId2" action="ppaction://hlinksldjump"/>
              <a:extLst>
                <a:ext uri="{FF2B5EF4-FFF2-40B4-BE49-F238E27FC236}">
                  <a16:creationId xmlns:a16="http://schemas.microsoft.com/office/drawing/2014/main" id="{41D4F83E-BF4A-A818-8B65-563F69A8B77E}"/>
                </a:ext>
              </a:extLst>
            </p:cNvPr>
            <p:cNvSpPr/>
            <p:nvPr/>
          </p:nvSpPr>
          <p:spPr>
            <a:xfrm>
              <a:off x="10883213" y="5845266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F42C20-F88A-2BF9-7BE6-069F3045847C}"/>
              </a:ext>
            </a:extLst>
          </p:cNvPr>
          <p:cNvSpPr/>
          <p:nvPr/>
        </p:nvSpPr>
        <p:spPr>
          <a:xfrm>
            <a:off x="3303916" y="7213"/>
            <a:ext cx="4815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себя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614A40-0519-BFBA-9167-AB2B87DD525A}"/>
              </a:ext>
            </a:extLst>
          </p:cNvPr>
          <p:cNvSpPr txBox="1"/>
          <p:nvPr/>
        </p:nvSpPr>
        <p:spPr>
          <a:xfrm>
            <a:off x="953784" y="2044557"/>
            <a:ext cx="10284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рова, б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рёза,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осква, уч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ник, с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рока</a:t>
            </a:r>
          </a:p>
        </p:txBody>
      </p:sp>
    </p:spTree>
    <p:extLst>
      <p:ext uri="{BB962C8B-B14F-4D97-AF65-F5344CB8AC3E}">
        <p14:creationId xmlns:p14="http://schemas.microsoft.com/office/powerpoint/2010/main" val="1605730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C641905-552B-02F7-6A2F-C118ABFC8BB2}"/>
              </a:ext>
            </a:extLst>
          </p:cNvPr>
          <p:cNvSpPr/>
          <p:nvPr/>
        </p:nvSpPr>
        <p:spPr>
          <a:xfrm>
            <a:off x="1643246" y="434200"/>
            <a:ext cx="8608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грамматика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8C05D1-4F82-3D80-ABAD-A9919F3E12F6}"/>
              </a:ext>
            </a:extLst>
          </p:cNvPr>
          <p:cNvSpPr txBox="1"/>
          <p:nvPr/>
        </p:nvSpPr>
        <p:spPr>
          <a:xfrm>
            <a:off x="2710237" y="1666912"/>
            <a:ext cx="62167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ЧАСТЫЕ-ТЫЕ+ТИ=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РЕЧКА – КА + И=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СИНИЙ-ИЙ +ОН+И+МЫ=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7C2EF0BA-2D41-E3CD-02FF-A1C3715F5DC2}"/>
              </a:ext>
            </a:extLst>
          </p:cNvPr>
          <p:cNvGrpSpPr/>
          <p:nvPr/>
        </p:nvGrpSpPr>
        <p:grpSpPr>
          <a:xfrm>
            <a:off x="10153137" y="5441098"/>
            <a:ext cx="1219401" cy="761994"/>
            <a:chOff x="10153137" y="5441098"/>
            <a:chExt cx="1219401" cy="761994"/>
          </a:xfrm>
        </p:grpSpPr>
        <p:sp>
          <p:nvSpPr>
            <p:cNvPr id="4" name="Скругленный прямоугольник 3">
              <a:extLst>
                <a:ext uri="{FF2B5EF4-FFF2-40B4-BE49-F238E27FC236}">
                  <a16:creationId xmlns:a16="http://schemas.microsoft.com/office/drawing/2014/main" id="{6B45B905-A70B-52C2-D910-9C8D913733CD}"/>
                </a:ext>
              </a:extLst>
            </p:cNvPr>
            <p:cNvSpPr/>
            <p:nvPr/>
          </p:nvSpPr>
          <p:spPr>
            <a:xfrm>
              <a:off x="10153137" y="5441098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Выгнутая вправо стрелка 4">
              <a:hlinkClick r:id="rId2" action="ppaction://hlinksldjump"/>
              <a:extLst>
                <a:ext uri="{FF2B5EF4-FFF2-40B4-BE49-F238E27FC236}">
                  <a16:creationId xmlns:a16="http://schemas.microsoft.com/office/drawing/2014/main" id="{4AD04CF7-D935-6E0E-9748-44320321E341}"/>
                </a:ext>
              </a:extLst>
            </p:cNvPr>
            <p:cNvSpPr/>
            <p:nvPr/>
          </p:nvSpPr>
          <p:spPr>
            <a:xfrm>
              <a:off x="10518842" y="5622844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674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DDFF835-4E0F-BBF9-D1AA-04905A8CC5E8}"/>
              </a:ext>
            </a:extLst>
          </p:cNvPr>
          <p:cNvGrpSpPr/>
          <p:nvPr/>
        </p:nvGrpSpPr>
        <p:grpSpPr>
          <a:xfrm>
            <a:off x="9268396" y="5490525"/>
            <a:ext cx="1219401" cy="761994"/>
            <a:chOff x="9268396" y="5490525"/>
            <a:chExt cx="1219401" cy="761994"/>
          </a:xfrm>
        </p:grpSpPr>
        <p:sp>
          <p:nvSpPr>
            <p:cNvPr id="3" name="Скругленный прямоугольник 2">
              <a:extLst>
                <a:ext uri="{FF2B5EF4-FFF2-40B4-BE49-F238E27FC236}">
                  <a16:creationId xmlns:a16="http://schemas.microsoft.com/office/drawing/2014/main" id="{D9F5579D-DCF0-583D-F25B-9477D8F0BFE0}"/>
                </a:ext>
              </a:extLst>
            </p:cNvPr>
            <p:cNvSpPr/>
            <p:nvPr/>
          </p:nvSpPr>
          <p:spPr>
            <a:xfrm>
              <a:off x="9268396" y="5490525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Выгнутая вправо стрелка 3">
              <a:hlinkClick r:id="rId2" action="ppaction://hlinksldjump"/>
              <a:extLst>
                <a:ext uri="{FF2B5EF4-FFF2-40B4-BE49-F238E27FC236}">
                  <a16:creationId xmlns:a16="http://schemas.microsoft.com/office/drawing/2014/main" id="{2E92221E-8204-1A97-BD04-13600FD17807}"/>
                </a:ext>
              </a:extLst>
            </p:cNvPr>
            <p:cNvSpPr/>
            <p:nvPr/>
          </p:nvSpPr>
          <p:spPr>
            <a:xfrm>
              <a:off x="9634101" y="5672271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9721C2E-643E-0A02-F078-FF4C49703848}"/>
              </a:ext>
            </a:extLst>
          </p:cNvPr>
          <p:cNvSpPr/>
          <p:nvPr/>
        </p:nvSpPr>
        <p:spPr>
          <a:xfrm>
            <a:off x="2906597" y="211778"/>
            <a:ext cx="68236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Занимательные задачи</a:t>
            </a:r>
          </a:p>
        </p:txBody>
      </p:sp>
      <p:sp>
        <p:nvSpPr>
          <p:cNvPr id="7" name="Скругленный прямоугольник 6">
            <a:hlinkClick r:id="rId3" action="ppaction://hlinksldjump"/>
            <a:extLst>
              <a:ext uri="{FF2B5EF4-FFF2-40B4-BE49-F238E27FC236}">
                <a16:creationId xmlns:a16="http://schemas.microsoft.com/office/drawing/2014/main" id="{F89CAFC5-B98E-D97E-33C9-5FD05F0F311F}"/>
              </a:ext>
            </a:extLst>
          </p:cNvPr>
          <p:cNvSpPr/>
          <p:nvPr/>
        </p:nvSpPr>
        <p:spPr>
          <a:xfrm>
            <a:off x="10656471" y="5490525"/>
            <a:ext cx="1219401" cy="761994"/>
          </a:xfrm>
          <a:prstGeom prst="round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EC9B36-49F7-DCC7-B487-0C537D4FB115}"/>
              </a:ext>
            </a:extLst>
          </p:cNvPr>
          <p:cNvSpPr txBox="1"/>
          <p:nvPr/>
        </p:nvSpPr>
        <p:spPr>
          <a:xfrm>
            <a:off x="341370" y="1152336"/>
            <a:ext cx="11534502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У Маши на холодильнике были буквы на магнитиках, из которых она собирала слова. Но вот однажды она слишком сильно хлопнула дверцей — и некоторые буквы попадали. Она приделала их обратно. Посмотри на получившиеся у Маши слова и скажи, все ли они правильные? </a:t>
            </a:r>
            <a:br>
              <a:rPr lang="ru-RU" dirty="0"/>
            </a:b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8CB3F3-CCF4-FFA9-E597-603DF7DC3EFC}"/>
              </a:ext>
            </a:extLst>
          </p:cNvPr>
          <p:cNvSpPr txBox="1"/>
          <p:nvPr/>
        </p:nvSpPr>
        <p:spPr>
          <a:xfrm>
            <a:off x="505097" y="4091306"/>
            <a:ext cx="1118180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0" i="0" dirty="0" err="1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Арбус</a:t>
            </a:r>
            <a:r>
              <a:rPr lang="ru-RU" sz="3200" b="0" i="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0" i="0" dirty="0" err="1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вада</a:t>
            </a:r>
            <a:r>
              <a:rPr lang="ru-RU" sz="3200" b="0" i="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птица, </a:t>
            </a:r>
            <a:r>
              <a:rPr lang="ru-RU" sz="3200" b="0" i="0" dirty="0" err="1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ёлачка</a:t>
            </a:r>
            <a:r>
              <a:rPr lang="ru-RU" sz="3200" b="0" i="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машина, </a:t>
            </a:r>
            <a:r>
              <a:rPr lang="ru-RU" sz="3200" b="0" i="0" dirty="0" err="1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юпка</a:t>
            </a:r>
            <a:r>
              <a:rPr lang="ru-RU" sz="3200" b="0" i="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0" i="0" dirty="0" err="1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трябка,часы</a:t>
            </a:r>
            <a:r>
              <a:rPr lang="ru-RU" sz="3200" b="0" i="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 радуга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12662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{54B730C0-1162-9B40-B80F-00A7FC4EDBCB}tf10001073</Template>
  <TotalTime>188</TotalTime>
  <Words>313</Words>
  <Application>Microsoft Macintosh PowerPoint</Application>
  <PresentationFormat>Широкоэкранный</PresentationFormat>
  <Paragraphs>45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Proxima Nova Regular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5</cp:revision>
  <dcterms:created xsi:type="dcterms:W3CDTF">2023-01-08T00:10:43Z</dcterms:created>
  <dcterms:modified xsi:type="dcterms:W3CDTF">2023-04-30T01:40:04Z</dcterms:modified>
</cp:coreProperties>
</file>