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8" r:id="rId1"/>
  </p:sldMasterIdLst>
  <p:sldIdLst>
    <p:sldId id="259" r:id="rId2"/>
    <p:sldId id="269" r:id="rId3"/>
    <p:sldId id="270" r:id="rId4"/>
    <p:sldId id="271" r:id="rId5"/>
    <p:sldId id="263" r:id="rId6"/>
    <p:sldId id="278" r:id="rId7"/>
    <p:sldId id="279" r:id="rId8"/>
    <p:sldId id="275" r:id="rId9"/>
    <p:sldId id="274" r:id="rId10"/>
    <p:sldId id="276" r:id="rId11"/>
    <p:sldId id="277" r:id="rId12"/>
    <p:sldId id="265" r:id="rId13"/>
    <p:sldId id="280" r:id="rId14"/>
    <p:sldId id="268" r:id="rId15"/>
    <p:sldId id="272" r:id="rId16"/>
    <p:sldId id="273" r:id="rId17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1100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42416" y="2514601"/>
            <a:ext cx="6600451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942416" y="4777380"/>
            <a:ext cx="6600451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6B744FD6-21A5-434C-BB9A-EB575C1DE949}" type="datetimeFigureOut">
              <a:rPr lang="en-US" smtClean="0"/>
              <a:pPr>
                <a:defRPr/>
              </a:pPr>
              <a:t>11/24/2022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Freeform 8"/>
          <p:cNvSpPr/>
          <p:nvPr/>
        </p:nvSpPr>
        <p:spPr bwMode="auto">
          <a:xfrm>
            <a:off x="-31719" y="4321158"/>
            <a:ext cx="1395473" cy="781781"/>
          </a:xfrm>
          <a:custGeom>
            <a:avLst/>
            <a:gdLst/>
            <a:ahLst/>
            <a:cxnLst/>
            <a:rect l="l" t="t" r="r" b="b"/>
            <a:pathLst>
              <a:path w="8042" h="10000">
                <a:moveTo>
                  <a:pt x="5799" y="10000"/>
                </a:moveTo>
                <a:cubicBezTo>
                  <a:pt x="5880" y="10000"/>
                  <a:pt x="5934" y="9940"/>
                  <a:pt x="5961" y="9880"/>
                </a:cubicBezTo>
                <a:cubicBezTo>
                  <a:pt x="5961" y="9820"/>
                  <a:pt x="5988" y="9820"/>
                  <a:pt x="5988" y="9820"/>
                </a:cubicBezTo>
                <a:lnTo>
                  <a:pt x="8042" y="5260"/>
                </a:lnTo>
                <a:cubicBezTo>
                  <a:pt x="8096" y="5140"/>
                  <a:pt x="8096" y="4901"/>
                  <a:pt x="8042" y="4721"/>
                </a:cubicBezTo>
                <a:lnTo>
                  <a:pt x="5988" y="221"/>
                </a:lnTo>
                <a:cubicBezTo>
                  <a:pt x="5988" y="160"/>
                  <a:pt x="5961" y="160"/>
                  <a:pt x="5961" y="160"/>
                </a:cubicBezTo>
                <a:cubicBezTo>
                  <a:pt x="5934" y="101"/>
                  <a:pt x="5880" y="41"/>
                  <a:pt x="5799" y="41"/>
                </a:cubicBezTo>
                <a:lnTo>
                  <a:pt x="18" y="0"/>
                </a:lnTo>
                <a:cubicBezTo>
                  <a:pt x="12" y="3330"/>
                  <a:pt x="6" y="6661"/>
                  <a:pt x="0" y="9991"/>
                </a:cubicBezTo>
                <a:lnTo>
                  <a:pt x="5799" y="100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23334" y="4529541"/>
            <a:ext cx="584978" cy="365125"/>
          </a:xfrm>
        </p:spPr>
        <p:txBody>
          <a:bodyPr/>
          <a:lstStyle/>
          <a:p>
            <a:pPr>
              <a:defRPr/>
            </a:pPr>
            <a:fld id="{D5327FBA-BC29-48E6-9F22-5ED2179EF41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934646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609600"/>
            <a:ext cx="6591985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01B378F-30F9-4087-8CB8-1D9CB641CDBC}" type="datetimeFigureOut">
              <a:rPr lang="en-US" smtClean="0"/>
              <a:pPr>
                <a:defRPr/>
              </a:pPr>
              <a:t>11/24/2022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pPr>
              <a:defRPr/>
            </a:pPr>
            <a:fld id="{0E1F1082-B456-411C-9B7B-D699DC322C41}" type="slidenum">
              <a:rPr lang="en-US" smtClean="0"/>
              <a:pPr>
                <a:defRPr/>
              </a:pPr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70849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15972" y="3505200"/>
            <a:ext cx="5653888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4354046"/>
            <a:ext cx="6591985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01B378F-30F9-4087-8CB8-1D9CB641CDBC}" type="datetimeFigureOut">
              <a:rPr lang="en-US" smtClean="0"/>
              <a:pPr>
                <a:defRPr/>
              </a:pPr>
              <a:t>11/24/2022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9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pPr>
              <a:defRPr/>
            </a:pPr>
            <a:fld id="{0E1F1082-B456-411C-9B7B-D699DC322C41}" type="slidenum">
              <a:rPr lang="en-US" smtClean="0"/>
              <a:pPr>
                <a:defRPr/>
              </a:pPr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81730764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438401"/>
            <a:ext cx="6591985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01B378F-30F9-4087-8CB8-1D9CB641CDBC}" type="datetimeFigureOut">
              <a:rPr lang="en-US" smtClean="0"/>
              <a:pPr>
                <a:defRPr/>
              </a:pPr>
              <a:t>11/24/2022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pPr>
              <a:defRPr/>
            </a:pPr>
            <a:fld id="{0E1F1082-B456-411C-9B7B-D699DC322C41}" type="slidenum">
              <a:rPr lang="en-US" smtClean="0"/>
              <a:pPr>
                <a:defRPr/>
              </a:pPr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760570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2188123" y="609600"/>
            <a:ext cx="6109587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688292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688292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01B378F-30F9-4087-8CB8-1D9CB641CDBC}" type="datetimeFigureOut">
              <a:rPr lang="en-US" smtClean="0"/>
              <a:pPr>
                <a:defRPr/>
              </a:pPr>
              <a:t>11/24/2022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pPr>
              <a:defRPr/>
            </a:pPr>
            <a:fld id="{0E1F1082-B456-411C-9B7B-D699DC322C41}" type="slidenum">
              <a:rPr lang="en-US" smtClean="0"/>
              <a:pPr>
                <a:defRPr/>
              </a:pPr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808316" y="648005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8169533" y="290530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5413343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6" y="627407"/>
            <a:ext cx="6591984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942415" y="4343400"/>
            <a:ext cx="6591985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181600"/>
            <a:ext cx="6591985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01B378F-30F9-4087-8CB8-1D9CB641CDBC}" type="datetimeFigureOut">
              <a:rPr lang="en-US" smtClean="0"/>
              <a:pPr>
                <a:defRPr/>
              </a:pPr>
              <a:t>11/24/2022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pPr>
              <a:defRPr/>
            </a:pPr>
            <a:fld id="{0E1F1082-B456-411C-9B7B-D699DC322C41}" type="slidenum">
              <a:rPr lang="en-US" smtClean="0"/>
              <a:pPr>
                <a:defRPr/>
              </a:pPr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424812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C798C3B-7935-4A9D-A186-6752594FCB16}" type="datetimeFigureOut">
              <a:rPr lang="en-US" smtClean="0"/>
              <a:pPr>
                <a:defRPr/>
              </a:pPr>
              <a:t>11/24/2022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845BFC-CBB2-4368-AC50-2D1BC1A6762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200911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78535" y="627406"/>
            <a:ext cx="1656132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42416" y="627406"/>
            <a:ext cx="4716348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2C9BFEC-DC93-49F8-978B-0669274D7B87}" type="datetimeFigureOut">
              <a:rPr lang="en-US" smtClean="0"/>
              <a:pPr>
                <a:defRPr/>
              </a:pPr>
              <a:t>11/24/2022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16A6322-F417-4051-8457-9A594484E9B0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6464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1" y="624110"/>
            <a:ext cx="6589199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42415" y="2133600"/>
            <a:ext cx="6591985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9AA5EF9-5DC6-41AE-94C2-3EE7AE1F6BCB}" type="datetimeFigureOut">
              <a:rPr lang="en-US" smtClean="0"/>
              <a:pPr>
                <a:defRPr/>
              </a:pPr>
              <a:t>11/24/2022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7F714CB-3919-4106-8369-786F8768A79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8364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2074562"/>
            <a:ext cx="6591985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3581400"/>
            <a:ext cx="659198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F6071C4-A3B0-4590-9F3B-743A24F8447F}" type="datetimeFigureOut">
              <a:rPr lang="en-US" smtClean="0"/>
              <a:pPr>
                <a:defRPr/>
              </a:pPr>
              <a:t>11/24/2022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3166527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3244140"/>
            <a:ext cx="584978" cy="365125"/>
          </a:xfrm>
        </p:spPr>
        <p:txBody>
          <a:bodyPr/>
          <a:lstStyle/>
          <a:p>
            <a:pPr>
              <a:defRPr/>
            </a:pPr>
            <a:fld id="{0775B5B1-77EE-4D93-B61A-FA7206A4C861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50380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942416" y="2136706"/>
            <a:ext cx="3197531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7307" y="2136706"/>
            <a:ext cx="3197093" cy="376739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3DAFEDD7-870F-42F6-BE12-9BFFB220C182}" type="datetimeFigureOut">
              <a:rPr lang="en-US" smtClean="0"/>
              <a:pPr>
                <a:defRPr/>
              </a:pPr>
              <a:t>11/24/2022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pPr>
              <a:defRPr/>
            </a:pPr>
            <a:fld id="{2DD841F1-FE2C-41D7-8DA4-4294EE0A7583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004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65352" y="2226626"/>
            <a:ext cx="287459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42415" y="2802888"/>
            <a:ext cx="3197532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656154" y="2223398"/>
            <a:ext cx="2873239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333715" y="2799660"/>
            <a:ext cx="3195680" cy="310570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3662446-FACA-4ACD-A699-6943D1F04E50}" type="datetimeFigureOut">
              <a:rPr lang="en-US" smtClean="0"/>
              <a:pPr>
                <a:defRPr/>
              </a:pPr>
              <a:t>11/24/2022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2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11228" y="787783"/>
            <a:ext cx="584978" cy="365125"/>
          </a:xfrm>
        </p:spPr>
        <p:txBody>
          <a:bodyPr/>
          <a:lstStyle/>
          <a:p>
            <a:pPr>
              <a:defRPr/>
            </a:pPr>
            <a:fld id="{D0852FDC-EFCB-4180-808A-0B4C20AC3033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71765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F0933678-1077-417D-8808-1378D1E81EE3}" type="datetimeFigureOut">
              <a:rPr lang="en-US" smtClean="0"/>
              <a:pPr>
                <a:defRPr/>
              </a:pPr>
              <a:t>11/24/2022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146B15-88F4-4ECB-8421-A187296CAC54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39963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4D9BC65-E048-466C-AE04-643438740012}" type="datetimeFigureOut">
              <a:rPr lang="en-US" smtClean="0"/>
              <a:pPr>
                <a:defRPr/>
              </a:pPr>
              <a:t>11/24/2022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D6EB9E1-1C6A-4A01-89D7-01A1CC2A4457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38083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46088"/>
            <a:ext cx="2629584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3494" y="446089"/>
            <a:ext cx="3790906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1598613"/>
            <a:ext cx="2629584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4F2F136-1DDA-4F2A-962A-CAB180524604}" type="datetimeFigureOut">
              <a:rPr lang="en-US" smtClean="0"/>
              <a:pPr>
                <a:defRPr/>
              </a:pPr>
              <a:t>11/24/2022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711194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791C47-EE28-47B0-BBBC-38E6973C1C8F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3126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42415" y="4800600"/>
            <a:ext cx="6591985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42415" y="634965"/>
            <a:ext cx="6591985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942415" y="5367338"/>
            <a:ext cx="6591985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DB1E345-7C43-4EC5-8BD8-E44C1FB4DB26}" type="datetimeFigureOut">
              <a:rPr lang="en-US" smtClean="0"/>
              <a:pPr>
                <a:defRPr/>
              </a:pPr>
              <a:t>11/24/2022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58" y="4910660"/>
            <a:ext cx="1358356" cy="508005"/>
          </a:xfrm>
          <a:custGeom>
            <a:avLst/>
            <a:gdLst/>
            <a:ahLst/>
            <a:cxnLst/>
            <a:rect l="l" t="t" r="r" b="b"/>
            <a:pathLst>
              <a:path w="7908" h="10000">
                <a:moveTo>
                  <a:pt x="7908" y="4694"/>
                </a:moveTo>
                <a:lnTo>
                  <a:pt x="6575" y="188"/>
                </a:lnTo>
                <a:cubicBezTo>
                  <a:pt x="6566" y="157"/>
                  <a:pt x="6555" y="125"/>
                  <a:pt x="6546" y="94"/>
                </a:cubicBezTo>
                <a:cubicBezTo>
                  <a:pt x="6519" y="0"/>
                  <a:pt x="6491" y="0"/>
                  <a:pt x="6463" y="0"/>
                </a:cubicBezTo>
                <a:lnTo>
                  <a:pt x="5935" y="0"/>
                </a:lnTo>
                <a:lnTo>
                  <a:pt x="0" y="62"/>
                </a:lnTo>
                <a:lnTo>
                  <a:pt x="0" y="10000"/>
                </a:lnTo>
                <a:lnTo>
                  <a:pt x="5935" y="9952"/>
                </a:lnTo>
                <a:lnTo>
                  <a:pt x="6463" y="9952"/>
                </a:lnTo>
                <a:cubicBezTo>
                  <a:pt x="6491" y="9952"/>
                  <a:pt x="6519" y="9859"/>
                  <a:pt x="6546" y="9859"/>
                </a:cubicBezTo>
                <a:cubicBezTo>
                  <a:pt x="6546" y="9764"/>
                  <a:pt x="6575" y="9764"/>
                  <a:pt x="6575" y="9764"/>
                </a:cubicBezTo>
                <a:lnTo>
                  <a:pt x="7908" y="5258"/>
                </a:lnTo>
                <a:cubicBezTo>
                  <a:pt x="7963" y="5070"/>
                  <a:pt x="7963" y="4883"/>
                  <a:pt x="7908" y="469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11228" y="4983088"/>
            <a:ext cx="584978" cy="365125"/>
          </a:xfrm>
        </p:spPr>
        <p:txBody>
          <a:bodyPr/>
          <a:lstStyle/>
          <a:p>
            <a:pPr>
              <a:defRPr/>
            </a:pPr>
            <a:fld id="{84ECC3D3-E4C6-49C6-AD3D-19BCDF69A952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36315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Group 35"/>
          <p:cNvGrpSpPr/>
          <p:nvPr/>
        </p:nvGrpSpPr>
        <p:grpSpPr>
          <a:xfrm>
            <a:off x="1" y="228600"/>
            <a:ext cx="1981200" cy="6638628"/>
            <a:chOff x="2487613" y="285750"/>
            <a:chExt cx="2428875" cy="5654676"/>
          </a:xfrm>
        </p:grpSpPr>
        <p:sp>
          <p:nvSpPr>
            <p:cNvPr id="37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8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9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0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1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2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3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4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5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6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7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48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49" name="Group 48"/>
          <p:cNvGrpSpPr/>
          <p:nvPr/>
        </p:nvGrpSpPr>
        <p:grpSpPr>
          <a:xfrm>
            <a:off x="20421" y="749"/>
            <a:ext cx="1952272" cy="6852504"/>
            <a:chOff x="6627813" y="196102"/>
            <a:chExt cx="1952625" cy="5677649"/>
          </a:xfrm>
        </p:grpSpPr>
        <p:sp>
          <p:nvSpPr>
            <p:cNvPr id="50" name="Freeform 27"/>
            <p:cNvSpPr/>
            <p:nvPr/>
          </p:nvSpPr>
          <p:spPr bwMode="auto">
            <a:xfrm>
              <a:off x="6627813" y="196102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1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2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3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4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5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6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7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8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59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0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61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62" name="Rectangle 61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945200" y="624110"/>
            <a:ext cx="6589200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942415" y="2133600"/>
            <a:ext cx="6591985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772400" y="6135089"/>
            <a:ext cx="766380" cy="3701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01B378F-30F9-4087-8CB8-1D9CB641CDBC}" type="datetimeFigureOut">
              <a:rPr lang="en-US" smtClean="0"/>
              <a:pPr>
                <a:defRPr/>
              </a:pPr>
              <a:t>11/24/2022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42415" y="6135809"/>
            <a:ext cx="57164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11228" y="787783"/>
            <a:ext cx="58497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pPr>
              <a:defRPr/>
            </a:pPr>
            <a:fld id="{0E1F1082-B456-411C-9B7B-D699DC322C41}" type="slidenum">
              <a:rPr lang="en-US" smtClean="0"/>
              <a:pPr>
                <a:defRPr/>
              </a:pPr>
              <a:t>‹#›</a:t>
            </a:fld>
            <a:endParaRPr lang="en-US" dirty="0">
              <a:solidFill>
                <a:schemeClr val="accent1">
                  <a:shade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95983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760" r:id="rId2"/>
    <p:sldLayoutId id="2147483761" r:id="rId3"/>
    <p:sldLayoutId id="2147483762" r:id="rId4"/>
    <p:sldLayoutId id="2147483763" r:id="rId5"/>
    <p:sldLayoutId id="2147483764" r:id="rId6"/>
    <p:sldLayoutId id="2147483765" r:id="rId7"/>
    <p:sldLayoutId id="2147483766" r:id="rId8"/>
    <p:sldLayoutId id="2147483767" r:id="rId9"/>
    <p:sldLayoutId id="2147483768" r:id="rId10"/>
    <p:sldLayoutId id="2147483769" r:id="rId11"/>
    <p:sldLayoutId id="2147483770" r:id="rId12"/>
    <p:sldLayoutId id="2147483771" r:id="rId13"/>
    <p:sldLayoutId id="2147483772" r:id="rId14"/>
    <p:sldLayoutId id="2147483773" r:id="rId15"/>
    <p:sldLayoutId id="2147483774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2">
              <a:lumMod val="7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image" Target="../media/image9.png"/><Relationship Id="rId7" Type="http://schemas.openxmlformats.org/officeDocument/2006/relationships/image" Target="../media/image13.png"/><Relationship Id="rId12" Type="http://schemas.openxmlformats.org/officeDocument/2006/relationships/image" Target="../media/image6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png"/><Relationship Id="rId11" Type="http://schemas.openxmlformats.org/officeDocument/2006/relationships/image" Target="../media/image2.jpeg"/><Relationship Id="rId5" Type="http://schemas.openxmlformats.org/officeDocument/2006/relationships/image" Target="../media/image11.png"/><Relationship Id="rId10" Type="http://schemas.openxmlformats.org/officeDocument/2006/relationships/image" Target="../media/image16.png"/><Relationship Id="rId4" Type="http://schemas.openxmlformats.org/officeDocument/2006/relationships/image" Target="../media/image10.jpeg"/><Relationship Id="rId9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5616" y="836712"/>
            <a:ext cx="6313791" cy="5040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Овал 2"/>
          <p:cNvSpPr/>
          <p:nvPr/>
        </p:nvSpPr>
        <p:spPr>
          <a:xfrm>
            <a:off x="2339975" y="3392488"/>
            <a:ext cx="1274763" cy="1549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9600" dirty="0"/>
              <a:t>П</a:t>
            </a:r>
          </a:p>
        </p:txBody>
      </p:sp>
      <p:sp>
        <p:nvSpPr>
          <p:cNvPr id="4" name="Овал 3"/>
          <p:cNvSpPr/>
          <p:nvPr/>
        </p:nvSpPr>
        <p:spPr>
          <a:xfrm>
            <a:off x="5580063" y="3068638"/>
            <a:ext cx="1419225" cy="1547812"/>
          </a:xfrm>
          <a:prstGeom prst="ellipse">
            <a:avLst/>
          </a:prstGeom>
          <a:solidFill>
            <a:schemeClr val="accent3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8800" dirty="0"/>
              <a:t>Б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41027" y="1670538"/>
            <a:ext cx="37015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/>
              <a:t>П</a:t>
            </a:r>
            <a:r>
              <a:rPr lang="ru-RU" sz="7200" b="1" dirty="0" smtClean="0">
                <a:solidFill>
                  <a:srgbClr val="FF0000"/>
                </a:solidFill>
              </a:rPr>
              <a:t>О</a:t>
            </a:r>
            <a:r>
              <a:rPr lang="ru-RU" sz="7200" b="1" dirty="0" smtClean="0"/>
              <a:t>-Н</a:t>
            </a:r>
            <a:r>
              <a:rPr lang="ru-RU" sz="7200" b="1" dirty="0" smtClean="0">
                <a:solidFill>
                  <a:srgbClr val="FF0000"/>
                </a:solidFill>
              </a:rPr>
              <a:t>И</a:t>
            </a:r>
            <a:endParaRPr lang="ru-RU" sz="7200" b="1" dirty="0">
              <a:solidFill>
                <a:srgbClr val="FF0000"/>
              </a:solidFill>
            </a:endParaRPr>
          </a:p>
        </p:txBody>
      </p:sp>
      <p:pic>
        <p:nvPicPr>
          <p:cNvPr id="3" name="Объект 3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4572000" y="3717032"/>
            <a:ext cx="3072600" cy="2160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359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41027" y="1670538"/>
            <a:ext cx="37015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/>
              <a:t>П</a:t>
            </a:r>
            <a:r>
              <a:rPr lang="ru-RU" sz="7200" b="1" dirty="0" smtClean="0">
                <a:solidFill>
                  <a:srgbClr val="FF0000"/>
                </a:solidFill>
              </a:rPr>
              <a:t>У</a:t>
            </a:r>
            <a:r>
              <a:rPr lang="ru-RU" sz="7200" b="1" dirty="0" smtClean="0"/>
              <a:t>-М</a:t>
            </a:r>
            <a:r>
              <a:rPr lang="ru-RU" sz="7200" b="1" dirty="0" smtClean="0">
                <a:solidFill>
                  <a:srgbClr val="FF0000"/>
                </a:solidFill>
              </a:rPr>
              <a:t>А</a:t>
            </a:r>
            <a:endParaRPr lang="ru-RU" sz="7200" b="1" dirty="0">
              <a:solidFill>
                <a:srgbClr val="FF0000"/>
              </a:solidFill>
            </a:endParaRPr>
          </a:p>
        </p:txBody>
      </p:sp>
      <p:pic>
        <p:nvPicPr>
          <p:cNvPr id="4" name="Рисунок 4"/>
          <p:cNvPicPr>
            <a:picLocks noChangeAspect="1"/>
          </p:cNvPicPr>
          <p:nvPr/>
        </p:nvPicPr>
        <p:blipFill>
          <a:blip r:embed="rId2">
            <a:clrChange>
              <a:clrFrom>
                <a:srgbClr val="F7F7F7"/>
              </a:clrFrom>
              <a:clrTo>
                <a:srgbClr val="F7F7F7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75856" y="3645024"/>
            <a:ext cx="4032696" cy="24806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72494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Физкультминутка.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>
            <a:normAutofit fontScale="85000" lnSpcReduction="20000"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/>
              <a:t>Все движения </a:t>
            </a:r>
            <a:r>
              <a:rPr lang="ru-RU" b="1" dirty="0" smtClean="0"/>
              <a:t>разминки</a:t>
            </a:r>
            <a:r>
              <a:rPr lang="ru-RU" dirty="0"/>
              <a:t> </a:t>
            </a:r>
            <a:r>
              <a:rPr lang="ru-RU" b="1" dirty="0" smtClean="0"/>
              <a:t>повторяем </a:t>
            </a:r>
            <a:r>
              <a:rPr lang="ru-RU" b="1" dirty="0"/>
              <a:t>без запинки!</a:t>
            </a:r>
            <a:endParaRPr lang="ru-RU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/>
              <a:t>Раз! Подпрыгнули на месте (направления глаз за руками)</a:t>
            </a:r>
            <a:endParaRPr lang="ru-RU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/>
              <a:t>Два! Руками машем вместе</a:t>
            </a:r>
            <a:endParaRPr lang="ru-RU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/>
              <a:t>Три! Прогнули ловко спинки</a:t>
            </a:r>
            <a:endParaRPr lang="ru-RU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/>
              <a:t>Посмотрели на ботинки. (взгляд в пол)</a:t>
            </a:r>
            <a:endParaRPr lang="ru-RU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/>
              <a:t>А теперь нагнулись ниже,</a:t>
            </a:r>
            <a:endParaRPr lang="ru-RU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/>
              <a:t>Наклонились к полу ближе.</a:t>
            </a:r>
            <a:endParaRPr lang="ru-RU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/>
              <a:t>На 4 разогнулись</a:t>
            </a:r>
            <a:endParaRPr lang="ru-RU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/>
              <a:t>Вправо, влево повернулись (взгляд вправо, влево)</a:t>
            </a:r>
            <a:endParaRPr lang="ru-RU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/>
              <a:t>И друг другу улыбнулись</a:t>
            </a:r>
            <a:endParaRPr lang="ru-RU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/>
              <a:t>Вот и стали мы сильнее,</a:t>
            </a:r>
            <a:endParaRPr lang="ru-RU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b="1" dirty="0"/>
              <a:t>Здоровее и веселее!</a:t>
            </a:r>
            <a:endParaRPr lang="ru-RU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350" t="36350" r="13623" b="25851"/>
          <a:stretch/>
        </p:blipFill>
        <p:spPr>
          <a:xfrm>
            <a:off x="1619672" y="463668"/>
            <a:ext cx="5904656" cy="6048672"/>
          </a:xfrm>
          <a:prstGeom prst="rect">
            <a:avLst/>
          </a:prstGeom>
        </p:spPr>
      </p:pic>
      <p:sp>
        <p:nvSpPr>
          <p:cNvPr id="3" name="Полилиния 2"/>
          <p:cNvSpPr/>
          <p:nvPr/>
        </p:nvSpPr>
        <p:spPr>
          <a:xfrm>
            <a:off x="2934182" y="3488004"/>
            <a:ext cx="1116957" cy="288656"/>
          </a:xfrm>
          <a:custGeom>
            <a:avLst/>
            <a:gdLst>
              <a:gd name="connsiteX0" fmla="*/ 0 w 1116957"/>
              <a:gd name="connsiteY0" fmla="*/ 186958 h 288656"/>
              <a:gd name="connsiteX1" fmla="*/ 428264 w 1116957"/>
              <a:gd name="connsiteY1" fmla="*/ 1763 h 288656"/>
              <a:gd name="connsiteX2" fmla="*/ 601884 w 1116957"/>
              <a:gd name="connsiteY2" fmla="*/ 285343 h 288656"/>
              <a:gd name="connsiteX3" fmla="*/ 1047509 w 1116957"/>
              <a:gd name="connsiteY3" fmla="*/ 152234 h 288656"/>
              <a:gd name="connsiteX4" fmla="*/ 1099595 w 1116957"/>
              <a:gd name="connsiteY4" fmla="*/ 82786 h 288656"/>
              <a:gd name="connsiteX5" fmla="*/ 1116957 w 1116957"/>
              <a:gd name="connsiteY5" fmla="*/ 76999 h 288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116957" h="288656">
                <a:moveTo>
                  <a:pt x="0" y="186958"/>
                </a:moveTo>
                <a:cubicBezTo>
                  <a:pt x="163975" y="86162"/>
                  <a:pt x="327950" y="-14634"/>
                  <a:pt x="428264" y="1763"/>
                </a:cubicBezTo>
                <a:cubicBezTo>
                  <a:pt x="528578" y="18160"/>
                  <a:pt x="498677" y="260265"/>
                  <a:pt x="601884" y="285343"/>
                </a:cubicBezTo>
                <a:cubicBezTo>
                  <a:pt x="705091" y="310421"/>
                  <a:pt x="964557" y="185993"/>
                  <a:pt x="1047509" y="152234"/>
                </a:cubicBezTo>
                <a:cubicBezTo>
                  <a:pt x="1130461" y="118475"/>
                  <a:pt x="1088020" y="95325"/>
                  <a:pt x="1099595" y="82786"/>
                </a:cubicBezTo>
                <a:cubicBezTo>
                  <a:pt x="1111170" y="70247"/>
                  <a:pt x="1114063" y="73623"/>
                  <a:pt x="1116957" y="76999"/>
                </a:cubicBezTo>
              </a:path>
            </a:pathLst>
          </a:cu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олилиния 3"/>
          <p:cNvSpPr/>
          <p:nvPr/>
        </p:nvSpPr>
        <p:spPr>
          <a:xfrm>
            <a:off x="2621666" y="4456253"/>
            <a:ext cx="2349661" cy="642395"/>
          </a:xfrm>
          <a:custGeom>
            <a:avLst/>
            <a:gdLst>
              <a:gd name="connsiteX0" fmla="*/ 0 w 2349661"/>
              <a:gd name="connsiteY0" fmla="*/ 642395 h 642395"/>
              <a:gd name="connsiteX1" fmla="*/ 283580 w 2349661"/>
              <a:gd name="connsiteY1" fmla="*/ 538223 h 642395"/>
              <a:gd name="connsiteX2" fmla="*/ 775504 w 2349661"/>
              <a:gd name="connsiteY2" fmla="*/ 370390 h 642395"/>
              <a:gd name="connsiteX3" fmla="*/ 1325301 w 2349661"/>
              <a:gd name="connsiteY3" fmla="*/ 347241 h 642395"/>
              <a:gd name="connsiteX4" fmla="*/ 2349661 w 2349661"/>
              <a:gd name="connsiteY4" fmla="*/ 0 h 642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49661" h="642395">
                <a:moveTo>
                  <a:pt x="0" y="642395"/>
                </a:moveTo>
                <a:lnTo>
                  <a:pt x="283580" y="538223"/>
                </a:lnTo>
                <a:cubicBezTo>
                  <a:pt x="412831" y="492889"/>
                  <a:pt x="601884" y="402220"/>
                  <a:pt x="775504" y="370390"/>
                </a:cubicBezTo>
                <a:cubicBezTo>
                  <a:pt x="949124" y="338560"/>
                  <a:pt x="1062942" y="408973"/>
                  <a:pt x="1325301" y="347241"/>
                </a:cubicBezTo>
                <a:cubicBezTo>
                  <a:pt x="1587660" y="285509"/>
                  <a:pt x="1968660" y="142754"/>
                  <a:pt x="2349661" y="0"/>
                </a:cubicBezTo>
              </a:path>
            </a:pathLst>
          </a:cu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олилиния 4"/>
          <p:cNvSpPr/>
          <p:nvPr/>
        </p:nvSpPr>
        <p:spPr>
          <a:xfrm>
            <a:off x="4479403" y="4699322"/>
            <a:ext cx="567159" cy="700268"/>
          </a:xfrm>
          <a:custGeom>
            <a:avLst/>
            <a:gdLst>
              <a:gd name="connsiteX0" fmla="*/ 0 w 567159"/>
              <a:gd name="connsiteY0" fmla="*/ 700268 h 700268"/>
              <a:gd name="connsiteX1" fmla="*/ 283579 w 567159"/>
              <a:gd name="connsiteY1" fmla="*/ 439837 h 700268"/>
              <a:gd name="connsiteX2" fmla="*/ 358815 w 567159"/>
              <a:gd name="connsiteY2" fmla="*/ 225706 h 700268"/>
              <a:gd name="connsiteX3" fmla="*/ 567159 w 567159"/>
              <a:gd name="connsiteY3" fmla="*/ 0 h 7002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7159" h="700268">
                <a:moveTo>
                  <a:pt x="0" y="700268"/>
                </a:moveTo>
                <a:cubicBezTo>
                  <a:pt x="111888" y="609599"/>
                  <a:pt x="223776" y="518931"/>
                  <a:pt x="283579" y="439837"/>
                </a:cubicBezTo>
                <a:cubicBezTo>
                  <a:pt x="343382" y="360743"/>
                  <a:pt x="311552" y="299012"/>
                  <a:pt x="358815" y="225706"/>
                </a:cubicBezTo>
                <a:cubicBezTo>
                  <a:pt x="406078" y="152400"/>
                  <a:pt x="486618" y="76200"/>
                  <a:pt x="567159" y="0"/>
                </a:cubicBezTo>
              </a:path>
            </a:pathLst>
          </a:cu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олилиния 5"/>
          <p:cNvSpPr/>
          <p:nvPr/>
        </p:nvSpPr>
        <p:spPr>
          <a:xfrm>
            <a:off x="4312792" y="4080076"/>
            <a:ext cx="1432065" cy="995423"/>
          </a:xfrm>
          <a:custGeom>
            <a:avLst/>
            <a:gdLst>
              <a:gd name="connsiteX0" fmla="*/ 1231481 w 1432065"/>
              <a:gd name="connsiteY0" fmla="*/ 995423 h 995423"/>
              <a:gd name="connsiteX1" fmla="*/ 1144671 w 1432065"/>
              <a:gd name="connsiteY1" fmla="*/ 879676 h 995423"/>
              <a:gd name="connsiteX2" fmla="*/ 1387740 w 1432065"/>
              <a:gd name="connsiteY2" fmla="*/ 688694 h 995423"/>
              <a:gd name="connsiteX3" fmla="*/ 102950 w 1432065"/>
              <a:gd name="connsiteY3" fmla="*/ 723418 h 995423"/>
              <a:gd name="connsiteX4" fmla="*/ 172398 w 1432065"/>
              <a:gd name="connsiteY4" fmla="*/ 0 h 9954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432065" h="995423">
                <a:moveTo>
                  <a:pt x="1231481" y="995423"/>
                </a:moveTo>
                <a:cubicBezTo>
                  <a:pt x="1175054" y="963110"/>
                  <a:pt x="1118628" y="930797"/>
                  <a:pt x="1144671" y="879676"/>
                </a:cubicBezTo>
                <a:cubicBezTo>
                  <a:pt x="1170714" y="828555"/>
                  <a:pt x="1561360" y="714737"/>
                  <a:pt x="1387740" y="688694"/>
                </a:cubicBezTo>
                <a:cubicBezTo>
                  <a:pt x="1214120" y="662651"/>
                  <a:pt x="305507" y="838200"/>
                  <a:pt x="102950" y="723418"/>
                </a:cubicBezTo>
                <a:cubicBezTo>
                  <a:pt x="-99607" y="608636"/>
                  <a:pt x="36395" y="304318"/>
                  <a:pt x="172398" y="0"/>
                </a:cubicBezTo>
              </a:path>
            </a:pathLst>
          </a:cu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олилиния 7"/>
          <p:cNvSpPr/>
          <p:nvPr/>
        </p:nvSpPr>
        <p:spPr>
          <a:xfrm>
            <a:off x="4548851" y="4016415"/>
            <a:ext cx="1863524" cy="846653"/>
          </a:xfrm>
          <a:custGeom>
            <a:avLst/>
            <a:gdLst>
              <a:gd name="connsiteX0" fmla="*/ 1863524 w 1863524"/>
              <a:gd name="connsiteY0" fmla="*/ 821803 h 846653"/>
              <a:gd name="connsiteX1" fmla="*/ 1441048 w 1863524"/>
              <a:gd name="connsiteY1" fmla="*/ 769717 h 846653"/>
              <a:gd name="connsiteX2" fmla="*/ 1464197 w 1863524"/>
              <a:gd name="connsiteY2" fmla="*/ 179408 h 846653"/>
              <a:gd name="connsiteX3" fmla="*/ 839164 w 1863524"/>
              <a:gd name="connsiteY3" fmla="*/ 393539 h 846653"/>
              <a:gd name="connsiteX4" fmla="*/ 0 w 1863524"/>
              <a:gd name="connsiteY4" fmla="*/ 0 h 8466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63524" h="846653">
                <a:moveTo>
                  <a:pt x="1863524" y="821803"/>
                </a:moveTo>
                <a:cubicBezTo>
                  <a:pt x="1685563" y="849293"/>
                  <a:pt x="1507602" y="876783"/>
                  <a:pt x="1441048" y="769717"/>
                </a:cubicBezTo>
                <a:cubicBezTo>
                  <a:pt x="1374494" y="662651"/>
                  <a:pt x="1564511" y="242104"/>
                  <a:pt x="1464197" y="179408"/>
                </a:cubicBezTo>
                <a:cubicBezTo>
                  <a:pt x="1363883" y="116712"/>
                  <a:pt x="1083197" y="423440"/>
                  <a:pt x="839164" y="393539"/>
                </a:cubicBezTo>
                <a:cubicBezTo>
                  <a:pt x="595131" y="363638"/>
                  <a:pt x="297565" y="181819"/>
                  <a:pt x="0" y="0"/>
                </a:cubicBezTo>
              </a:path>
            </a:pathLst>
          </a:cu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олилиния 8"/>
          <p:cNvSpPr/>
          <p:nvPr/>
        </p:nvSpPr>
        <p:spPr>
          <a:xfrm>
            <a:off x="5419425" y="3581470"/>
            <a:ext cx="964013" cy="365497"/>
          </a:xfrm>
          <a:custGeom>
            <a:avLst/>
            <a:gdLst>
              <a:gd name="connsiteX0" fmla="*/ 964013 w 964013"/>
              <a:gd name="connsiteY0" fmla="*/ 365497 h 365497"/>
              <a:gd name="connsiteX1" fmla="*/ 836691 w 964013"/>
              <a:gd name="connsiteY1" fmla="*/ 139791 h 365497"/>
              <a:gd name="connsiteX2" fmla="*/ 524175 w 964013"/>
              <a:gd name="connsiteY2" fmla="*/ 76130 h 365497"/>
              <a:gd name="connsiteX3" fmla="*/ 49613 w 964013"/>
              <a:gd name="connsiteY3" fmla="*/ 6682 h 365497"/>
              <a:gd name="connsiteX4" fmla="*/ 38038 w 964013"/>
              <a:gd name="connsiteY4" fmla="*/ 6682 h 3654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64013" h="365497">
                <a:moveTo>
                  <a:pt x="964013" y="365497"/>
                </a:moveTo>
                <a:cubicBezTo>
                  <a:pt x="937005" y="276758"/>
                  <a:pt x="909997" y="188019"/>
                  <a:pt x="836691" y="139791"/>
                </a:cubicBezTo>
                <a:cubicBezTo>
                  <a:pt x="763385" y="91563"/>
                  <a:pt x="655355" y="98315"/>
                  <a:pt x="524175" y="76130"/>
                </a:cubicBezTo>
                <a:cubicBezTo>
                  <a:pt x="392995" y="53945"/>
                  <a:pt x="49613" y="6682"/>
                  <a:pt x="49613" y="6682"/>
                </a:cubicBezTo>
                <a:cubicBezTo>
                  <a:pt x="-31410" y="-4893"/>
                  <a:pt x="3314" y="894"/>
                  <a:pt x="38038" y="6682"/>
                </a:cubicBezTo>
              </a:path>
            </a:pathLst>
          </a:custGeom>
        </p:spPr>
        <p:style>
          <a:lnRef idx="1">
            <a:schemeClr val="accent4"/>
          </a:lnRef>
          <a:fillRef idx="0">
            <a:schemeClr val="accent4"/>
          </a:fillRef>
          <a:effectRef idx="0">
            <a:schemeClr val="accent4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6775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8" grpId="0" animBg="1"/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fontAlgn="auto">
              <a:spcAft>
                <a:spcPts val="0"/>
              </a:spcAft>
              <a:defRPr/>
            </a:pPr>
            <a:r>
              <a:rPr lang="ru-RU" b="1" dirty="0"/>
              <a:t>Работа над предложением.</a:t>
            </a:r>
            <a:r>
              <a:rPr lang="ru-RU" dirty="0"/>
              <a:t> 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400" b="1" dirty="0" smtClean="0"/>
              <a:t>Баранки, бабушка, купить.</a:t>
            </a:r>
            <a:endParaRPr lang="ru-RU" sz="4400" b="1" dirty="0"/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400" b="1" dirty="0" smtClean="0"/>
              <a:t>Прилететь, </a:t>
            </a:r>
            <a:r>
              <a:rPr lang="ru-RU" sz="4400" b="1" dirty="0"/>
              <a:t>птицы.</a:t>
            </a:r>
          </a:p>
          <a:p>
            <a:pPr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4400" b="1" dirty="0" smtClean="0"/>
              <a:t>Пароход, порт, </a:t>
            </a:r>
            <a:r>
              <a:rPr lang="ru-RU" sz="4400" b="1" dirty="0"/>
              <a:t>в </a:t>
            </a:r>
            <a:r>
              <a:rPr lang="ru-RU" sz="4400" b="1" dirty="0" smtClean="0"/>
              <a:t>,пришел.</a:t>
            </a:r>
            <a:endParaRPr lang="ru-RU" sz="4400" b="1" dirty="0"/>
          </a:p>
          <a:p>
            <a:pPr marL="114300" indent="0"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1" name="Text Box 3"/>
          <p:cNvSpPr txBox="1">
            <a:spLocks noChangeArrowheads="1"/>
          </p:cNvSpPr>
          <p:nvPr/>
        </p:nvSpPr>
        <p:spPr bwMode="auto">
          <a:xfrm>
            <a:off x="685800" y="762000"/>
            <a:ext cx="6781800" cy="1311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4000" b="1"/>
              <a:t>ОРИЕНТИРОВКА НА ЛИСТЕ БУМАГИ</a:t>
            </a:r>
          </a:p>
        </p:txBody>
      </p:sp>
      <p:sp>
        <p:nvSpPr>
          <p:cNvPr id="32774" name="Text Box 6"/>
          <p:cNvSpPr txBox="1">
            <a:spLocks noChangeArrowheads="1"/>
          </p:cNvSpPr>
          <p:nvPr/>
        </p:nvSpPr>
        <p:spPr bwMode="auto">
          <a:xfrm>
            <a:off x="381000" y="2590800"/>
            <a:ext cx="7543800" cy="2647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400"/>
              <a:t>В правом верхнем углу нарисуйте круг</a:t>
            </a:r>
          </a:p>
          <a:p>
            <a:pPr>
              <a:spcBef>
                <a:spcPct val="50000"/>
              </a:spcBef>
            </a:pPr>
            <a:r>
              <a:rPr lang="ru-RU" altLang="ru-RU" sz="2400"/>
              <a:t>В левом нижнем углу нарисуйте квадрат</a:t>
            </a:r>
          </a:p>
          <a:p>
            <a:pPr>
              <a:spcBef>
                <a:spcPct val="50000"/>
              </a:spcBef>
            </a:pPr>
            <a:r>
              <a:rPr lang="ru-RU" altLang="ru-RU" sz="2400"/>
              <a:t>Посередине листа нарисуйте треугольник</a:t>
            </a:r>
          </a:p>
          <a:p>
            <a:pPr>
              <a:spcBef>
                <a:spcPct val="50000"/>
              </a:spcBef>
            </a:pPr>
            <a:r>
              <a:rPr lang="ru-RU" altLang="ru-RU" sz="2400"/>
              <a:t>В левом верхнем углу нарисуйте овал</a:t>
            </a:r>
          </a:p>
          <a:p>
            <a:pPr>
              <a:spcBef>
                <a:spcPct val="50000"/>
              </a:spcBef>
            </a:pPr>
            <a:r>
              <a:rPr lang="ru-RU" altLang="ru-RU" sz="2400"/>
              <a:t>В правом нижнем углу нарисуйте прямоугольник</a:t>
            </a:r>
          </a:p>
        </p:txBody>
      </p:sp>
    </p:spTree>
    <p:extLst>
      <p:ext uri="{BB962C8B-B14F-4D97-AF65-F5344CB8AC3E}">
        <p14:creationId xmlns:p14="http://schemas.microsoft.com/office/powerpoint/2010/main" val="1894791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00063" y="-214313"/>
            <a:ext cx="10072688" cy="7358063"/>
          </a:xfrm>
          <a:prstGeom prst="rect">
            <a:avLst/>
          </a:prstGeom>
          <a:solidFill>
            <a:srgbClr val="00B0F0"/>
          </a:solidFill>
          <a:ln w="76200">
            <a:solidFill>
              <a:srgbClr val="0070C0"/>
            </a:solidFill>
            <a:miter lim="800000"/>
            <a:headEnd/>
            <a:tailEnd/>
          </a:ln>
        </p:spPr>
      </p:pic>
      <p:sp>
        <p:nvSpPr>
          <p:cNvPr id="33795" name="Oval 3"/>
          <p:cNvSpPr>
            <a:spLocks noChangeArrowheads="1"/>
          </p:cNvSpPr>
          <p:nvPr/>
        </p:nvSpPr>
        <p:spPr bwMode="auto">
          <a:xfrm>
            <a:off x="7315200" y="304800"/>
            <a:ext cx="2057400" cy="19812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3796" name="Rectangle 4"/>
          <p:cNvSpPr>
            <a:spLocks noChangeArrowheads="1"/>
          </p:cNvSpPr>
          <p:nvPr/>
        </p:nvSpPr>
        <p:spPr bwMode="auto">
          <a:xfrm>
            <a:off x="0" y="4953000"/>
            <a:ext cx="1981200" cy="20574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3797" name="AutoShape 5"/>
          <p:cNvSpPr>
            <a:spLocks noChangeArrowheads="1"/>
          </p:cNvSpPr>
          <p:nvPr/>
        </p:nvSpPr>
        <p:spPr bwMode="auto">
          <a:xfrm>
            <a:off x="3352800" y="2362200"/>
            <a:ext cx="2133600" cy="2057400"/>
          </a:xfrm>
          <a:prstGeom prst="triangle">
            <a:avLst>
              <a:gd name="adj" fmla="val 50000"/>
            </a:avLst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3798" name="Oval 6"/>
          <p:cNvSpPr>
            <a:spLocks noChangeArrowheads="1"/>
          </p:cNvSpPr>
          <p:nvPr/>
        </p:nvSpPr>
        <p:spPr bwMode="auto">
          <a:xfrm>
            <a:off x="0" y="533400"/>
            <a:ext cx="3276600" cy="1600200"/>
          </a:xfrm>
          <a:prstGeom prst="ellipse">
            <a:avLst/>
          </a:prstGeom>
          <a:solidFill>
            <a:schemeClr val="bg1"/>
          </a:solidFill>
          <a:ln w="9525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33799" name="Rectangle 7"/>
          <p:cNvSpPr>
            <a:spLocks noChangeArrowheads="1"/>
          </p:cNvSpPr>
          <p:nvPr/>
        </p:nvSpPr>
        <p:spPr bwMode="auto">
          <a:xfrm>
            <a:off x="5715000" y="4953000"/>
            <a:ext cx="3429000" cy="1905000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0631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7" name="Picture 3" descr="http://s004.radikal.ru/i208/1011/1b/23f5c406842et.jpg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-99392"/>
            <a:ext cx="4114800" cy="411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30" name="Picture 6" descr="http://im6-tub-ru.yandex.net/i?id=235451191-60-72&amp;n=2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BFEFB"/>
              </a:clrFrom>
              <a:clrTo>
                <a:srgbClr val="FBFE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3276600"/>
            <a:ext cx="2971800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633" name="Picture 9" descr="http://im2-tub-ru.yandex.net/i?id=85296755-37-72&amp;n=2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DFDFD"/>
              </a:clrFrom>
              <a:clrTo>
                <a:srgbClr val="FDFDF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505200"/>
            <a:ext cx="2674938" cy="3086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Овал 1"/>
          <p:cNvSpPr/>
          <p:nvPr/>
        </p:nvSpPr>
        <p:spPr>
          <a:xfrm>
            <a:off x="4262705" y="1916832"/>
            <a:ext cx="1440160" cy="1224136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5868144" y="1916832"/>
            <a:ext cx="1440160" cy="1224136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7307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00063" y="-214313"/>
            <a:ext cx="10072688" cy="7358063"/>
          </a:xfrm>
          <a:prstGeom prst="rect">
            <a:avLst/>
          </a:prstGeom>
          <a:solidFill>
            <a:srgbClr val="00B0F0"/>
          </a:solidFill>
          <a:ln w="76200">
            <a:solidFill>
              <a:srgbClr val="0070C0"/>
            </a:solidFill>
            <a:miter lim="800000"/>
            <a:headEnd/>
            <a:tailEnd/>
          </a:ln>
        </p:spPr>
      </p:pic>
      <p:pic>
        <p:nvPicPr>
          <p:cNvPr id="27651" name="Picture 3" descr="http://img1.liveinternet.ru/images/attach/c/4/82/20/82020101_large_P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28600"/>
            <a:ext cx="3608388" cy="4419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53" name="Picture 5" descr="http://im6-tub-ru.yandex.net/i?id=235451191-60-72&amp;n=2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BFEFB"/>
              </a:clrFrom>
              <a:clrTo>
                <a:srgbClr val="FBFEF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3276600"/>
            <a:ext cx="2971800" cy="2971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654" name="Line 6"/>
          <p:cNvSpPr>
            <a:spLocks noChangeShapeType="1"/>
          </p:cNvSpPr>
          <p:nvPr/>
        </p:nvSpPr>
        <p:spPr bwMode="auto">
          <a:xfrm>
            <a:off x="4495800" y="3429000"/>
            <a:ext cx="2819400" cy="26670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7655" name="Line 7"/>
          <p:cNvSpPr>
            <a:spLocks noChangeShapeType="1"/>
          </p:cNvSpPr>
          <p:nvPr/>
        </p:nvSpPr>
        <p:spPr bwMode="auto">
          <a:xfrm flipV="1">
            <a:off x="4419600" y="3657600"/>
            <a:ext cx="2895600" cy="2362200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pic>
        <p:nvPicPr>
          <p:cNvPr id="27657" name="Picture 9" descr="http://im1-tub-ru.yandex.net/i?id=396899762-12-72&amp;n=2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4267200"/>
            <a:ext cx="2971800" cy="2590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Овал 8"/>
          <p:cNvSpPr/>
          <p:nvPr/>
        </p:nvSpPr>
        <p:spPr>
          <a:xfrm>
            <a:off x="4572000" y="1928107"/>
            <a:ext cx="1440160" cy="1224136"/>
          </a:xfrm>
          <a:prstGeom prst="ellipse">
            <a:avLst/>
          </a:prstGeom>
          <a:solidFill>
            <a:srgbClr val="0070C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Овал 9"/>
          <p:cNvSpPr/>
          <p:nvPr/>
        </p:nvSpPr>
        <p:spPr>
          <a:xfrm>
            <a:off x="6156176" y="1995612"/>
            <a:ext cx="1440160" cy="1224136"/>
          </a:xfrm>
          <a:prstGeom prst="ellips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5068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5" name="Text Box 3"/>
          <p:cNvSpPr txBox="1">
            <a:spLocks noChangeArrowheads="1"/>
          </p:cNvSpPr>
          <p:nvPr/>
        </p:nvSpPr>
        <p:spPr bwMode="auto">
          <a:xfrm>
            <a:off x="1143000" y="914400"/>
            <a:ext cx="65532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4000" b="1" i="1">
                <a:solidFill>
                  <a:schemeClr val="accent1"/>
                </a:solidFill>
              </a:rPr>
              <a:t>Игра «Наоборот»</a:t>
            </a:r>
          </a:p>
        </p:txBody>
      </p:sp>
      <p:sp>
        <p:nvSpPr>
          <p:cNvPr id="28676" name="Text Box 4"/>
          <p:cNvSpPr txBox="1">
            <a:spLocks noChangeArrowheads="1"/>
          </p:cNvSpPr>
          <p:nvPr/>
        </p:nvSpPr>
        <p:spPr bwMode="auto">
          <a:xfrm>
            <a:off x="304800" y="2057400"/>
            <a:ext cx="8839200" cy="1587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2800" b="1" dirty="0">
                <a:solidFill>
                  <a:schemeClr val="hlink"/>
                </a:solidFill>
                <a:cs typeface="Arial" panose="020B0604020202020204" pitchFamily="34" charset="0"/>
              </a:rPr>
              <a:t>Я буду называть слоги со звуком П, а вы будете называть слоги со звуком Б</a:t>
            </a:r>
            <a:r>
              <a:rPr lang="ru-RU" altLang="ru-RU" sz="2800" b="1" dirty="0">
                <a:solidFill>
                  <a:schemeClr val="hlink"/>
                </a:solidFill>
              </a:rPr>
              <a:t> и наоборот</a:t>
            </a:r>
            <a:r>
              <a:rPr lang="ru-RU" altLang="ru-RU" sz="2800" b="1" dirty="0">
                <a:solidFill>
                  <a:schemeClr val="hlink"/>
                </a:solidFill>
                <a:cs typeface="Arial" panose="020B0604020202020204" pitchFamily="34" charset="0"/>
              </a:rPr>
              <a:t>.</a:t>
            </a:r>
            <a:endParaRPr lang="ru-RU" altLang="ru-RU" sz="2800" b="1" dirty="0">
              <a:solidFill>
                <a:schemeClr val="hlink"/>
              </a:solidFill>
              <a:ea typeface="Arial Unicode MS" pitchFamily="34" charset="-128"/>
            </a:endParaRPr>
          </a:p>
          <a:p>
            <a:pPr algn="ctr">
              <a:spcBef>
                <a:spcPct val="50000"/>
              </a:spcBef>
            </a:pPr>
            <a:endParaRPr lang="ru-RU" altLang="ru-RU" sz="2800" b="1" dirty="0">
              <a:solidFill>
                <a:schemeClr val="hlink"/>
              </a:solidFill>
            </a:endParaRPr>
          </a:p>
        </p:txBody>
      </p:sp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0" y="3657600"/>
            <a:ext cx="9144000" cy="192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eaLnBrk="0" hangingPunct="0"/>
            <a:r>
              <a:rPr lang="ru-RU" altLang="ru-RU" sz="2000" b="1">
                <a:solidFill>
                  <a:schemeClr val="hlink"/>
                </a:solidFill>
                <a:cs typeface="Arial" panose="020B0604020202020204" pitchFamily="34" charset="0"/>
              </a:rPr>
              <a:t>ПА-БА АП-АБ</a:t>
            </a:r>
            <a:r>
              <a:rPr lang="ru-RU" altLang="ru-RU" sz="2000" b="1">
                <a:solidFill>
                  <a:schemeClr val="hlink"/>
                </a:solidFill>
              </a:rPr>
              <a:t>          ПУХ-БУХ</a:t>
            </a:r>
          </a:p>
          <a:p>
            <a:pPr algn="ctr" eaLnBrk="0" hangingPunct="0"/>
            <a:r>
              <a:rPr lang="ru-RU" altLang="ru-RU" sz="2000" b="1">
                <a:solidFill>
                  <a:schemeClr val="hlink"/>
                </a:solidFill>
                <a:cs typeface="Arial" panose="020B0604020202020204" pitchFamily="34" charset="0"/>
              </a:rPr>
              <a:t>ПУ-БУ ОП-ОП</a:t>
            </a:r>
            <a:r>
              <a:rPr lang="ru-RU" altLang="ru-RU" sz="2000" b="1">
                <a:solidFill>
                  <a:schemeClr val="hlink"/>
                </a:solidFill>
              </a:rPr>
              <a:t>           БЫЛЬ-ПЫЛЬ</a:t>
            </a:r>
          </a:p>
          <a:p>
            <a:pPr algn="ctr" eaLnBrk="0" hangingPunct="0"/>
            <a:r>
              <a:rPr lang="ru-RU" altLang="ru-RU" sz="2000" b="1">
                <a:solidFill>
                  <a:schemeClr val="hlink"/>
                </a:solidFill>
                <a:cs typeface="Arial" panose="020B0604020202020204" pitchFamily="34" charset="0"/>
              </a:rPr>
              <a:t>ПУ-БУ УП-УБ</a:t>
            </a:r>
            <a:r>
              <a:rPr lang="ru-RU" altLang="ru-RU" sz="2000" b="1">
                <a:solidFill>
                  <a:schemeClr val="hlink"/>
                </a:solidFill>
              </a:rPr>
              <a:t>            БОЧКА-ПОЧКА</a:t>
            </a:r>
          </a:p>
          <a:p>
            <a:pPr algn="ctr" eaLnBrk="0" hangingPunct="0"/>
            <a:r>
              <a:rPr lang="ru-RU" altLang="ru-RU" sz="2000" b="1">
                <a:solidFill>
                  <a:schemeClr val="hlink"/>
                </a:solidFill>
                <a:cs typeface="Arial" panose="020B0604020202020204" pitchFamily="34" charset="0"/>
              </a:rPr>
              <a:t>ПИ-БИ ИП-ИБ</a:t>
            </a:r>
            <a:r>
              <a:rPr lang="ru-RU" altLang="ru-RU" sz="2000" b="1">
                <a:solidFill>
                  <a:schemeClr val="hlink"/>
                </a:solidFill>
              </a:rPr>
              <a:t>           ПАР-БАР</a:t>
            </a:r>
          </a:p>
          <a:p>
            <a:pPr algn="ctr" eaLnBrk="0" hangingPunct="0"/>
            <a:r>
              <a:rPr lang="ru-RU" altLang="ru-RU" sz="2000" b="1">
                <a:solidFill>
                  <a:schemeClr val="hlink"/>
                </a:solidFill>
                <a:cs typeface="Arial" panose="020B0604020202020204" pitchFamily="34" charset="0"/>
              </a:rPr>
              <a:t>ПЭ-БЭ ЭП-ЭБ</a:t>
            </a:r>
            <a:r>
              <a:rPr lang="ru-RU" altLang="ru-RU" sz="2000" b="1">
                <a:solidFill>
                  <a:schemeClr val="hlink"/>
                </a:solidFill>
              </a:rPr>
              <a:t>           БАЛКА-ПАЛКА</a:t>
            </a:r>
          </a:p>
          <a:p>
            <a:pPr algn="ctr" eaLnBrk="0" hangingPunct="0"/>
            <a:r>
              <a:rPr lang="ru-RU" altLang="ru-RU" sz="2000" b="1">
                <a:solidFill>
                  <a:schemeClr val="hlink"/>
                </a:solidFill>
              </a:rPr>
              <a:t>ОПА-ОБА                  ПАПОЧКА-БАБОЧКА</a:t>
            </a:r>
          </a:p>
        </p:txBody>
      </p:sp>
    </p:spTree>
    <p:extLst>
      <p:ext uri="{BB962C8B-B14F-4D97-AF65-F5344CB8AC3E}">
        <p14:creationId xmlns:p14="http://schemas.microsoft.com/office/powerpoint/2010/main" val="2487298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60" name="Рисунок 4"/>
          <p:cNvPicPr>
            <a:picLocks noChangeAspect="1"/>
          </p:cNvPicPr>
          <p:nvPr/>
        </p:nvPicPr>
        <p:blipFill>
          <a:blip r:embed="rId2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790933" y="3720370"/>
            <a:ext cx="2516904" cy="12309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Рисунок 6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82144" y="5059418"/>
            <a:ext cx="2029817" cy="14673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6" name="Рисунок 10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9552" y="3476798"/>
            <a:ext cx="2471325" cy="13925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7" name="Рисунок 11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421413" y="3380817"/>
            <a:ext cx="2315609" cy="1596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8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09072" y="3642020"/>
            <a:ext cx="1458430" cy="13816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12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27584" y="5026694"/>
            <a:ext cx="1649760" cy="14847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69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CFDF5"/>
              </a:clrFrom>
              <a:clrTo>
                <a:srgbClr val="FCFDF5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12023" y="5188912"/>
            <a:ext cx="1065890" cy="12708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9" cstate="print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35001" y="5431610"/>
            <a:ext cx="990055" cy="918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9"/>
          <p:cNvPicPr>
            <a:picLocks noChangeAspect="1" noChangeArrowheads="1"/>
          </p:cNvPicPr>
          <p:nvPr/>
        </p:nvPicPr>
        <p:blipFill>
          <a:blip r:embed="rId10" cstate="print">
            <a:clrChange>
              <a:clrFrom>
                <a:srgbClr val="FFFFF4"/>
              </a:clrFrom>
              <a:clrTo>
                <a:srgbClr val="FFFFF4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407509" y="5409021"/>
            <a:ext cx="1626318" cy="11759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3" descr="http://s004.radikal.ru/i208/1011/1b/23f5c406842et.jpg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-33261"/>
            <a:ext cx="3250704" cy="32507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3" descr="http://img1.liveinternet.ru/images/attach/c/4/82/20/82020101_large_P.png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-121057"/>
            <a:ext cx="2797404" cy="34262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5.55556E-6 L 0.10121 -0.0736 L 0.72535 -0.24397 " pathEditMode="relative" ptsTypes="AAA">
                                      <p:cBhvr>
                                        <p:cTn id="6" dur="2000" fill="hold"/>
                                        <p:tgtEl>
                                          <p:spTgt spid="194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1.11111E-6 L -0.33819 -0.3537 L -0.33993 -0.35601 " pathEditMode="relative" ptsTypes="AAA">
                                      <p:cBhvr>
                                        <p:cTn id="1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3.33333E-6 L -0.02656 -0.03056 L 0.24115 -0.17385 " pathEditMode="relative" ptsTypes="AAA">
                                      <p:cBhvr>
                                        <p:cTn id="14" dur="2000" fill="hold"/>
                                        <p:tgtEl>
                                          <p:spTgt spid="194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5608 -0.01112 L -0.53143 -0.56968 " pathEditMode="relative" ptsTypes="AA">
                                      <p:cBhvr>
                                        <p:cTn id="18" dur="2000" fill="hold"/>
                                        <p:tgtEl>
                                          <p:spTgt spid="1946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5.18519E-6 L -0.00243 -0.11064 L 0.06598 -0.39907 " pathEditMode="relative" ptsTypes="AAA">
                                      <p:cBhvr>
                                        <p:cTn id="22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2083 0.00648 L -0.02274 -0.40973 " pathEditMode="relative" ptsTypes="AA">
                                      <p:cBhvr>
                                        <p:cTn id="2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2.59259E-6 L 5E-6 -2.59259E-6 L 0.17101 -0.79259 " pathEditMode="relative" ptsTypes="AAA">
                                      <p:cBhvr>
                                        <p:cTn id="30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1.48148E-6 L -0.10903 -0.13935 L -0.15642 -0.44653 C -0.15747 -0.44908 -0.15833 -0.45185 -0.15955 -0.45417 C -0.16024 -0.45533 -0.16163 -0.45556 -0.16215 -0.45672 C -0.16285 -0.4581 -0.16267 -0.46019 -0.16337 -0.46181 C -0.16389 -0.46273 -0.16476 -0.46343 -0.16528 -0.46435 C -0.16754 -0.46875 -0.16719 -0.46806 -0.16719 -0.47199 L -0.32917 -0.60347 " pathEditMode="relative" ptsTypes="AAAAAAAAA">
                                      <p:cBhvr>
                                        <p:cTn id="34" dur="2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-8.88889E-6 C -0.00052 -0.12454 -0.00087 -0.24885 -0.00122 -0.37315 " pathEditMode="relative" ptsTypes="AA">
                                      <p:cBhvr>
                                        <p:cTn id="38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41027" y="1670538"/>
            <a:ext cx="37015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/>
              <a:t>Б</a:t>
            </a:r>
            <a:r>
              <a:rPr lang="ru-RU" sz="7200" b="1" dirty="0" smtClean="0">
                <a:solidFill>
                  <a:srgbClr val="FF0000"/>
                </a:solidFill>
              </a:rPr>
              <a:t>У</a:t>
            </a:r>
            <a:r>
              <a:rPr lang="ru-RU" sz="7200" b="1" dirty="0"/>
              <a:t>Х</a:t>
            </a:r>
            <a:endParaRPr lang="ru-RU" sz="7200" b="1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2" t="8960" r="-662" b="15120"/>
          <a:stretch/>
        </p:blipFill>
        <p:spPr>
          <a:xfrm>
            <a:off x="4786020" y="2870867"/>
            <a:ext cx="2722270" cy="3045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6112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41027" y="1670538"/>
            <a:ext cx="37015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/>
              <a:t>П</a:t>
            </a:r>
            <a:r>
              <a:rPr lang="ru-RU" sz="7200" b="1" dirty="0" smtClean="0">
                <a:solidFill>
                  <a:srgbClr val="FF0000"/>
                </a:solidFill>
              </a:rPr>
              <a:t>У</a:t>
            </a:r>
            <a:r>
              <a:rPr lang="ru-RU" sz="7200" b="1" dirty="0" smtClean="0"/>
              <a:t>Х</a:t>
            </a:r>
            <a:endParaRPr lang="ru-RU" sz="72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3356992"/>
            <a:ext cx="3748747" cy="27712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90322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41027" y="1670538"/>
            <a:ext cx="37015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/>
              <a:t>Б</a:t>
            </a:r>
            <a:r>
              <a:rPr lang="ru-RU" sz="7200" b="1" dirty="0" smtClean="0">
                <a:solidFill>
                  <a:srgbClr val="FF0000"/>
                </a:solidFill>
              </a:rPr>
              <a:t>О</a:t>
            </a:r>
            <a:r>
              <a:rPr lang="ru-RU" sz="7200" b="1" dirty="0" smtClean="0"/>
              <a:t>Т</a:t>
            </a:r>
            <a:endParaRPr lang="ru-RU" sz="7200" b="1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3212976"/>
            <a:ext cx="2924944" cy="29249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51090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41027" y="1670538"/>
            <a:ext cx="370156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/>
              <a:t>П</a:t>
            </a:r>
            <a:r>
              <a:rPr lang="ru-RU" sz="7200" b="1" dirty="0">
                <a:solidFill>
                  <a:srgbClr val="FF0000"/>
                </a:solidFill>
              </a:rPr>
              <a:t>О</a:t>
            </a:r>
            <a:r>
              <a:rPr lang="ru-RU" sz="7200" b="1" dirty="0"/>
              <a:t>Т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0521" y="3099288"/>
            <a:ext cx="2690708" cy="2171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5326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2E5369"/>
      </a:dk2>
      <a:lt2>
        <a:srgbClr val="CFE2E7"/>
      </a:lt2>
      <a:accent1>
        <a:srgbClr val="353535"/>
      </a:accent1>
      <a:accent2>
        <a:srgbClr val="1CACE3"/>
      </a:accent2>
      <a:accent3>
        <a:srgbClr val="265991"/>
      </a:accent3>
      <a:accent4>
        <a:srgbClr val="7E40CC"/>
      </a:accent4>
      <a:accent5>
        <a:srgbClr val="B927E9"/>
      </a:accent5>
      <a:accent6>
        <a:srgbClr val="E833BF"/>
      </a:accent6>
      <a:hlink>
        <a:srgbClr val="2DA0F1"/>
      </a:hlink>
      <a:folHlink>
        <a:srgbClr val="7ED1E6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4F34B87B-9C7A-41AE-A6CB-48536223DFF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135</TotalTime>
  <Words>116</Words>
  <Application>Microsoft Office PowerPoint</Application>
  <PresentationFormat>Экран (4:3)</PresentationFormat>
  <Paragraphs>39</Paragraphs>
  <Slides>16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1" baseType="lpstr">
      <vt:lpstr>Arial Unicode MS</vt:lpstr>
      <vt:lpstr>Arial</vt:lpstr>
      <vt:lpstr>Century Gothic</vt:lpstr>
      <vt:lpstr>Wingdings 3</vt:lpstr>
      <vt:lpstr>Легкий дым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Физкультминутка.</vt:lpstr>
      <vt:lpstr>Презентация PowerPoint</vt:lpstr>
      <vt:lpstr>Работа над предложением. 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Обучение грамоте в подготовительной группе. «Дифференциация звуков  (П) и (Б)»</dc:title>
  <dc:creator>Пользователь Windows</dc:creator>
  <cp:lastModifiedBy>Пользователь Windows</cp:lastModifiedBy>
  <cp:revision>14</cp:revision>
  <dcterms:created xsi:type="dcterms:W3CDTF">2022-02-28T12:13:27Z</dcterms:created>
  <dcterms:modified xsi:type="dcterms:W3CDTF">2022-11-24T14:28:11Z</dcterms:modified>
</cp:coreProperties>
</file>