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96" r:id="rId8"/>
    <p:sldId id="262" r:id="rId9"/>
    <p:sldId id="264" r:id="rId10"/>
    <p:sldId id="265" r:id="rId11"/>
    <p:sldId id="266" r:id="rId12"/>
    <p:sldId id="267" r:id="rId13"/>
    <p:sldId id="29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A2025139-85F8-4688-8A8A-AF9BDC709790}" type="slidenum">
              <a:rPr lang="ru-RU" sz="1400" b="0" strike="noStrike" spc="-1">
                <a:latin typeface="Times New Roman"/>
              </a:rPr>
              <a:pPr algn="r">
                <a:buNone/>
              </a:p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39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399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42A2554-30A2-40AF-A5CF-657A60E2A9BB}" type="slidenum">
              <a:rPr lang="ru-RU" sz="1200" b="0" strike="noStrike" spc="-1">
                <a:latin typeface="Times New Roman"/>
              </a:rPr>
              <a:pPr algn="r">
                <a:lnSpc>
                  <a:spcPct val="100000"/>
                </a:lnSpc>
                <a:buNone/>
              </a:pPr>
              <a:t>41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1EB345-DD93-4BDD-80B6-CB0A420F44ED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A9B4FCE-9C63-4DFD-8205-48B02DE1E03F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E9315FD-8999-4C0D-84CC-D6008F8AA849}" type="slidenum">
              <a:rPr/>
              <a:p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B8EAC63-89F5-4481-AEA0-8B595939892E}" type="slidenum">
              <a:rPr/>
              <a:p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27C8F08-F892-40D7-88CD-918FB7171DFC}" type="slidenum">
              <a:rPr/>
              <a:pPr/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FC9B873-A2F4-468D-8337-C33D0CD9071C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63C6358-3A19-4619-A1BB-0747E920F55D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6C9D57A-B507-4BDB-B474-129DA0A03AF3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B7EAE61-394F-4DAA-B065-F9A98EBAD378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A3186A1-C04C-4BB5-8A65-DD6FB57EBE73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7A978B2-C770-4F64-B0DE-B2C8CAFFC95E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59FBF8E-70A3-4348-98D2-3099777C1B51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018FDBC-2DDB-40F1-82A2-C32B7F1ACCA1}" type="slidenum">
              <a:rPr lang="ru-RU" sz="1200" b="0" strike="noStrike" spc="-1">
                <a:solidFill>
                  <a:srgbClr val="8B8B8B"/>
                </a:solidFill>
                <a:latin typeface="Arial"/>
              </a:rPr>
              <a:pPr algn="r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8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1.png"/><Relationship Id="rId7" Type="http://schemas.openxmlformats.org/officeDocument/2006/relationships/image" Target="../media/image41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1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35.png"/><Relationship Id="rId3" Type="http://schemas.openxmlformats.org/officeDocument/2006/relationships/image" Target="../media/image57.png"/><Relationship Id="rId7" Type="http://schemas.openxmlformats.org/officeDocument/2006/relationships/image" Target="../media/image19.png"/><Relationship Id="rId12" Type="http://schemas.openxmlformats.org/officeDocument/2006/relationships/image" Target="../media/image60.png"/><Relationship Id="rId2" Type="http://schemas.openxmlformats.org/officeDocument/2006/relationships/image" Target="../media/image2.wmf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11" Type="http://schemas.openxmlformats.org/officeDocument/2006/relationships/image" Target="../media/image59.png"/><Relationship Id="rId5" Type="http://schemas.openxmlformats.org/officeDocument/2006/relationships/image" Target="../media/image56.png"/><Relationship Id="rId15" Type="http://schemas.openxmlformats.org/officeDocument/2006/relationships/image" Target="../media/image42.png"/><Relationship Id="rId10" Type="http://schemas.openxmlformats.org/officeDocument/2006/relationships/image" Target="../media/image29.jpeg"/><Relationship Id="rId4" Type="http://schemas.openxmlformats.org/officeDocument/2006/relationships/image" Target="../media/image50.png"/><Relationship Id="rId9" Type="http://schemas.openxmlformats.org/officeDocument/2006/relationships/image" Target="../media/image26.png"/><Relationship Id="rId14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57158" y="285728"/>
            <a:ext cx="8572560" cy="257231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514350" indent="-514350">
              <a:buAutoNum type="arabicParenR"/>
            </a:pPr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Запишите </a:t>
            </a:r>
            <a:r>
              <a:rPr lang="ru-RU" sz="2800" b="1" strike="noStrike" spc="-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</a:t>
            </a:r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trike="noStrike" spc="-1" dirty="0" err="1">
                <a:latin typeface="Times New Roman" pitchFamily="18" charset="0"/>
                <a:cs typeface="Times New Roman" pitchFamily="18" charset="0"/>
              </a:rPr>
              <a:t>греко</a:t>
            </a:r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 — персидских войн; </a:t>
            </a:r>
          </a:p>
          <a:p>
            <a:pPr marL="514350" indent="-514350">
              <a:buAutoNum type="arabicParenR"/>
            </a:pPr>
            <a:endParaRPr lang="ru-RU" sz="2800" b="1" strike="noStrike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2) Назовите </a:t>
            </a:r>
            <a:r>
              <a:rPr lang="ru-RU" sz="2800" b="1" strike="noStrike" spc="-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даты</a:t>
            </a:r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 основных битв греков с персами;</a:t>
            </a:r>
          </a:p>
          <a:p>
            <a:endParaRPr lang="ru-RU" sz="2800" b="1" strike="noStrike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3) Расскажите об одной из </a:t>
            </a:r>
            <a:r>
              <a:rPr lang="ru-RU" sz="2800" b="1" strike="noStrike" spc="-1" dirty="0" err="1">
                <a:latin typeface="Times New Roman" pitchFamily="18" charset="0"/>
                <a:cs typeface="Times New Roman" pitchFamily="18" charset="0"/>
              </a:rPr>
              <a:t>греко</a:t>
            </a:r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 — персидских битв, </a:t>
            </a:r>
          </a:p>
          <a:p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приведите не менее </a:t>
            </a:r>
            <a:r>
              <a:rPr lang="ru-RU" sz="2800" b="1" strike="noStrike" spc="-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трех</a:t>
            </a:r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 исторических фактов. Запишите не менее </a:t>
            </a:r>
            <a:r>
              <a:rPr lang="ru-RU" sz="2800" b="1" strike="noStrike" spc="-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пяти </a:t>
            </a:r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предложений;</a:t>
            </a:r>
          </a:p>
          <a:p>
            <a:endParaRPr lang="ru-RU" sz="2800" b="1" strike="noStrike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4) Составьте словесный портрет личности из списка: </a:t>
            </a:r>
            <a:r>
              <a:rPr lang="ru-RU" sz="2800" i="1" strike="noStrike" spc="-1" dirty="0" err="1">
                <a:latin typeface="Times New Roman" pitchFamily="18" charset="0"/>
                <a:cs typeface="Times New Roman" pitchFamily="18" charset="0"/>
              </a:rPr>
              <a:t>Мильтиад</a:t>
            </a:r>
            <a:r>
              <a:rPr lang="ru-RU" sz="2800" i="1" strike="noStrike" spc="-1" dirty="0">
                <a:latin typeface="Times New Roman" pitchFamily="18" charset="0"/>
                <a:cs typeface="Times New Roman" pitchFamily="18" charset="0"/>
              </a:rPr>
              <a:t>; Дарий I; </a:t>
            </a:r>
            <a:r>
              <a:rPr lang="ru-RU" sz="2800" i="1" strike="noStrike" spc="-1" dirty="0" err="1">
                <a:latin typeface="Times New Roman" pitchFamily="18" charset="0"/>
                <a:cs typeface="Times New Roman" pitchFamily="18" charset="0"/>
              </a:rPr>
              <a:t>Фемистокл</a:t>
            </a:r>
            <a:r>
              <a:rPr lang="ru-RU" sz="2800" i="1" strike="noStrike" spc="-1" dirty="0">
                <a:latin typeface="Times New Roman" pitchFamily="18" charset="0"/>
                <a:cs typeface="Times New Roman" pitchFamily="18" charset="0"/>
              </a:rPr>
              <a:t>; Ксеркс; Леонид.</a:t>
            </a:r>
          </a:p>
          <a:p>
            <a:endParaRPr lang="ru-RU" sz="2800" b="1" strike="noStrike" spc="-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5) Перечислите </a:t>
            </a:r>
            <a:r>
              <a:rPr lang="ru-RU" sz="2800" b="1" strike="noStrike" spc="-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 победы </a:t>
            </a:r>
            <a:r>
              <a:rPr lang="ru-RU" sz="2800" b="1" strike="noStrike" spc="-1" dirty="0">
                <a:latin typeface="Times New Roman" pitchFamily="18" charset="0"/>
                <a:cs typeface="Times New Roman" pitchFamily="18" charset="0"/>
              </a:rPr>
              <a:t>греков в войне.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4" descr="img003"/>
          <p:cNvPicPr/>
          <p:nvPr/>
        </p:nvPicPr>
        <p:blipFill>
          <a:blip r:embed="rId2">
            <a:lum contrast="6000"/>
          </a:blip>
          <a:stretch/>
        </p:blipFill>
        <p:spPr>
          <a:xfrm>
            <a:off x="2409840" y="1044720"/>
            <a:ext cx="5076360" cy="479088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80" name="Picture 5" descr="J0099176"/>
          <p:cNvPicPr/>
          <p:nvPr/>
        </p:nvPicPr>
        <p:blipFill>
          <a:blip r:embed="rId3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81" name="Прямоугольник 3"/>
          <p:cNvSpPr/>
          <p:nvPr/>
        </p:nvSpPr>
        <p:spPr>
          <a:xfrm>
            <a:off x="3228480" y="216000"/>
            <a:ext cx="3338640" cy="1431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4400" b="0" i="1" strike="noStrike" spc="-1">
                <a:solidFill>
                  <a:srgbClr val="000000"/>
                </a:solidFill>
                <a:latin typeface="Arial"/>
              </a:rPr>
              <a:t>Земля – Гея</a:t>
            </a:r>
            <a:endParaRPr lang="ru-RU" sz="4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4400" b="0" i="1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ru-RU" sz="4400" b="0" strike="noStrike" spc="-1">
              <a:latin typeface="Arial"/>
            </a:endParaRPr>
          </a:p>
        </p:txBody>
      </p:sp>
      <p:sp>
        <p:nvSpPr>
          <p:cNvPr id="82" name="Прямоугольник 4"/>
          <p:cNvSpPr/>
          <p:nvPr/>
        </p:nvSpPr>
        <p:spPr>
          <a:xfrm>
            <a:off x="2938320" y="5797440"/>
            <a:ext cx="3919320" cy="7606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4400" b="0" i="1" strike="noStrike" spc="-1">
                <a:solidFill>
                  <a:srgbClr val="FFFFFF"/>
                </a:solidFill>
                <a:latin typeface="Arial"/>
              </a:rPr>
              <a:t>Небо – Уран</a:t>
            </a: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2" descr="Cronus Goddess"/>
          <p:cNvPicPr/>
          <p:nvPr/>
        </p:nvPicPr>
        <p:blipFill>
          <a:blip r:embed="rId2"/>
          <a:srcRect l="5812" b="4242"/>
          <a:stretch/>
        </p:blipFill>
        <p:spPr>
          <a:xfrm>
            <a:off x="316080" y="1760400"/>
            <a:ext cx="4260600" cy="4414320"/>
          </a:xfrm>
          <a:prstGeom prst="rect">
            <a:avLst/>
          </a:prstGeom>
          <a:ln w="9525">
            <a:noFill/>
          </a:ln>
        </p:spPr>
      </p:pic>
      <p:pic>
        <p:nvPicPr>
          <p:cNvPr id="84" name="Picture 3" descr="J0099176"/>
          <p:cNvPicPr/>
          <p:nvPr/>
        </p:nvPicPr>
        <p:blipFill>
          <a:blip r:embed="rId3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pic>
        <p:nvPicPr>
          <p:cNvPr id="85" name="Picture 4" descr="Cronus Goddess"/>
          <p:cNvPicPr/>
          <p:nvPr/>
        </p:nvPicPr>
        <p:blipFill>
          <a:blip r:embed="rId4"/>
          <a:srcRect b="6806"/>
          <a:stretch/>
        </p:blipFill>
        <p:spPr>
          <a:xfrm>
            <a:off x="4627440" y="1760400"/>
            <a:ext cx="4516200" cy="4414320"/>
          </a:xfrm>
          <a:prstGeom prst="rect">
            <a:avLst/>
          </a:prstGeom>
          <a:ln w="9525">
            <a:noFill/>
          </a:ln>
        </p:spPr>
      </p:pic>
      <p:sp>
        <p:nvSpPr>
          <p:cNvPr id="86" name="Прямоугольник 4"/>
          <p:cNvSpPr/>
          <p:nvPr/>
        </p:nvSpPr>
        <p:spPr>
          <a:xfrm>
            <a:off x="1897200" y="270000"/>
            <a:ext cx="5460120" cy="1431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4400" b="0" i="1" strike="noStrike" spc="-1">
                <a:solidFill>
                  <a:srgbClr val="000000"/>
                </a:solidFill>
                <a:latin typeface="Arial"/>
              </a:rPr>
              <a:t>Крон (Хронос) и Рея</a:t>
            </a:r>
            <a:endParaRPr lang="ru-RU" sz="4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4400" b="0" i="1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2" descr="J0099176"/>
          <p:cNvPicPr/>
          <p:nvPr/>
        </p:nvPicPr>
        <p:blipFill>
          <a:blip r:embed="rId2"/>
          <a:stretch/>
        </p:blipFill>
        <p:spPr>
          <a:xfrm>
            <a:off x="0" y="0"/>
            <a:ext cx="9143640" cy="315720"/>
          </a:xfrm>
          <a:prstGeom prst="rect">
            <a:avLst/>
          </a:prstGeom>
          <a:ln w="9525">
            <a:noFill/>
          </a:ln>
        </p:spPr>
      </p:pic>
      <p:pic>
        <p:nvPicPr>
          <p:cNvPr id="88" name="Picture 6" descr="зевс"/>
          <p:cNvPicPr/>
          <p:nvPr/>
        </p:nvPicPr>
        <p:blipFill>
          <a:blip r:embed="rId3"/>
          <a:stretch/>
        </p:blipFill>
        <p:spPr>
          <a:xfrm>
            <a:off x="0" y="2511360"/>
            <a:ext cx="3103560" cy="4346280"/>
          </a:xfrm>
          <a:prstGeom prst="rect">
            <a:avLst/>
          </a:prstGeom>
          <a:ln w="9525">
            <a:noFill/>
          </a:ln>
        </p:spPr>
      </p:pic>
      <p:pic>
        <p:nvPicPr>
          <p:cNvPr id="89" name="Picture 7" descr="poseyd"/>
          <p:cNvPicPr/>
          <p:nvPr/>
        </p:nvPicPr>
        <p:blipFill>
          <a:blip r:embed="rId4">
            <a:lum bright="6000"/>
          </a:blip>
          <a:stretch/>
        </p:blipFill>
        <p:spPr>
          <a:xfrm>
            <a:off x="3207240" y="2516040"/>
            <a:ext cx="2920320" cy="4341600"/>
          </a:xfrm>
          <a:prstGeom prst="rect">
            <a:avLst/>
          </a:prstGeom>
          <a:ln w="9525">
            <a:noFill/>
          </a:ln>
        </p:spPr>
      </p:pic>
      <p:pic>
        <p:nvPicPr>
          <p:cNvPr id="90" name="Picture 8" descr="Hades_%28Greek_Mythology%29"/>
          <p:cNvPicPr/>
          <p:nvPr/>
        </p:nvPicPr>
        <p:blipFill>
          <a:blip r:embed="rId5"/>
          <a:stretch/>
        </p:blipFill>
        <p:spPr>
          <a:xfrm>
            <a:off x="6228000" y="2484000"/>
            <a:ext cx="2915640" cy="4373640"/>
          </a:xfrm>
          <a:prstGeom prst="rect">
            <a:avLst/>
          </a:prstGeom>
          <a:ln w="9525">
            <a:noFill/>
          </a:ln>
        </p:spPr>
      </p:pic>
      <p:sp>
        <p:nvSpPr>
          <p:cNvPr id="91" name="Text Box 9"/>
          <p:cNvSpPr/>
          <p:nvPr/>
        </p:nvSpPr>
        <p:spPr>
          <a:xfrm>
            <a:off x="0" y="1077120"/>
            <a:ext cx="2590560" cy="10652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599"/>
              </a:spcBef>
              <a:buNone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</a:rPr>
              <a:t>Небесное царство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92" name="Text Box 10"/>
          <p:cNvSpPr/>
          <p:nvPr/>
        </p:nvSpPr>
        <p:spPr>
          <a:xfrm>
            <a:off x="3028680" y="1063440"/>
            <a:ext cx="2590560" cy="10652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599"/>
              </a:spcBef>
              <a:buNone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</a:rPr>
              <a:t>Подводное  царство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93" name="Text Box 11"/>
          <p:cNvSpPr/>
          <p:nvPr/>
        </p:nvSpPr>
        <p:spPr>
          <a:xfrm>
            <a:off x="6307560" y="1085040"/>
            <a:ext cx="2590560" cy="10652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599"/>
              </a:spcBef>
              <a:buNone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</a:rPr>
              <a:t>Подземное царство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00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Заполняем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101" name="Таблица 1"/>
          <p:cNvGraphicFramePr/>
          <p:nvPr/>
        </p:nvGraphicFramePr>
        <p:xfrm>
          <a:off x="474840" y="1251000"/>
          <a:ext cx="8523000" cy="128088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378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" descr="J0099176"/>
          <p:cNvPicPr/>
          <p:nvPr/>
        </p:nvPicPr>
        <p:blipFill>
          <a:blip r:embed="rId2"/>
          <a:stretch/>
        </p:blipFill>
        <p:spPr>
          <a:xfrm rot="16200000">
            <a:off x="-311832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95" name="Text Box 3"/>
          <p:cNvSpPr/>
          <p:nvPr/>
        </p:nvSpPr>
        <p:spPr>
          <a:xfrm>
            <a:off x="4632480" y="243000"/>
            <a:ext cx="4130280" cy="48448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400"/>
              </a:spcBef>
              <a:buNone/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Согласно мифологии, </a:t>
            </a:r>
            <a:r>
              <a:rPr lang="ru-RU" sz="2800" b="1" strike="noStrike" spc="-1">
                <a:solidFill>
                  <a:srgbClr val="FF0000"/>
                </a:solidFill>
                <a:latin typeface="Arial"/>
              </a:rPr>
              <a:t>Зевс</a:t>
            </a: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 был богом грозы и молнии, царем небесного царства.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Греки считали его отцом и повелителем богов и людей.</a:t>
            </a:r>
            <a:r>
              <a:rPr lang="ru-RU" sz="2400" b="1" strike="noStrike" spc="-1">
                <a:solidFill>
                  <a:srgbClr val="66FF33"/>
                </a:solidFill>
                <a:latin typeface="Arial"/>
              </a:rPr>
              <a:t> 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Зевс появлялся перед людьми  в различных обличиях,  например, в виде быка, дождя  или  лебедя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96" name="Picture 6" descr="Zeus"/>
          <p:cNvPicPr/>
          <p:nvPr/>
        </p:nvPicPr>
        <p:blipFill>
          <a:blip r:embed="rId3"/>
          <a:stretch/>
        </p:blipFill>
        <p:spPr>
          <a:xfrm>
            <a:off x="311040" y="76320"/>
            <a:ext cx="3962160" cy="4051080"/>
          </a:xfrm>
          <a:prstGeom prst="rect">
            <a:avLst/>
          </a:prstGeom>
          <a:ln w="57150">
            <a:solidFill>
              <a:srgbClr val="000000"/>
            </a:solidFill>
            <a:miter/>
          </a:ln>
        </p:spPr>
      </p:pic>
      <p:pic>
        <p:nvPicPr>
          <p:cNvPr id="97" name="Picture 9" descr="зевс"/>
          <p:cNvPicPr/>
          <p:nvPr/>
        </p:nvPicPr>
        <p:blipFill>
          <a:blip r:embed="rId4"/>
          <a:srcRect l="18851" r="19956"/>
          <a:stretch/>
        </p:blipFill>
        <p:spPr>
          <a:xfrm>
            <a:off x="1446840" y="3352680"/>
            <a:ext cx="3398040" cy="3504960"/>
          </a:xfrm>
          <a:prstGeom prst="rect">
            <a:avLst/>
          </a:prstGeom>
          <a:ln w="9525">
            <a:noFill/>
          </a:ln>
        </p:spPr>
      </p:pic>
      <p:sp>
        <p:nvSpPr>
          <p:cNvPr id="98" name="Прямоугольник 1"/>
          <p:cNvSpPr/>
          <p:nvPr/>
        </p:nvSpPr>
        <p:spPr>
          <a:xfrm>
            <a:off x="5213520" y="5773680"/>
            <a:ext cx="3603960" cy="3646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1" i="1" strike="noStrike" spc="-1">
                <a:solidFill>
                  <a:srgbClr val="FF0000"/>
                </a:solidFill>
                <a:latin typeface="Arial"/>
              </a:rPr>
              <a:t>Символы – молния, орел, дуб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00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Заполняем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101" name="Таблица 1"/>
          <p:cNvGraphicFramePr/>
          <p:nvPr/>
        </p:nvGraphicFramePr>
        <p:xfrm>
          <a:off x="474840" y="1251000"/>
          <a:ext cx="8523000" cy="128088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2" name="Text Box 117"/>
          <p:cNvSpPr/>
          <p:nvPr/>
        </p:nvSpPr>
        <p:spPr>
          <a:xfrm>
            <a:off x="61740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Зевс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03" name="Прямоугольник 2"/>
          <p:cNvSpPr/>
          <p:nvPr/>
        </p:nvSpPr>
        <p:spPr>
          <a:xfrm>
            <a:off x="2770200" y="1870200"/>
            <a:ext cx="37810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Бог земли и неба, царь богов и людей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04" name="Picture 125" descr="МВД Украины обещает разрешить ситуацию на востоке"/>
          <p:cNvPicPr/>
          <p:nvPr/>
        </p:nvPicPr>
        <p:blipFill>
          <a:blip r:embed="rId3"/>
          <a:stretch/>
        </p:blipFill>
        <p:spPr>
          <a:xfrm>
            <a:off x="6864480" y="1789200"/>
            <a:ext cx="388440" cy="725040"/>
          </a:xfrm>
          <a:prstGeom prst="rect">
            <a:avLst/>
          </a:prstGeom>
          <a:ln w="9525">
            <a:noFill/>
          </a:ln>
        </p:spPr>
      </p:pic>
      <p:sp>
        <p:nvSpPr>
          <p:cNvPr id="105" name="Прямоугольник 27"/>
          <p:cNvSpPr/>
          <p:nvPr/>
        </p:nvSpPr>
        <p:spPr>
          <a:xfrm>
            <a:off x="7253280" y="1835280"/>
            <a:ext cx="159192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Молния, орёл, дуб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07" name="Text Box 3"/>
          <p:cNvSpPr/>
          <p:nvPr/>
        </p:nvSpPr>
        <p:spPr>
          <a:xfrm>
            <a:off x="4800600" y="55440"/>
            <a:ext cx="3962160" cy="6400298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 dirty="0">
                <a:solidFill>
                  <a:srgbClr val="00B050"/>
                </a:solidFill>
                <a:latin typeface="Arial"/>
              </a:rPr>
              <a:t>Посейдон</a:t>
            </a:r>
            <a:r>
              <a:rPr lang="ru-RU" sz="2400" b="1" strike="noStrike" spc="-1" dirty="0">
                <a:solidFill>
                  <a:srgbClr val="000000"/>
                </a:solidFill>
                <a:latin typeface="Arial"/>
              </a:rPr>
              <a:t> – брат Зевса. Его дом – подводный дворец, где он держал золотую колесницу  и белых лошадей. «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Arial"/>
              </a:rPr>
              <a:t>Колебатель</a:t>
            </a:r>
            <a:r>
              <a:rPr lang="ru-RU" sz="2400" b="1" strike="noStrike" spc="-1" dirty="0">
                <a:solidFill>
                  <a:srgbClr val="000000"/>
                </a:solidFill>
                <a:latin typeface="Arial"/>
              </a:rPr>
              <a:t> земли» - т.к. полагали, что он  вызывает землетрясения. 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 dirty="0">
                <a:solidFill>
                  <a:srgbClr val="00B050"/>
                </a:solidFill>
                <a:latin typeface="Arial"/>
              </a:rPr>
              <a:t>Символы – трезубец, дельфины, кони.</a:t>
            </a:r>
            <a:endParaRPr lang="ru-RU" sz="2400" b="0" strike="noStrike" spc="-1" dirty="0">
              <a:solidFill>
                <a:srgbClr val="00B05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endParaRPr lang="ru-RU" sz="2400" b="0" strike="noStrike" spc="-1" dirty="0">
              <a:latin typeface="Arial"/>
            </a:endParaRPr>
          </a:p>
        </p:txBody>
      </p:sp>
      <p:pic>
        <p:nvPicPr>
          <p:cNvPr id="108" name="Picture 5" descr="poseidon"/>
          <p:cNvPicPr/>
          <p:nvPr/>
        </p:nvPicPr>
        <p:blipFill>
          <a:blip r:embed="rId3"/>
          <a:stretch/>
        </p:blipFill>
        <p:spPr>
          <a:xfrm>
            <a:off x="514440" y="341280"/>
            <a:ext cx="4206600" cy="5105160"/>
          </a:xfrm>
          <a:prstGeom prst="rect">
            <a:avLst/>
          </a:prstGeom>
          <a:ln w="38100">
            <a:solidFill>
              <a:srgbClr val="000000"/>
            </a:solidFill>
            <a:miter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10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Заполняем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111" name="Таблица 1"/>
          <p:cNvGraphicFramePr/>
          <p:nvPr/>
        </p:nvGraphicFramePr>
        <p:xfrm>
          <a:off x="474840" y="1251000"/>
          <a:ext cx="8523000" cy="216648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56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2" name="Text Box 117"/>
          <p:cNvSpPr/>
          <p:nvPr/>
        </p:nvSpPr>
        <p:spPr>
          <a:xfrm>
            <a:off x="61740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Зевс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13" name="Прямоугольник 2"/>
          <p:cNvSpPr/>
          <p:nvPr/>
        </p:nvSpPr>
        <p:spPr>
          <a:xfrm>
            <a:off x="2770200" y="1870200"/>
            <a:ext cx="37810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Бог земли и неба, царь богов и людей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14" name="Picture 125" descr="МВД Украины обещает разрешить ситуацию на востоке"/>
          <p:cNvPicPr/>
          <p:nvPr/>
        </p:nvPicPr>
        <p:blipFill>
          <a:blip r:embed="rId3"/>
          <a:stretch/>
        </p:blipFill>
        <p:spPr>
          <a:xfrm>
            <a:off x="6716880" y="1755720"/>
            <a:ext cx="390240" cy="725040"/>
          </a:xfrm>
          <a:prstGeom prst="rect">
            <a:avLst/>
          </a:prstGeom>
          <a:ln w="9525">
            <a:noFill/>
          </a:ln>
        </p:spPr>
      </p:pic>
      <p:sp>
        <p:nvSpPr>
          <p:cNvPr id="115" name="Text Box 118"/>
          <p:cNvSpPr/>
          <p:nvPr/>
        </p:nvSpPr>
        <p:spPr>
          <a:xfrm>
            <a:off x="316080" y="2611440"/>
            <a:ext cx="22856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Посейдон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16" name="Picture 58" descr="TPPMDPCALN3WV2CAP0J084CACP78JCCAN46432CAUKUDBACAS2JJUOCAVSHD89CAOWTCNUCASKTLCDCAXUJ57ZCACZEWVNCAIM3800CA3XY747CAT0N6HYCA59DAA7CA5R0ZVECAQ1EC9O"/>
          <p:cNvPicPr/>
          <p:nvPr/>
        </p:nvPicPr>
        <p:blipFill>
          <a:blip r:embed="rId4"/>
          <a:stretch/>
        </p:blipFill>
        <p:spPr>
          <a:xfrm>
            <a:off x="6672240" y="2587680"/>
            <a:ext cx="723600" cy="685440"/>
          </a:xfrm>
          <a:prstGeom prst="rect">
            <a:avLst/>
          </a:prstGeom>
          <a:ln w="9525">
            <a:noFill/>
          </a:ln>
        </p:spPr>
      </p:pic>
      <p:sp>
        <p:nvSpPr>
          <p:cNvPr id="117" name="Прямоугольник 3"/>
          <p:cNvSpPr/>
          <p:nvPr/>
        </p:nvSpPr>
        <p:spPr>
          <a:xfrm>
            <a:off x="3645000" y="2657520"/>
            <a:ext cx="185292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Владыка морей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18" name="Прямоугольник 27"/>
          <p:cNvSpPr/>
          <p:nvPr/>
        </p:nvSpPr>
        <p:spPr>
          <a:xfrm>
            <a:off x="7253280" y="1835280"/>
            <a:ext cx="159192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Молния, орёл, дуб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19" name="Прямоугольник 5"/>
          <p:cNvSpPr/>
          <p:nvPr/>
        </p:nvSpPr>
        <p:spPr>
          <a:xfrm>
            <a:off x="7253280" y="2516040"/>
            <a:ext cx="177120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Трезубец, дельфины, кони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21" name="Text Box 3"/>
          <p:cNvSpPr/>
          <p:nvPr/>
        </p:nvSpPr>
        <p:spPr>
          <a:xfrm>
            <a:off x="4152960" y="133200"/>
            <a:ext cx="4700160" cy="43261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400"/>
              </a:spcBef>
              <a:buNone/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В </a:t>
            </a: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 </a:t>
            </a: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подземном царстве – царстве мертвых правил третий сын Крона </a:t>
            </a:r>
            <a:r>
              <a:rPr lang="ru-RU" sz="2800" b="1" strike="noStrike" spc="-1">
                <a:solidFill>
                  <a:srgbClr val="FF0000"/>
                </a:solidFill>
                <a:latin typeface="Arial"/>
              </a:rPr>
              <a:t>Аид.</a:t>
            </a: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 Преданный Аиду трёхголовый пёс ревностно охранял  мертвых. Аид  владел всеми драгоценными камнями и металлами земли.       </a:t>
            </a:r>
            <a:r>
              <a:rPr lang="ru-RU" sz="2400" b="1" strike="noStrike" spc="-1">
                <a:solidFill>
                  <a:srgbClr val="66FF33"/>
                </a:solidFill>
                <a:latin typeface="Arial"/>
              </a:rPr>
              <a:t>                                                          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endParaRPr lang="ru-RU" sz="2400" b="0" strike="noStrike" spc="-1">
              <a:latin typeface="Arial"/>
            </a:endParaRPr>
          </a:p>
        </p:txBody>
      </p:sp>
      <p:sp>
        <p:nvSpPr>
          <p:cNvPr id="122" name="Прямоугольник 1"/>
          <p:cNvSpPr/>
          <p:nvPr/>
        </p:nvSpPr>
        <p:spPr>
          <a:xfrm>
            <a:off x="6665760" y="4084560"/>
            <a:ext cx="2409480" cy="26506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66FF33"/>
                </a:solidFill>
                <a:latin typeface="Arial"/>
              </a:rPr>
              <a:t>Аид  передвигался  на  золотой  колеснице, запряженной черными лошадьми.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23" name="Picture 10" descr="Hades-et-Cerberus-III.jpg"/>
          <p:cNvPicPr/>
          <p:nvPr/>
        </p:nvPicPr>
        <p:blipFill>
          <a:blip r:embed="rId3"/>
          <a:stretch/>
        </p:blipFill>
        <p:spPr>
          <a:xfrm>
            <a:off x="574560" y="257040"/>
            <a:ext cx="3578040" cy="5697000"/>
          </a:xfrm>
          <a:prstGeom prst="rect">
            <a:avLst/>
          </a:prstGeom>
          <a:ln w="9525">
            <a:noFill/>
          </a:ln>
        </p:spPr>
      </p:pic>
      <p:pic>
        <p:nvPicPr>
          <p:cNvPr id="124" name="Picture 8" descr="http://www.juguetesdemadera.com/media/catalog/product/cache/2/image/500x500/5e8529677023df13e6889c29b3483ff9/2/0/2038912_3.jpg"/>
          <p:cNvPicPr/>
          <p:nvPr/>
        </p:nvPicPr>
        <p:blipFill>
          <a:blip r:embed="rId4"/>
          <a:stretch/>
        </p:blipFill>
        <p:spPr>
          <a:xfrm>
            <a:off x="2570040" y="3341520"/>
            <a:ext cx="4163760" cy="4163760"/>
          </a:xfrm>
          <a:prstGeom prst="rect">
            <a:avLst/>
          </a:prstGeom>
          <a:ln w="9525">
            <a:noFill/>
          </a:ln>
        </p:spPr>
      </p:pic>
      <p:sp>
        <p:nvSpPr>
          <p:cNvPr id="125" name="Прямоугольник 2"/>
          <p:cNvSpPr/>
          <p:nvPr/>
        </p:nvSpPr>
        <p:spPr>
          <a:xfrm>
            <a:off x="4281480" y="3233880"/>
            <a:ext cx="4571640" cy="913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Аида называли 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</a:rPr>
              <a:t>Пилартом</a:t>
            </a: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 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</a:rPr>
              <a:t>(</a:t>
            </a: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запирающим ворота) </a:t>
            </a:r>
            <a:r>
              <a:rPr lang="en-GB" sz="1800" b="1" strike="noStrike" spc="-1">
                <a:solidFill>
                  <a:srgbClr val="000000"/>
                </a:solidFill>
                <a:latin typeface="Arial"/>
              </a:rPr>
              <a:t>и </a:t>
            </a: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изображали с ключом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27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Заполняем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128" name="Таблица 1"/>
          <p:cNvGraphicFramePr/>
          <p:nvPr/>
        </p:nvGraphicFramePr>
        <p:xfrm>
          <a:off x="474840" y="1251000"/>
          <a:ext cx="8523000" cy="276516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59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3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9" name="Text Box 117"/>
          <p:cNvSpPr/>
          <p:nvPr/>
        </p:nvSpPr>
        <p:spPr>
          <a:xfrm>
            <a:off x="61740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Зевс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30" name="Прямоугольник 2"/>
          <p:cNvSpPr/>
          <p:nvPr/>
        </p:nvSpPr>
        <p:spPr>
          <a:xfrm>
            <a:off x="2770200" y="1870200"/>
            <a:ext cx="37810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Бог земли и неба, царь богов и людей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31" name="Picture 125" descr="МВД Украины обещает разрешить ситуацию на востоке"/>
          <p:cNvPicPr/>
          <p:nvPr/>
        </p:nvPicPr>
        <p:blipFill>
          <a:blip r:embed="rId3"/>
          <a:stretch/>
        </p:blipFill>
        <p:spPr>
          <a:xfrm>
            <a:off x="6716880" y="1755720"/>
            <a:ext cx="390240" cy="725040"/>
          </a:xfrm>
          <a:prstGeom prst="rect">
            <a:avLst/>
          </a:prstGeom>
          <a:ln w="9525">
            <a:noFill/>
          </a:ln>
        </p:spPr>
      </p:pic>
      <p:sp>
        <p:nvSpPr>
          <p:cNvPr id="132" name="Text Box 118"/>
          <p:cNvSpPr/>
          <p:nvPr/>
        </p:nvSpPr>
        <p:spPr>
          <a:xfrm>
            <a:off x="316080" y="2600280"/>
            <a:ext cx="22856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Посейдон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33" name="Picture 58" descr="TPPMDPCALN3WV2CAP0J084CACP78JCCAN46432CAUKUDBACAS2JJUOCAVSHD89CAOWTCNUCASKTLCDCAXUJ57ZCACZEWVNCAIM3800CA3XY747CAT0N6HYCA59DAA7CA5R0ZVECAQ1EC9O"/>
          <p:cNvPicPr/>
          <p:nvPr/>
        </p:nvPicPr>
        <p:blipFill>
          <a:blip r:embed="rId4"/>
          <a:stretch/>
        </p:blipFill>
        <p:spPr>
          <a:xfrm>
            <a:off x="6672240" y="2587680"/>
            <a:ext cx="723600" cy="685440"/>
          </a:xfrm>
          <a:prstGeom prst="rect">
            <a:avLst/>
          </a:prstGeom>
          <a:ln w="9525">
            <a:noFill/>
          </a:ln>
        </p:spPr>
      </p:pic>
      <p:sp>
        <p:nvSpPr>
          <p:cNvPr id="134" name="Прямоугольник 3"/>
          <p:cNvSpPr/>
          <p:nvPr/>
        </p:nvSpPr>
        <p:spPr>
          <a:xfrm>
            <a:off x="3645000" y="2657520"/>
            <a:ext cx="185292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Владыка морей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35" name="Прямоугольник 27"/>
          <p:cNvSpPr/>
          <p:nvPr/>
        </p:nvSpPr>
        <p:spPr>
          <a:xfrm>
            <a:off x="7253280" y="1835280"/>
            <a:ext cx="159192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Молния, орёл, дуб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36" name="Прямоугольник 5"/>
          <p:cNvSpPr/>
          <p:nvPr/>
        </p:nvSpPr>
        <p:spPr>
          <a:xfrm>
            <a:off x="7253280" y="2516040"/>
            <a:ext cx="177120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Трезубец, дельфины, кони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37" name="Text Box 119"/>
          <p:cNvSpPr/>
          <p:nvPr/>
        </p:nvSpPr>
        <p:spPr>
          <a:xfrm>
            <a:off x="811080" y="342252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Аид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38" name="Прямоугольник 13"/>
          <p:cNvSpPr/>
          <p:nvPr/>
        </p:nvSpPr>
        <p:spPr>
          <a:xfrm>
            <a:off x="3445200" y="3503520"/>
            <a:ext cx="242892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Бог царства мертвых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39" name="Picture 8" descr="http://www.juguetesdemadera.com/media/catalog/product/cache/2/image/500x500/5e8529677023df13e6889c29b3483ff9/2/0/2038912_3.jpg"/>
          <p:cNvPicPr/>
          <p:nvPr/>
        </p:nvPicPr>
        <p:blipFill>
          <a:blip r:embed="rId5"/>
          <a:stretch/>
        </p:blipFill>
        <p:spPr>
          <a:xfrm>
            <a:off x="6840360" y="3322800"/>
            <a:ext cx="793440" cy="791640"/>
          </a:xfrm>
          <a:prstGeom prst="rect">
            <a:avLst/>
          </a:prstGeom>
          <a:ln w="9525">
            <a:noFill/>
          </a:ln>
        </p:spPr>
      </p:pic>
      <p:sp>
        <p:nvSpPr>
          <p:cNvPr id="140" name="Прямоугольник 15"/>
          <p:cNvSpPr/>
          <p:nvPr/>
        </p:nvSpPr>
        <p:spPr>
          <a:xfrm>
            <a:off x="7281720" y="3468600"/>
            <a:ext cx="177120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Цербер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Картинка 28 из 863"/>
          <p:cNvPicPr/>
          <p:nvPr/>
        </p:nvPicPr>
        <p:blipFill>
          <a:blip r:embed="rId2"/>
          <a:stretch/>
        </p:blipFill>
        <p:spPr>
          <a:xfrm>
            <a:off x="-34920" y="0"/>
            <a:ext cx="9313560" cy="6857640"/>
          </a:xfrm>
          <a:prstGeom prst="rect">
            <a:avLst/>
          </a:prstGeom>
          <a:ln w="9525">
            <a:noFill/>
          </a:ln>
        </p:spPr>
      </p:pic>
      <p:sp>
        <p:nvSpPr>
          <p:cNvPr id="49" name="Прямоугольник 1"/>
          <p:cNvSpPr/>
          <p:nvPr/>
        </p:nvSpPr>
        <p:spPr>
          <a:xfrm>
            <a:off x="468360" y="549360"/>
            <a:ext cx="6335280" cy="41122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8800" b="0" strike="noStrike" spc="-1">
                <a:solidFill>
                  <a:srgbClr val="000000"/>
                </a:solidFill>
                <a:latin typeface="Arial"/>
              </a:rPr>
              <a:t>БОГИ ДРЕВНЕЙ ГРЕЦИИ</a:t>
            </a:r>
            <a:endParaRPr lang="ru-RU" sz="8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Прямоугольник 1"/>
          <p:cNvSpPr/>
          <p:nvPr/>
        </p:nvSpPr>
        <p:spPr>
          <a:xfrm>
            <a:off x="4452840" y="255600"/>
            <a:ext cx="4349520" cy="35344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 dirty="0">
                <a:solidFill>
                  <a:srgbClr val="C00000"/>
                </a:solidFill>
                <a:latin typeface="Arial"/>
              </a:rPr>
              <a:t>Гера</a:t>
            </a:r>
            <a:r>
              <a:rPr lang="ru-RU" sz="2400" b="1" strike="noStrike" spc="-1" dirty="0">
                <a:solidFill>
                  <a:srgbClr val="000000"/>
                </a:solidFill>
                <a:latin typeface="Arial"/>
              </a:rPr>
              <a:t>  –  верховная богиня, жена  Зевса, покровительница  брака.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solidFill>
                  <a:srgbClr val="000000"/>
                </a:solidFill>
                <a:latin typeface="Arial"/>
              </a:rPr>
              <a:t>Согласно мифам, отличается властностью, жестокостью и ревнивым нравом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 dirty="0">
                <a:solidFill>
                  <a:srgbClr val="C00000"/>
                </a:solidFill>
                <a:latin typeface="Arial"/>
              </a:rPr>
              <a:t>Символы – гранат,  павлин.</a:t>
            </a:r>
            <a:endParaRPr lang="ru-RU" sz="2400" b="0" strike="noStrike" spc="-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142" name="Picture 2" descr="ГЕРА - Форум"/>
          <p:cNvPicPr/>
          <p:nvPr/>
        </p:nvPicPr>
        <p:blipFill>
          <a:blip r:embed="rId2"/>
          <a:stretch/>
        </p:blipFill>
        <p:spPr>
          <a:xfrm>
            <a:off x="282600" y="255600"/>
            <a:ext cx="3876480" cy="5981400"/>
          </a:xfrm>
          <a:prstGeom prst="rect">
            <a:avLst/>
          </a:prstGeom>
          <a:ln w="9525">
            <a:noFill/>
          </a:ln>
        </p:spPr>
      </p:pic>
      <p:pic>
        <p:nvPicPr>
          <p:cNvPr id="143" name="Picture 4" descr="none - 3 June 2013 - Blog - Algo-s"/>
          <p:cNvPicPr/>
          <p:nvPr/>
        </p:nvPicPr>
        <p:blipFill>
          <a:blip r:embed="rId3"/>
          <a:stretch/>
        </p:blipFill>
        <p:spPr>
          <a:xfrm>
            <a:off x="4330800" y="3943440"/>
            <a:ext cx="2163240" cy="2741400"/>
          </a:xfrm>
          <a:prstGeom prst="rect">
            <a:avLst/>
          </a:prstGeom>
          <a:ln w="9525">
            <a:noFill/>
          </a:ln>
        </p:spPr>
      </p:pic>
      <p:pic>
        <p:nvPicPr>
          <p:cNvPr id="144" name="Picture 6" descr="Гера - покровительница брака Мифы Древней Греции"/>
          <p:cNvPicPr/>
          <p:nvPr/>
        </p:nvPicPr>
        <p:blipFill>
          <a:blip r:embed="rId4"/>
          <a:stretch/>
        </p:blipFill>
        <p:spPr>
          <a:xfrm>
            <a:off x="6627960" y="4167360"/>
            <a:ext cx="2293560" cy="229356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46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Заполняем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147" name="Таблица 1"/>
          <p:cNvGraphicFramePr/>
          <p:nvPr/>
        </p:nvGraphicFramePr>
        <p:xfrm>
          <a:off x="474840" y="1251000"/>
          <a:ext cx="8523000" cy="341424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59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79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4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8" name="Text Box 117"/>
          <p:cNvSpPr/>
          <p:nvPr/>
        </p:nvSpPr>
        <p:spPr>
          <a:xfrm>
            <a:off x="61740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Зевс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49" name="Прямоугольник 2"/>
          <p:cNvSpPr/>
          <p:nvPr/>
        </p:nvSpPr>
        <p:spPr>
          <a:xfrm>
            <a:off x="2770200" y="1870200"/>
            <a:ext cx="37810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Бог земли и неба, царь богов и людей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50" name="Picture 125" descr="МВД Украины обещает разрешить ситуацию на востоке"/>
          <p:cNvPicPr/>
          <p:nvPr/>
        </p:nvPicPr>
        <p:blipFill>
          <a:blip r:embed="rId3"/>
          <a:stretch/>
        </p:blipFill>
        <p:spPr>
          <a:xfrm>
            <a:off x="6716880" y="1755720"/>
            <a:ext cx="390240" cy="725040"/>
          </a:xfrm>
          <a:prstGeom prst="rect">
            <a:avLst/>
          </a:prstGeom>
          <a:ln w="9525">
            <a:noFill/>
          </a:ln>
        </p:spPr>
      </p:pic>
      <p:sp>
        <p:nvSpPr>
          <p:cNvPr id="151" name="Text Box 118"/>
          <p:cNvSpPr/>
          <p:nvPr/>
        </p:nvSpPr>
        <p:spPr>
          <a:xfrm>
            <a:off x="316080" y="2600280"/>
            <a:ext cx="228564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Посейдон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52" name="Picture 58" descr="TPPMDPCALN3WV2CAP0J084CACP78JCCAN46432CAUKUDBACAS2JJUOCAVSHD89CAOWTCNUCASKTLCDCAXUJ57ZCACZEWVNCAIM3800CA3XY747CAT0N6HYCA59DAA7CA5R0ZVECAQ1EC9O"/>
          <p:cNvPicPr/>
          <p:nvPr/>
        </p:nvPicPr>
        <p:blipFill>
          <a:blip r:embed="rId4"/>
          <a:stretch/>
        </p:blipFill>
        <p:spPr>
          <a:xfrm>
            <a:off x="6672240" y="2587680"/>
            <a:ext cx="723600" cy="685440"/>
          </a:xfrm>
          <a:prstGeom prst="rect">
            <a:avLst/>
          </a:prstGeom>
          <a:ln w="9525">
            <a:noFill/>
          </a:ln>
        </p:spPr>
      </p:pic>
      <p:sp>
        <p:nvSpPr>
          <p:cNvPr id="153" name="Прямоугольник 3"/>
          <p:cNvSpPr/>
          <p:nvPr/>
        </p:nvSpPr>
        <p:spPr>
          <a:xfrm>
            <a:off x="3645000" y="2657520"/>
            <a:ext cx="185292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Владыка морей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54" name="Прямоугольник 27"/>
          <p:cNvSpPr/>
          <p:nvPr/>
        </p:nvSpPr>
        <p:spPr>
          <a:xfrm>
            <a:off x="7253280" y="1835280"/>
            <a:ext cx="159192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Молния, орёл, дуб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55" name="Прямоугольник 5"/>
          <p:cNvSpPr/>
          <p:nvPr/>
        </p:nvSpPr>
        <p:spPr>
          <a:xfrm>
            <a:off x="7253280" y="2516040"/>
            <a:ext cx="177120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Трезубец, дельфины, кони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56" name="Text Box 119"/>
          <p:cNvSpPr/>
          <p:nvPr/>
        </p:nvSpPr>
        <p:spPr>
          <a:xfrm>
            <a:off x="811080" y="342252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Аид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57" name="Прямоугольник 13"/>
          <p:cNvSpPr/>
          <p:nvPr/>
        </p:nvSpPr>
        <p:spPr>
          <a:xfrm>
            <a:off x="3445200" y="3503520"/>
            <a:ext cx="242892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Бог царства мертвых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58" name="Picture 8" descr="http://www.juguetesdemadera.com/media/catalog/product/cache/2/image/500x500/5e8529677023df13e6889c29b3483ff9/2/0/2038912_3.jpg"/>
          <p:cNvPicPr/>
          <p:nvPr/>
        </p:nvPicPr>
        <p:blipFill>
          <a:blip r:embed="rId5"/>
          <a:stretch/>
        </p:blipFill>
        <p:spPr>
          <a:xfrm>
            <a:off x="6840360" y="3292560"/>
            <a:ext cx="793440" cy="791640"/>
          </a:xfrm>
          <a:prstGeom prst="rect">
            <a:avLst/>
          </a:prstGeom>
          <a:ln w="9525">
            <a:noFill/>
          </a:ln>
        </p:spPr>
      </p:pic>
      <p:sp>
        <p:nvSpPr>
          <p:cNvPr id="159" name="Прямоугольник 15"/>
          <p:cNvSpPr/>
          <p:nvPr/>
        </p:nvSpPr>
        <p:spPr>
          <a:xfrm>
            <a:off x="7281720" y="3468600"/>
            <a:ext cx="177120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Цербер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60" name="Text Box 119"/>
          <p:cNvSpPr/>
          <p:nvPr/>
        </p:nvSpPr>
        <p:spPr>
          <a:xfrm>
            <a:off x="887400" y="403236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Гера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61" name="Прямоугольник 4"/>
          <p:cNvSpPr/>
          <p:nvPr/>
        </p:nvSpPr>
        <p:spPr>
          <a:xfrm>
            <a:off x="2736720" y="4054320"/>
            <a:ext cx="393516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984807"/>
                </a:solidFill>
                <a:latin typeface="Arial"/>
              </a:rPr>
              <a:t>Жена  Зевса, покровительница  брака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62" name="Picture 68" descr="16KLQFCA37CKHPCA0Z87ETCAJ105NACAJJST92CAT8251NCAO5N93HCA0C2KTFCAP275IKCAMJNNUYCA0504AYCAILMBFGCARHYTOFCATPN09XCATLGX0ACA50UOS9CA5H5742CAXUZ14S"/>
          <p:cNvPicPr/>
          <p:nvPr/>
        </p:nvPicPr>
        <p:blipFill>
          <a:blip r:embed="rId6"/>
          <a:stretch/>
        </p:blipFill>
        <p:spPr>
          <a:xfrm>
            <a:off x="6786720" y="4087800"/>
            <a:ext cx="414000" cy="466200"/>
          </a:xfrm>
          <a:prstGeom prst="rect">
            <a:avLst/>
          </a:prstGeom>
          <a:ln w="9525">
            <a:noFill/>
          </a:ln>
        </p:spPr>
      </p:pic>
      <p:sp>
        <p:nvSpPr>
          <p:cNvPr id="163" name="Прямоугольник 19"/>
          <p:cNvSpPr/>
          <p:nvPr/>
        </p:nvSpPr>
        <p:spPr>
          <a:xfrm>
            <a:off x="7164360" y="4137120"/>
            <a:ext cx="176976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Гранат, павлин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Прямоугольник 1"/>
          <p:cNvSpPr/>
          <p:nvPr/>
        </p:nvSpPr>
        <p:spPr>
          <a:xfrm>
            <a:off x="5443560" y="223920"/>
            <a:ext cx="3601800" cy="5261525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ГЕФЕСТ</a:t>
            </a:r>
            <a:r>
              <a:rPr lang="ru-RU" sz="2400" b="1" strike="noStrike" spc="-1" dirty="0">
                <a:solidFill>
                  <a:srgbClr val="000000"/>
                </a:solidFill>
                <a:latin typeface="Arial"/>
              </a:rPr>
              <a:t> –  сын Зевса и Геры, бог огня и кузнечного дела.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solidFill>
                  <a:srgbClr val="000000"/>
                </a:solidFill>
                <a:latin typeface="Arial"/>
              </a:rPr>
              <a:t>Покровитель металлургии, ремесленников и ювелиров. Единственный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solidFill>
                  <a:srgbClr val="000000"/>
                </a:solidFill>
                <a:latin typeface="Arial"/>
              </a:rPr>
              <a:t>из олимпийских богов, занимавшийся физическим трудом.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2400" b="1" strike="noStrike" spc="-1" dirty="0">
                <a:solidFill>
                  <a:srgbClr val="66FF33"/>
                </a:solidFill>
                <a:latin typeface="Arial"/>
              </a:rPr>
              <a:t>                                                                           </a:t>
            </a:r>
            <a:r>
              <a:rPr lang="ru-RU" sz="2400" b="1" strike="noStrike" spc="-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Символы – молот и  клещи</a:t>
            </a:r>
            <a:endParaRPr lang="ru-RU" sz="2400" b="0" strike="noStrike" spc="-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</p:txBody>
      </p:sp>
      <p:pic>
        <p:nvPicPr>
          <p:cNvPr id="165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pic>
        <p:nvPicPr>
          <p:cNvPr id="166" name="Picture 2" descr="Бог огня и кузнечного дела. Греческий Гефест или римский Вулкан &quot; Фэнтези, фантастика, игры."/>
          <p:cNvPicPr/>
          <p:nvPr/>
        </p:nvPicPr>
        <p:blipFill>
          <a:blip r:embed="rId3"/>
          <a:stretch/>
        </p:blipFill>
        <p:spPr>
          <a:xfrm>
            <a:off x="1360440" y="4006800"/>
            <a:ext cx="2628720" cy="2628720"/>
          </a:xfrm>
          <a:prstGeom prst="rect">
            <a:avLst/>
          </a:prstGeom>
          <a:ln w="9525">
            <a:noFill/>
          </a:ln>
        </p:spPr>
      </p:pic>
      <p:pic>
        <p:nvPicPr>
          <p:cNvPr id="167" name="Picture 4" descr="Информация. в дневнике Team Percy Jackson."/>
          <p:cNvPicPr/>
          <p:nvPr/>
        </p:nvPicPr>
        <p:blipFill>
          <a:blip r:embed="rId4"/>
          <a:stretch/>
        </p:blipFill>
        <p:spPr>
          <a:xfrm>
            <a:off x="655560" y="120600"/>
            <a:ext cx="4524120" cy="376668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69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Продолжаем заполнять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170" name="Таблица 1"/>
          <p:cNvGraphicFramePr/>
          <p:nvPr/>
        </p:nvGraphicFramePr>
        <p:xfrm>
          <a:off x="474840" y="1251000"/>
          <a:ext cx="8523000" cy="128088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1" name="Text Box 117"/>
          <p:cNvSpPr/>
          <p:nvPr/>
        </p:nvSpPr>
        <p:spPr>
          <a:xfrm>
            <a:off x="80496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Гефест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72" name="Прямоугольник 2"/>
          <p:cNvSpPr/>
          <p:nvPr/>
        </p:nvSpPr>
        <p:spPr>
          <a:xfrm>
            <a:off x="2770200" y="1808280"/>
            <a:ext cx="378108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Сын Зевса и Геры, бог огня и кузнечного дела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73" name="Прямоугольник 6"/>
          <p:cNvSpPr/>
          <p:nvPr/>
        </p:nvSpPr>
        <p:spPr>
          <a:xfrm>
            <a:off x="7502400" y="1808280"/>
            <a:ext cx="14396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молот и  клещи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74" name="Picture 28" descr="85AF7JCALJA92ACANZBV7NCA96CZ9KCAQTQ8FACA0HT3NYCA7V10D5CA6MNQ75CA5JDDBLCAXUHFLHCAXNQ811CACHUOCQCALTJW81CAJBZIYFCAVPU6Z6CA0H8M56CAJ49X5PCAHJGGM4"/>
          <p:cNvPicPr/>
          <p:nvPr/>
        </p:nvPicPr>
        <p:blipFill>
          <a:blip r:embed="rId3"/>
          <a:srcRect b="13631"/>
          <a:stretch/>
        </p:blipFill>
        <p:spPr>
          <a:xfrm>
            <a:off x="6834240" y="1843200"/>
            <a:ext cx="763200" cy="65700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76" name="Text Box 2"/>
          <p:cNvSpPr/>
          <p:nvPr/>
        </p:nvSpPr>
        <p:spPr>
          <a:xfrm>
            <a:off x="4998960" y="1689120"/>
            <a:ext cx="3749400" cy="14317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</a:tabLst>
            </a:pPr>
            <a:r>
              <a:rPr lang="ru-RU" sz="2800" b="1" strike="noStrike" spc="-1" dirty="0">
                <a:solidFill>
                  <a:srgbClr val="00B0F0"/>
                </a:solidFill>
                <a:latin typeface="Times New Roman"/>
                <a:ea typeface="MS Gothic"/>
              </a:rPr>
              <a:t>Афродита 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– богиня любви, молодости, красоты.</a:t>
            </a:r>
            <a:r>
              <a:rPr lang="ru-RU" sz="2800" b="1" strike="noStrike" spc="-1" dirty="0">
                <a:solidFill>
                  <a:srgbClr val="66FF33"/>
                </a:solidFill>
                <a:latin typeface="Times New Roman"/>
                <a:ea typeface="MS Gothic"/>
              </a:rPr>
              <a:t> 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Родилась в морской пене и приплыла на берег в створке морской раковины. Жена Гефеста</a:t>
            </a:r>
            <a:endParaRPr lang="ru-RU" sz="2800" b="0" strike="noStrike" spc="-1" dirty="0">
              <a:latin typeface="Arial"/>
            </a:endParaRPr>
          </a:p>
        </p:txBody>
      </p:sp>
      <p:pic>
        <p:nvPicPr>
          <p:cNvPr id="177" name="Picture 2" descr="Aphrodite Goddess Of Love Statue"/>
          <p:cNvPicPr/>
          <p:nvPr/>
        </p:nvPicPr>
        <p:blipFill>
          <a:blip r:embed="rId3"/>
          <a:stretch/>
        </p:blipFill>
        <p:spPr>
          <a:xfrm>
            <a:off x="531720" y="174600"/>
            <a:ext cx="4177800" cy="6268680"/>
          </a:xfrm>
          <a:prstGeom prst="rect">
            <a:avLst/>
          </a:prstGeom>
          <a:ln w="9525">
            <a:noFill/>
          </a:ln>
        </p:spPr>
      </p:pic>
      <p:sp>
        <p:nvSpPr>
          <p:cNvPr id="178" name="Прямоугольник 4"/>
          <p:cNvSpPr/>
          <p:nvPr/>
        </p:nvSpPr>
        <p:spPr>
          <a:xfrm>
            <a:off x="5126040" y="5057640"/>
            <a:ext cx="3719160" cy="1370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buNone/>
            </a:pPr>
            <a:r>
              <a:rPr lang="en-GB" sz="2800" b="1" strike="noStrike" spc="-1" dirty="0" err="1">
                <a:solidFill>
                  <a:srgbClr val="00B0F0"/>
                </a:solidFill>
                <a:latin typeface="Arial"/>
              </a:rPr>
              <a:t>Символы</a:t>
            </a:r>
            <a:r>
              <a:rPr lang="en-GB" sz="2800" b="1" strike="noStrike" spc="-1" dirty="0">
                <a:solidFill>
                  <a:srgbClr val="00B0F0"/>
                </a:solidFill>
                <a:latin typeface="Arial"/>
              </a:rPr>
              <a:t> </a:t>
            </a:r>
            <a:r>
              <a:rPr lang="en-GB" sz="2800" b="1" strike="noStrike" spc="-1" dirty="0" err="1">
                <a:solidFill>
                  <a:srgbClr val="00B0F0"/>
                </a:solidFill>
                <a:latin typeface="Arial"/>
              </a:rPr>
              <a:t>богини</a:t>
            </a:r>
            <a:r>
              <a:rPr lang="en-GB" sz="2800" b="1" strike="noStrike" spc="-1" dirty="0">
                <a:solidFill>
                  <a:srgbClr val="00B0F0"/>
                </a:solidFill>
                <a:latin typeface="Arial"/>
              </a:rPr>
              <a:t>: </a:t>
            </a:r>
            <a:r>
              <a:rPr lang="en-GB" sz="2800" b="1" strike="noStrike" spc="-1" dirty="0" err="1">
                <a:solidFill>
                  <a:srgbClr val="00B0F0"/>
                </a:solidFill>
                <a:latin typeface="Arial"/>
              </a:rPr>
              <a:t>розы</a:t>
            </a:r>
            <a:r>
              <a:rPr lang="en-GB" sz="2800" b="1" strike="noStrike" spc="-1" dirty="0">
                <a:solidFill>
                  <a:srgbClr val="00B0F0"/>
                </a:solidFill>
                <a:latin typeface="Arial"/>
              </a:rPr>
              <a:t>, </a:t>
            </a:r>
            <a:r>
              <a:rPr lang="en-GB" sz="2800" b="1" strike="noStrike" spc="-1" dirty="0" err="1">
                <a:solidFill>
                  <a:srgbClr val="00B0F0"/>
                </a:solidFill>
                <a:latin typeface="Arial"/>
              </a:rPr>
              <a:t>голуби</a:t>
            </a:r>
            <a:r>
              <a:rPr lang="en-GB" sz="2800" b="1" strike="noStrike" spc="-1" dirty="0">
                <a:solidFill>
                  <a:srgbClr val="00B0F0"/>
                </a:solidFill>
                <a:latin typeface="Arial"/>
              </a:rPr>
              <a:t>,</a:t>
            </a:r>
            <a:r>
              <a:rPr lang="ru-RU" sz="2800" b="1" strike="noStrike" spc="-1" dirty="0">
                <a:solidFill>
                  <a:srgbClr val="00B0F0"/>
                </a:solidFill>
                <a:latin typeface="Arial"/>
              </a:rPr>
              <a:t> </a:t>
            </a:r>
            <a:r>
              <a:rPr lang="en-GB" sz="2800" b="1" strike="noStrike" spc="-1" dirty="0" err="1">
                <a:solidFill>
                  <a:srgbClr val="00B0F0"/>
                </a:solidFill>
                <a:latin typeface="Arial"/>
              </a:rPr>
              <a:t>дельфины</a:t>
            </a:r>
            <a:r>
              <a:rPr lang="en-GB" sz="2800" b="1" strike="noStrike" spc="-1" dirty="0">
                <a:solidFill>
                  <a:srgbClr val="00B0F0"/>
                </a:solidFill>
                <a:latin typeface="Arial"/>
              </a:rPr>
              <a:t>.</a:t>
            </a:r>
            <a:endParaRPr lang="ru-RU" sz="2800" b="0" strike="noStrike" spc="-1" dirty="0">
              <a:solidFill>
                <a:srgbClr val="00B0F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80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Продолжаем заполнять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181" name="Таблица 1"/>
          <p:cNvGraphicFramePr/>
          <p:nvPr/>
        </p:nvGraphicFramePr>
        <p:xfrm>
          <a:off x="474840" y="1251000"/>
          <a:ext cx="8523000" cy="201924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2" name="Text Box 117"/>
          <p:cNvSpPr/>
          <p:nvPr/>
        </p:nvSpPr>
        <p:spPr>
          <a:xfrm>
            <a:off x="80496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Гефест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83" name="Прямоугольник 2"/>
          <p:cNvSpPr/>
          <p:nvPr/>
        </p:nvSpPr>
        <p:spPr>
          <a:xfrm>
            <a:off x="2770200" y="1808280"/>
            <a:ext cx="378108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Сын Зевса и Геры, бог огня и кузнечного дела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84" name="Прямоугольник 6"/>
          <p:cNvSpPr/>
          <p:nvPr/>
        </p:nvSpPr>
        <p:spPr>
          <a:xfrm>
            <a:off x="7502400" y="1808280"/>
            <a:ext cx="14396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молот и  клещи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85" name="Text Box 117"/>
          <p:cNvSpPr/>
          <p:nvPr/>
        </p:nvSpPr>
        <p:spPr>
          <a:xfrm>
            <a:off x="563400" y="267660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Афродита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186" name="Прямоугольник 3"/>
          <p:cNvSpPr/>
          <p:nvPr/>
        </p:nvSpPr>
        <p:spPr>
          <a:xfrm>
            <a:off x="2685960" y="2593800"/>
            <a:ext cx="397944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Богиня  любви, молодости, красоты. Жена Гефеста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87" name="Прямоугольник 4"/>
          <p:cNvSpPr/>
          <p:nvPr/>
        </p:nvSpPr>
        <p:spPr>
          <a:xfrm>
            <a:off x="7332840" y="2492280"/>
            <a:ext cx="160920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розы, голуби,</a:t>
            </a: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 </a:t>
            </a: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дельфины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88" name="Picture 26" descr="zvirata_967597805_0ab4cb4f64346c753c4226a8fb28e9d7"/>
          <p:cNvPicPr/>
          <p:nvPr/>
        </p:nvPicPr>
        <p:blipFill>
          <a:blip r:embed="rId3"/>
          <a:stretch/>
        </p:blipFill>
        <p:spPr>
          <a:xfrm>
            <a:off x="6551640" y="2587680"/>
            <a:ext cx="950400" cy="712440"/>
          </a:xfrm>
          <a:prstGeom prst="rect">
            <a:avLst/>
          </a:prstGeom>
          <a:ln w="9525">
            <a:noFill/>
          </a:ln>
        </p:spPr>
      </p:pic>
      <p:pic>
        <p:nvPicPr>
          <p:cNvPr id="189" name="Picture 28" descr="85AF7JCALJA92ACANZBV7NCA96CZ9KCAQTQ8FACA0HT3NYCA7V10D5CA6MNQ75CA5JDDBLCAXUHFLHCAXNQ811CACHUOCQCALTJW81CAJBZIYFCAVPU6Z6CA0H8M56CAJ49X5PCAHJGGM4"/>
          <p:cNvPicPr/>
          <p:nvPr/>
        </p:nvPicPr>
        <p:blipFill>
          <a:blip r:embed="rId4"/>
          <a:srcRect b="13631"/>
          <a:stretch/>
        </p:blipFill>
        <p:spPr>
          <a:xfrm>
            <a:off x="6834240" y="1843200"/>
            <a:ext cx="763200" cy="65700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91" name="Text Box 2"/>
          <p:cNvSpPr/>
          <p:nvPr/>
        </p:nvSpPr>
        <p:spPr>
          <a:xfrm>
            <a:off x="3220920" y="587520"/>
            <a:ext cx="5922720" cy="14317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</a:tabLst>
            </a:pPr>
            <a:r>
              <a:rPr lang="ru-RU" sz="2800" b="1" strike="noStrike" spc="-1" dirty="0">
                <a:solidFill>
                  <a:srgbClr val="C00000"/>
                </a:solidFill>
                <a:latin typeface="Times New Roman"/>
                <a:ea typeface="MS Gothic"/>
              </a:rPr>
              <a:t>Артемида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– дочь Зевса, богиня охоты. Олицетворяла Луну. Изображается с луком и стрелами. </a:t>
            </a:r>
            <a:r>
              <a:rPr lang="en-GB" sz="2800" b="0" i="1" strike="noStrike" spc="-1" dirty="0" err="1">
                <a:solidFill>
                  <a:srgbClr val="000000"/>
                </a:solidFill>
                <a:latin typeface="Times New Roman"/>
                <a:ea typeface="MS Gothic"/>
              </a:rPr>
              <a:t>Символы</a:t>
            </a:r>
            <a:r>
              <a:rPr lang="en-GB" sz="2800" b="0" i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:</a:t>
            </a:r>
            <a:r>
              <a:rPr lang="ru-RU" sz="2800" b="0" i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  <a:ea typeface="MS Gothic"/>
              </a:rPr>
              <a:t>лань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,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  <a:ea typeface="MS Gothic"/>
              </a:rPr>
              <a:t>собака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,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  <a:ea typeface="MS Gothic"/>
              </a:rPr>
              <a:t>кипарисовое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  <a:ea typeface="MS Gothic"/>
              </a:rPr>
              <a:t>дерево</a:t>
            </a:r>
            <a:endParaRPr lang="ru-RU" sz="2800" b="0" strike="noStrike" spc="-1" dirty="0">
              <a:latin typeface="Arial"/>
            </a:endParaRPr>
          </a:p>
        </p:txBody>
      </p:sp>
      <p:pic>
        <p:nvPicPr>
          <p:cNvPr id="192" name="Picture 4" descr="Artemis Goddess Of The Hunt Halloween Costume"/>
          <p:cNvPicPr/>
          <p:nvPr/>
        </p:nvPicPr>
        <p:blipFill>
          <a:blip r:embed="rId3"/>
          <a:stretch/>
        </p:blipFill>
        <p:spPr>
          <a:xfrm>
            <a:off x="542880" y="201600"/>
            <a:ext cx="2593440" cy="3634920"/>
          </a:xfrm>
          <a:prstGeom prst="rect">
            <a:avLst/>
          </a:prstGeom>
          <a:ln w="9525">
            <a:noFill/>
          </a:ln>
        </p:spPr>
      </p:pic>
      <p:sp>
        <p:nvSpPr>
          <p:cNvPr id="193" name="Прямоугольник 4"/>
          <p:cNvSpPr/>
          <p:nvPr/>
        </p:nvSpPr>
        <p:spPr>
          <a:xfrm>
            <a:off x="542880" y="4068720"/>
            <a:ext cx="5140080" cy="2245315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strike="noStrike" spc="-1" dirty="0">
                <a:solidFill>
                  <a:srgbClr val="C00000"/>
                </a:solidFill>
                <a:latin typeface="Times New Roman"/>
              </a:rPr>
              <a:t>Аполлон 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</a:rPr>
              <a:t>– сын Зевса,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</a:rPr>
              <a:t>бог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</a:rPr>
              <a:t>искусств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</a:rPr>
              <a:t>наук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</a:rPr>
              <a:t>поэзии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</a:rPr>
              <a:t>врачевания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</a:rPr>
              <a:t>. Один из наиболее почитаемых богов. Олицетворял Солнце. </a:t>
            </a:r>
            <a:r>
              <a:rPr lang="en-GB" sz="2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800" b="0" i="1" strike="noStrike" spc="-1" dirty="0" err="1">
                <a:solidFill>
                  <a:srgbClr val="C00000"/>
                </a:solidFill>
                <a:latin typeface="Times New Roman"/>
              </a:rPr>
              <a:t>Символ</a:t>
            </a:r>
            <a:r>
              <a:rPr lang="ru-RU" sz="2800" b="0" i="1" strike="noStrike" spc="-1" dirty="0">
                <a:solidFill>
                  <a:srgbClr val="C00000"/>
                </a:solidFill>
                <a:latin typeface="Times New Roman"/>
              </a:rPr>
              <a:t>ы</a:t>
            </a:r>
            <a:r>
              <a:rPr lang="en-GB" sz="2800" b="0" i="1" strike="noStrike" spc="-1" dirty="0">
                <a:solidFill>
                  <a:srgbClr val="C00000"/>
                </a:solidFill>
                <a:latin typeface="Times New Roman"/>
              </a:rPr>
              <a:t>: </a:t>
            </a:r>
            <a:r>
              <a:rPr lang="en-GB" sz="2800" b="0" strike="noStrike" spc="-1" dirty="0" err="1">
                <a:solidFill>
                  <a:srgbClr val="C00000"/>
                </a:solidFill>
                <a:latin typeface="Times New Roman"/>
              </a:rPr>
              <a:t>лавр</a:t>
            </a:r>
            <a:r>
              <a:rPr lang="en-GB" sz="2800" b="0" strike="noStrike" spc="-1" dirty="0">
                <a:solidFill>
                  <a:srgbClr val="C00000"/>
                </a:solidFill>
                <a:latin typeface="Times New Roman"/>
              </a:rPr>
              <a:t>, </a:t>
            </a:r>
            <a:r>
              <a:rPr lang="en-GB" sz="2800" b="0" strike="noStrike" spc="-1" dirty="0" err="1">
                <a:solidFill>
                  <a:srgbClr val="C00000"/>
                </a:solidFill>
                <a:latin typeface="Times New Roman"/>
              </a:rPr>
              <a:t>лира</a:t>
            </a:r>
            <a:endParaRPr lang="ru-RU" sz="2800" b="0" strike="noStrike" spc="-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194" name="Picture 8" descr="Статистика теста &quot;Греческий гороскоп&quot;"/>
          <p:cNvPicPr/>
          <p:nvPr/>
        </p:nvPicPr>
        <p:blipFill>
          <a:blip r:embed="rId4"/>
          <a:stretch/>
        </p:blipFill>
        <p:spPr>
          <a:xfrm>
            <a:off x="5759280" y="2460600"/>
            <a:ext cx="2715840" cy="4285800"/>
          </a:xfrm>
          <a:prstGeom prst="rect">
            <a:avLst/>
          </a:prstGeom>
          <a:ln w="9525">
            <a:noFill/>
          </a:ln>
        </p:spPr>
      </p:pic>
      <p:sp>
        <p:nvSpPr>
          <p:cNvPr id="195" name="Прямоугольник 5"/>
          <p:cNvSpPr/>
          <p:nvPr/>
        </p:nvSpPr>
        <p:spPr>
          <a:xfrm>
            <a:off x="3314880" y="2637000"/>
            <a:ext cx="2214360" cy="8218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400" b="0" i="1" strike="noStrike" spc="-1">
                <a:solidFill>
                  <a:srgbClr val="000000"/>
                </a:solidFill>
                <a:latin typeface="Times New Roman"/>
              </a:rPr>
              <a:t>Брат и сестра-близнецы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197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Продолжаем заполнять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198" name="Таблица 1"/>
          <p:cNvGraphicFramePr/>
          <p:nvPr/>
        </p:nvGraphicFramePr>
        <p:xfrm>
          <a:off x="474840" y="1251000"/>
          <a:ext cx="8523000" cy="370476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8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4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72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9" name="Text Box 117"/>
          <p:cNvSpPr/>
          <p:nvPr/>
        </p:nvSpPr>
        <p:spPr>
          <a:xfrm>
            <a:off x="80496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Гефест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00" name="Прямоугольник 2"/>
          <p:cNvSpPr/>
          <p:nvPr/>
        </p:nvSpPr>
        <p:spPr>
          <a:xfrm>
            <a:off x="2770200" y="1808280"/>
            <a:ext cx="378108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Сын Зевса и Геры, бог огня и кузнечного дела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01" name="Прямоугольник 6"/>
          <p:cNvSpPr/>
          <p:nvPr/>
        </p:nvSpPr>
        <p:spPr>
          <a:xfrm>
            <a:off x="7502400" y="1808280"/>
            <a:ext cx="14396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молот и  клещи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02" name="Text Box 117"/>
          <p:cNvSpPr/>
          <p:nvPr/>
        </p:nvSpPr>
        <p:spPr>
          <a:xfrm>
            <a:off x="563400" y="267660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Афродита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03" name="Прямоугольник 3"/>
          <p:cNvSpPr/>
          <p:nvPr/>
        </p:nvSpPr>
        <p:spPr>
          <a:xfrm>
            <a:off x="2685960" y="2593800"/>
            <a:ext cx="397944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Богиня  любви, молодости, красоты. Жена Гефеста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04" name="Прямоугольник 4"/>
          <p:cNvSpPr/>
          <p:nvPr/>
        </p:nvSpPr>
        <p:spPr>
          <a:xfrm>
            <a:off x="7332840" y="2492280"/>
            <a:ext cx="160920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розы, голуби,</a:t>
            </a: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 </a:t>
            </a: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дельфины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05" name="Picture 26" descr="zvirata_967597805_0ab4cb4f64346c753c4226a8fb28e9d7"/>
          <p:cNvPicPr/>
          <p:nvPr/>
        </p:nvPicPr>
        <p:blipFill>
          <a:blip r:embed="rId3"/>
          <a:stretch/>
        </p:blipFill>
        <p:spPr>
          <a:xfrm>
            <a:off x="6551640" y="2587680"/>
            <a:ext cx="950400" cy="712440"/>
          </a:xfrm>
          <a:prstGeom prst="rect">
            <a:avLst/>
          </a:prstGeom>
          <a:ln w="9525">
            <a:noFill/>
          </a:ln>
        </p:spPr>
      </p:pic>
      <p:pic>
        <p:nvPicPr>
          <p:cNvPr id="206" name="Picture 28" descr="85AF7JCALJA92ACANZBV7NCA96CZ9KCAQTQ8FACA0HT3NYCA7V10D5CA6MNQ75CA5JDDBLCAXUHFLHCAXNQ811CACHUOCQCALTJW81CAJBZIYFCAVPU6Z6CA0H8M56CAJ49X5PCAHJGGM4"/>
          <p:cNvPicPr/>
          <p:nvPr/>
        </p:nvPicPr>
        <p:blipFill>
          <a:blip r:embed="rId4"/>
          <a:srcRect b="13631"/>
          <a:stretch/>
        </p:blipFill>
        <p:spPr>
          <a:xfrm>
            <a:off x="6834240" y="1843200"/>
            <a:ext cx="763200" cy="657000"/>
          </a:xfrm>
          <a:prstGeom prst="rect">
            <a:avLst/>
          </a:prstGeom>
          <a:ln w="9525">
            <a:noFill/>
          </a:ln>
        </p:spPr>
      </p:pic>
      <p:sp>
        <p:nvSpPr>
          <p:cNvPr id="207" name="Text Box 117"/>
          <p:cNvSpPr/>
          <p:nvPr/>
        </p:nvSpPr>
        <p:spPr>
          <a:xfrm>
            <a:off x="563400" y="342108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Артемида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08" name="Text Box 117"/>
          <p:cNvSpPr/>
          <p:nvPr/>
        </p:nvSpPr>
        <p:spPr>
          <a:xfrm>
            <a:off x="563400" y="417996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Аполлон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09" name="Прямоугольник 15"/>
          <p:cNvSpPr/>
          <p:nvPr/>
        </p:nvSpPr>
        <p:spPr>
          <a:xfrm>
            <a:off x="2685960" y="3328920"/>
            <a:ext cx="397944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Дочь Зевса, сестра-близнец Аполлона, богиня охоты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10" name="Прямоугольник 16"/>
          <p:cNvSpPr/>
          <p:nvPr/>
        </p:nvSpPr>
        <p:spPr>
          <a:xfrm>
            <a:off x="2685960" y="4008600"/>
            <a:ext cx="397944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Сын Зевса, брат-близнец Артемиды, бог искусств, поэзии, науки, врачевания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11" name="Прямоугольник 17"/>
          <p:cNvSpPr/>
          <p:nvPr/>
        </p:nvSpPr>
        <p:spPr>
          <a:xfrm>
            <a:off x="7332840" y="3346560"/>
            <a:ext cx="16822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лук и стрелы, лань, собака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12" name="Picture 2" descr="Bow And Arrow Tattoo Design"/>
          <p:cNvPicPr/>
          <p:nvPr/>
        </p:nvPicPr>
        <p:blipFill>
          <a:blip r:embed="rId5" cstate="print"/>
          <a:stretch/>
        </p:blipFill>
        <p:spPr>
          <a:xfrm>
            <a:off x="6570720" y="3373560"/>
            <a:ext cx="801360" cy="601200"/>
          </a:xfrm>
          <a:prstGeom prst="rect">
            <a:avLst/>
          </a:prstGeom>
          <a:ln w="9525">
            <a:noFill/>
          </a:ln>
        </p:spPr>
      </p:pic>
      <p:sp>
        <p:nvSpPr>
          <p:cNvPr id="213" name="Прямоугольник 18"/>
          <p:cNvSpPr/>
          <p:nvPr/>
        </p:nvSpPr>
        <p:spPr>
          <a:xfrm>
            <a:off x="7296120" y="4100400"/>
            <a:ext cx="168228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лавр, лира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14" name="Picture 4" descr="лира изображений, стоковых фотографий и иллюстраций Bigstock"/>
          <p:cNvPicPr/>
          <p:nvPr/>
        </p:nvPicPr>
        <p:blipFill>
          <a:blip r:embed="rId6"/>
          <a:stretch/>
        </p:blipFill>
        <p:spPr>
          <a:xfrm>
            <a:off x="6735600" y="4049640"/>
            <a:ext cx="636120" cy="83772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Effect">
                      <p:stCondLst>
                        <p:cond delay="indefinite"/>
                      </p:stCondLst>
                      <p:childTnLst>
                        <p:par>
                          <p:cTn id="1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Effect">
                      <p:stCondLst>
                        <p:cond delay="indefinite"/>
                      </p:stCondLst>
                      <p:childTnLst>
                        <p:par>
                          <p:cTn id="2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pic>
        <p:nvPicPr>
          <p:cNvPr id="216" name="Picture 2" descr="WWW.OPEN.AZ Версия для печати Богиня живущая в тебе - Тест"/>
          <p:cNvPicPr/>
          <p:nvPr/>
        </p:nvPicPr>
        <p:blipFill>
          <a:blip r:embed="rId3"/>
          <a:srcRect b="3583"/>
          <a:stretch/>
        </p:blipFill>
        <p:spPr>
          <a:xfrm>
            <a:off x="420840" y="209520"/>
            <a:ext cx="3038040" cy="6054480"/>
          </a:xfrm>
          <a:prstGeom prst="rect">
            <a:avLst/>
          </a:prstGeom>
          <a:ln w="9525">
            <a:noFill/>
          </a:ln>
        </p:spPr>
      </p:pic>
      <p:pic>
        <p:nvPicPr>
          <p:cNvPr id="217" name="Picture 4" descr="creativity and healing: Goddess Demeter and Eleusian Mysteries"/>
          <p:cNvPicPr/>
          <p:nvPr/>
        </p:nvPicPr>
        <p:blipFill>
          <a:blip r:embed="rId4"/>
          <a:stretch/>
        </p:blipFill>
        <p:spPr>
          <a:xfrm>
            <a:off x="1940040" y="3314880"/>
            <a:ext cx="2477880" cy="3452400"/>
          </a:xfrm>
          <a:prstGeom prst="rect">
            <a:avLst/>
          </a:prstGeom>
          <a:ln w="9525">
            <a:noFill/>
          </a:ln>
        </p:spPr>
      </p:pic>
      <p:sp>
        <p:nvSpPr>
          <p:cNvPr id="218" name="Прямоугольник 2"/>
          <p:cNvSpPr/>
          <p:nvPr/>
        </p:nvSpPr>
        <p:spPr>
          <a:xfrm>
            <a:off x="3657600" y="39600"/>
            <a:ext cx="5306760" cy="1370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800" b="1" strike="noStrike" spc="-1" dirty="0" err="1">
                <a:solidFill>
                  <a:schemeClr val="accent3">
                    <a:lumMod val="75000"/>
                  </a:schemeClr>
                </a:solidFill>
                <a:latin typeface="Arial"/>
              </a:rPr>
              <a:t>Деметра</a:t>
            </a:r>
            <a:r>
              <a:rPr lang="en-GB" sz="2800" b="1" strike="noStrike" spc="-1" dirty="0">
                <a:solidFill>
                  <a:srgbClr val="000000"/>
                </a:solidFill>
                <a:latin typeface="Arial"/>
              </a:rPr>
              <a:t> –</a:t>
            </a:r>
            <a:r>
              <a:rPr lang="ru-RU" sz="2800" b="1" strike="noStrike" spc="-1" dirty="0">
                <a:solidFill>
                  <a:srgbClr val="000000"/>
                </a:solidFill>
                <a:latin typeface="Arial"/>
              </a:rPr>
              <a:t> сестра Зевса,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Arial"/>
              </a:rPr>
              <a:t>богиня</a:t>
            </a:r>
            <a:r>
              <a:rPr lang="en-GB" sz="2800" b="1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Arial"/>
              </a:rPr>
              <a:t>плодородия</a:t>
            </a:r>
            <a:r>
              <a:rPr lang="en-GB" sz="2800" b="1" strike="noStrike" spc="-1" dirty="0">
                <a:solidFill>
                  <a:srgbClr val="000000"/>
                </a:solidFill>
                <a:latin typeface="Arial"/>
              </a:rPr>
              <a:t> и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Arial"/>
              </a:rPr>
              <a:t>земледелия</a:t>
            </a:r>
            <a:endParaRPr lang="ru-RU" sz="2800" b="0" strike="noStrike" spc="-1" dirty="0">
              <a:latin typeface="Arial"/>
            </a:endParaRPr>
          </a:p>
        </p:txBody>
      </p:sp>
      <p:sp>
        <p:nvSpPr>
          <p:cNvPr id="219" name="Прямоугольник 3"/>
          <p:cNvSpPr/>
          <p:nvPr/>
        </p:nvSpPr>
        <p:spPr>
          <a:xfrm>
            <a:off x="3657600" y="1422360"/>
            <a:ext cx="5374800" cy="18126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buNone/>
            </a:pPr>
            <a:r>
              <a:rPr lang="ru-RU" sz="1800" b="1" strike="noStrike" spc="-1" dirty="0">
                <a:latin typeface="Arial"/>
              </a:rPr>
              <a:t>Её действиями греки объясняли смену сезонов, наступление осени, увядание природы  и воскрешение всего живого весной.</a:t>
            </a: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  <a:buNone/>
            </a:pPr>
            <a:r>
              <a:rPr lang="ru-RU" sz="1800" b="1" strike="noStrike" spc="-1" dirty="0">
                <a:solidFill>
                  <a:schemeClr val="accent3">
                    <a:lumMod val="75000"/>
                  </a:schemeClr>
                </a:solidFill>
                <a:latin typeface="Arial"/>
              </a:rPr>
              <a:t>Символы: ячменный  или  пшеничный  колос.</a:t>
            </a:r>
            <a:endParaRPr lang="ru-RU" sz="1800" b="0" strike="noStrike" spc="-1" dirty="0">
              <a:solidFill>
                <a:schemeClr val="accent3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220" name="Прямоугольник 4"/>
          <p:cNvSpPr/>
          <p:nvPr/>
        </p:nvSpPr>
        <p:spPr>
          <a:xfrm>
            <a:off x="5003280" y="3311640"/>
            <a:ext cx="3494160" cy="3646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Миф о Деметре и Персефоне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21" name="Прямоугольник 5"/>
          <p:cNvSpPr/>
          <p:nvPr/>
        </p:nvSpPr>
        <p:spPr>
          <a:xfrm>
            <a:off x="4417920" y="3708360"/>
            <a:ext cx="4725720" cy="2767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</a:rPr>
              <a:t>Бог Аид – мрачный владыка подземного царства украл дочь богини Деметры Персефону. Он посадил её в золотую карету и увёз в царство мёртвых. Путь на землю ей преградил  свирепый пёс Цербер. От горя и тоски Деметры пожелтели листья, завяли цветы, посохли колосья. Природа грустила и лила слёзные дожди вместе с матерью. Но Аид согласился отпускать Деметру к матери на одну треть года, и тогда от радости  Деметры зеленели пашни и виноградники, распускались цветы  на  земле.</a:t>
            </a:r>
            <a:endParaRPr lang="ru-RU" sz="1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223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Продолжаем заполнять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224" name="Таблица 1"/>
          <p:cNvGraphicFramePr/>
          <p:nvPr/>
        </p:nvGraphicFramePr>
        <p:xfrm>
          <a:off x="474840" y="1251000"/>
          <a:ext cx="8523000" cy="466200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8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4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8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76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5" name="Text Box 117"/>
          <p:cNvSpPr/>
          <p:nvPr/>
        </p:nvSpPr>
        <p:spPr>
          <a:xfrm>
            <a:off x="80496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Гефест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26" name="Прямоугольник 2"/>
          <p:cNvSpPr/>
          <p:nvPr/>
        </p:nvSpPr>
        <p:spPr>
          <a:xfrm>
            <a:off x="2770200" y="1808280"/>
            <a:ext cx="378108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Сын Зевса и Геры, бог огня и кузнечного дела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27" name="Прямоугольник 6"/>
          <p:cNvSpPr/>
          <p:nvPr/>
        </p:nvSpPr>
        <p:spPr>
          <a:xfrm>
            <a:off x="7502400" y="1808280"/>
            <a:ext cx="14396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молот и  клещи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28" name="Text Box 117"/>
          <p:cNvSpPr/>
          <p:nvPr/>
        </p:nvSpPr>
        <p:spPr>
          <a:xfrm>
            <a:off x="563400" y="267660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Афродита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29" name="Прямоугольник 3"/>
          <p:cNvSpPr/>
          <p:nvPr/>
        </p:nvSpPr>
        <p:spPr>
          <a:xfrm>
            <a:off x="2685960" y="2593800"/>
            <a:ext cx="397944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Богиня  любви, молодости, красоты. Жена Гефеста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30" name="Прямоугольник 4"/>
          <p:cNvSpPr/>
          <p:nvPr/>
        </p:nvSpPr>
        <p:spPr>
          <a:xfrm>
            <a:off x="7332840" y="2492280"/>
            <a:ext cx="160920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розы, голуби,</a:t>
            </a: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 </a:t>
            </a: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дельфины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31" name="Picture 26" descr="zvirata_967597805_0ab4cb4f64346c753c4226a8fb28e9d7"/>
          <p:cNvPicPr/>
          <p:nvPr/>
        </p:nvPicPr>
        <p:blipFill>
          <a:blip r:embed="rId3"/>
          <a:stretch/>
        </p:blipFill>
        <p:spPr>
          <a:xfrm>
            <a:off x="6551640" y="2587680"/>
            <a:ext cx="950400" cy="712440"/>
          </a:xfrm>
          <a:prstGeom prst="rect">
            <a:avLst/>
          </a:prstGeom>
          <a:ln w="9525">
            <a:noFill/>
          </a:ln>
        </p:spPr>
      </p:pic>
      <p:pic>
        <p:nvPicPr>
          <p:cNvPr id="232" name="Picture 28" descr="85AF7JCALJA92ACANZBV7NCA96CZ9KCAQTQ8FACA0HT3NYCA7V10D5CA6MNQ75CA5JDDBLCAXUHFLHCAXNQ811CACHUOCQCALTJW81CAJBZIYFCAVPU6Z6CA0H8M56CAJ49X5PCAHJGGM4"/>
          <p:cNvPicPr/>
          <p:nvPr/>
        </p:nvPicPr>
        <p:blipFill>
          <a:blip r:embed="rId4"/>
          <a:srcRect b="13631"/>
          <a:stretch/>
        </p:blipFill>
        <p:spPr>
          <a:xfrm>
            <a:off x="6834240" y="1843200"/>
            <a:ext cx="763200" cy="657000"/>
          </a:xfrm>
          <a:prstGeom prst="rect">
            <a:avLst/>
          </a:prstGeom>
          <a:ln w="9525">
            <a:noFill/>
          </a:ln>
        </p:spPr>
      </p:pic>
      <p:sp>
        <p:nvSpPr>
          <p:cNvPr id="233" name="Text Box 117"/>
          <p:cNvSpPr/>
          <p:nvPr/>
        </p:nvSpPr>
        <p:spPr>
          <a:xfrm>
            <a:off x="563400" y="342108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Артемида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4" name="Text Box 117"/>
          <p:cNvSpPr/>
          <p:nvPr/>
        </p:nvSpPr>
        <p:spPr>
          <a:xfrm>
            <a:off x="563400" y="417996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Аполлон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5" name="Прямоугольник 15"/>
          <p:cNvSpPr/>
          <p:nvPr/>
        </p:nvSpPr>
        <p:spPr>
          <a:xfrm>
            <a:off x="2685960" y="3328920"/>
            <a:ext cx="397944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Дочь Зевса, сестра-близнец Аполлона, богиня охоты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36" name="Прямоугольник 16"/>
          <p:cNvSpPr/>
          <p:nvPr/>
        </p:nvSpPr>
        <p:spPr>
          <a:xfrm>
            <a:off x="2685960" y="4008600"/>
            <a:ext cx="397944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Сын Зевса, брат-близнец Артемиды, бог искусств, поэзии, науки, врачевания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37" name="Прямоугольник 17"/>
          <p:cNvSpPr/>
          <p:nvPr/>
        </p:nvSpPr>
        <p:spPr>
          <a:xfrm>
            <a:off x="7332840" y="3346560"/>
            <a:ext cx="16822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лук и стрелы, лань, собака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38" name="Picture 2" descr="Bow And Arrow Tattoo Design"/>
          <p:cNvPicPr/>
          <p:nvPr/>
        </p:nvPicPr>
        <p:blipFill>
          <a:blip r:embed="rId5" cstate="print"/>
          <a:stretch/>
        </p:blipFill>
        <p:spPr>
          <a:xfrm>
            <a:off x="6570720" y="3373560"/>
            <a:ext cx="801360" cy="601200"/>
          </a:xfrm>
          <a:prstGeom prst="rect">
            <a:avLst/>
          </a:prstGeom>
          <a:ln w="9525">
            <a:noFill/>
          </a:ln>
        </p:spPr>
      </p:pic>
      <p:sp>
        <p:nvSpPr>
          <p:cNvPr id="239" name="Прямоугольник 18"/>
          <p:cNvSpPr/>
          <p:nvPr/>
        </p:nvSpPr>
        <p:spPr>
          <a:xfrm>
            <a:off x="7296120" y="4100400"/>
            <a:ext cx="168228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лавр, лира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40" name="Picture 4" descr="лира изображений, стоковых фотографий и иллюстраций Bigstock"/>
          <p:cNvPicPr/>
          <p:nvPr/>
        </p:nvPicPr>
        <p:blipFill>
          <a:blip r:embed="rId6"/>
          <a:stretch/>
        </p:blipFill>
        <p:spPr>
          <a:xfrm>
            <a:off x="6735600" y="4049640"/>
            <a:ext cx="636120" cy="837720"/>
          </a:xfrm>
          <a:prstGeom prst="rect">
            <a:avLst/>
          </a:prstGeom>
          <a:ln w="9525">
            <a:noFill/>
          </a:ln>
        </p:spPr>
      </p:pic>
      <p:sp>
        <p:nvSpPr>
          <p:cNvPr id="241" name="Text Box 117"/>
          <p:cNvSpPr/>
          <p:nvPr/>
        </p:nvSpPr>
        <p:spPr>
          <a:xfrm>
            <a:off x="660240" y="511812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Деметра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42" name="Прямоугольник 5"/>
          <p:cNvSpPr/>
          <p:nvPr/>
        </p:nvSpPr>
        <p:spPr>
          <a:xfrm>
            <a:off x="2701800" y="5099040"/>
            <a:ext cx="38494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Сестра Зевса, б</a:t>
            </a: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огиня плодородия и земледелия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43" name="Прямоугольник 22"/>
          <p:cNvSpPr/>
          <p:nvPr/>
        </p:nvSpPr>
        <p:spPr>
          <a:xfrm>
            <a:off x="7259760" y="5164200"/>
            <a:ext cx="168228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колосья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44" name="Picture 2" descr="Букет колосьев (Надежда Дедяева) / Стихи.ру - национальный сервер современной поэзии"/>
          <p:cNvPicPr/>
          <p:nvPr/>
        </p:nvPicPr>
        <p:blipFill>
          <a:blip r:embed="rId7"/>
          <a:stretch/>
        </p:blipFill>
        <p:spPr>
          <a:xfrm>
            <a:off x="6735600" y="4930920"/>
            <a:ext cx="677520" cy="99504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J0099176"/>
          <p:cNvPicPr/>
          <p:nvPr/>
        </p:nvPicPr>
        <p:blipFill>
          <a:blip r:embed="rId2"/>
          <a:stretch/>
        </p:blipFill>
        <p:spPr>
          <a:xfrm rot="16200000">
            <a:off x="-3335760" y="3336480"/>
            <a:ext cx="6857640" cy="185400"/>
          </a:xfrm>
          <a:prstGeom prst="rect">
            <a:avLst/>
          </a:prstGeom>
          <a:ln w="9525">
            <a:noFill/>
          </a:ln>
        </p:spPr>
      </p:pic>
      <p:sp>
        <p:nvSpPr>
          <p:cNvPr id="51" name="Прямоугольник 4"/>
          <p:cNvSpPr/>
          <p:nvPr/>
        </p:nvSpPr>
        <p:spPr>
          <a:xfrm>
            <a:off x="185760" y="378000"/>
            <a:ext cx="8778600" cy="1309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4000" b="0" strike="noStrike" spc="-1" dirty="0">
                <a:solidFill>
                  <a:srgbClr val="000000"/>
                </a:solidFill>
                <a:latin typeface="Arial"/>
              </a:rPr>
              <a:t>Дайте определение понятию «</a:t>
            </a:r>
            <a:r>
              <a:rPr lang="ru-RU" sz="4000" b="0" strike="noStrike" spc="-1" dirty="0">
                <a:solidFill>
                  <a:srgbClr val="C00000"/>
                </a:solidFill>
                <a:latin typeface="Arial"/>
              </a:rPr>
              <a:t>религия</a:t>
            </a:r>
            <a:r>
              <a:rPr lang="ru-RU" sz="4000" b="0" strike="noStrike" spc="-1" dirty="0">
                <a:solidFill>
                  <a:srgbClr val="000000"/>
                </a:solidFill>
                <a:latin typeface="Arial"/>
              </a:rPr>
              <a:t>».</a:t>
            </a:r>
            <a:endParaRPr lang="ru-RU" sz="4000" b="0" strike="noStrike" spc="-1" dirty="0">
              <a:latin typeface="Arial"/>
            </a:endParaRPr>
          </a:p>
        </p:txBody>
      </p:sp>
      <p:sp>
        <p:nvSpPr>
          <p:cNvPr id="52" name="Прямоугольник 6"/>
          <p:cNvSpPr/>
          <p:nvPr/>
        </p:nvSpPr>
        <p:spPr>
          <a:xfrm>
            <a:off x="345960" y="1892160"/>
            <a:ext cx="8618040" cy="11876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3600" b="0" i="1" strike="noStrike" spc="-1" dirty="0">
                <a:solidFill>
                  <a:srgbClr val="C00000"/>
                </a:solidFill>
                <a:latin typeface="Arial"/>
              </a:rPr>
              <a:t>Религия </a:t>
            </a:r>
            <a:r>
              <a:rPr lang="ru-RU" sz="3600" b="0" i="1" strike="noStrike" spc="-1" dirty="0">
                <a:solidFill>
                  <a:srgbClr val="000000"/>
                </a:solidFill>
                <a:latin typeface="Arial"/>
              </a:rPr>
              <a:t>– это вера человека в сверхъестественные силы.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53" name="Прямоугольник 7"/>
          <p:cNvSpPr/>
          <p:nvPr/>
        </p:nvSpPr>
        <p:spPr>
          <a:xfrm>
            <a:off x="345960" y="3421080"/>
            <a:ext cx="8699040" cy="11876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3600" b="0" strike="noStrike" spc="-1">
                <a:solidFill>
                  <a:srgbClr val="000000"/>
                </a:solidFill>
                <a:latin typeface="Arial"/>
              </a:rPr>
              <a:t>Почему появляются религиозные верования? 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54" name="Прямоугольник 8"/>
          <p:cNvSpPr/>
          <p:nvPr/>
        </p:nvSpPr>
        <p:spPr>
          <a:xfrm>
            <a:off x="550800" y="5019840"/>
            <a:ext cx="8208720" cy="11876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3600" b="0" i="1" strike="noStrike" spc="-1">
                <a:solidFill>
                  <a:srgbClr val="000000"/>
                </a:solidFill>
                <a:latin typeface="Arial"/>
              </a:rPr>
              <a:t>Человек не мог объяснить явления природы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246" name="Прямоугольник 2"/>
          <p:cNvSpPr/>
          <p:nvPr/>
        </p:nvSpPr>
        <p:spPr>
          <a:xfrm>
            <a:off x="3397320" y="228600"/>
            <a:ext cx="5711400" cy="1370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800" b="1" strike="noStrike" spc="-1" dirty="0" err="1">
                <a:solidFill>
                  <a:srgbClr val="7030A0"/>
                </a:solidFill>
                <a:latin typeface="Arial"/>
              </a:rPr>
              <a:t>Афина</a:t>
            </a:r>
            <a:r>
              <a:rPr lang="ru-RU" sz="2800" b="1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800" b="1" strike="noStrike" spc="-1" dirty="0">
                <a:solidFill>
                  <a:srgbClr val="000000"/>
                </a:solidFill>
                <a:latin typeface="Arial"/>
              </a:rPr>
              <a:t>–</a:t>
            </a:r>
            <a:r>
              <a:rPr lang="ru-RU" sz="2800" b="1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Arial"/>
              </a:rPr>
              <a:t>богиня</a:t>
            </a:r>
            <a:r>
              <a:rPr lang="ru-RU" sz="2800" b="1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Arial"/>
              </a:rPr>
              <a:t>справедливых</a:t>
            </a:r>
            <a:r>
              <a:rPr lang="en-GB" sz="2800" b="1" strike="noStrike" spc="-1" dirty="0">
                <a:solidFill>
                  <a:srgbClr val="000000"/>
                </a:solidFill>
                <a:latin typeface="Arial"/>
              </a:rPr>
              <a:t> 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Arial"/>
              </a:rPr>
              <a:t>войн</a:t>
            </a:r>
            <a:r>
              <a:rPr lang="en-GB" sz="2800" b="1" strike="noStrike" spc="-1" dirty="0">
                <a:solidFill>
                  <a:srgbClr val="000000"/>
                </a:solidFill>
                <a:latin typeface="Arial"/>
              </a:rPr>
              <a:t>,</a:t>
            </a:r>
            <a:r>
              <a:rPr lang="ru-RU" sz="2800" b="1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Arial"/>
              </a:rPr>
              <a:t>мудрости</a:t>
            </a:r>
            <a:endParaRPr lang="ru-RU" sz="2800" b="0" strike="noStrike" spc="-1" dirty="0">
              <a:latin typeface="Arial"/>
            </a:endParaRPr>
          </a:p>
        </p:txBody>
      </p:sp>
      <p:pic>
        <p:nvPicPr>
          <p:cNvPr id="247" name="Picture 2" descr="Мафия 13 Олимп - Мафия - Самарские родители"/>
          <p:cNvPicPr/>
          <p:nvPr/>
        </p:nvPicPr>
        <p:blipFill>
          <a:blip r:embed="rId3"/>
          <a:stretch/>
        </p:blipFill>
        <p:spPr>
          <a:xfrm>
            <a:off x="514440" y="209520"/>
            <a:ext cx="2690280" cy="6337080"/>
          </a:xfrm>
          <a:prstGeom prst="rect">
            <a:avLst/>
          </a:prstGeom>
          <a:ln w="9525">
            <a:noFill/>
          </a:ln>
        </p:spPr>
      </p:pic>
      <p:sp>
        <p:nvSpPr>
          <p:cNvPr id="248" name="Прямоугольник 3"/>
          <p:cNvSpPr/>
          <p:nvPr/>
        </p:nvSpPr>
        <p:spPr>
          <a:xfrm>
            <a:off x="3397320" y="1612800"/>
            <a:ext cx="5519520" cy="1254274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90000"/>
              </a:lnSpc>
              <a:spcBef>
                <a:spcPts val="601"/>
              </a:spcBef>
              <a:buNone/>
            </a:pP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</a:rPr>
              <a:t>Афина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</a:rPr>
              <a:t> –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</a:rPr>
              <a:t>дочь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</a:rPr>
              <a:t>Зевса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</a:rPr>
              <a:t> Её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Times New Roman"/>
              </a:rPr>
              <a:t>сопровождают</a:t>
            </a:r>
            <a:r>
              <a:rPr lang="en-GB" sz="28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GB" sz="2800" b="0" strike="noStrike" spc="-1" dirty="0" err="1">
                <a:solidFill>
                  <a:srgbClr val="7030A0"/>
                </a:solidFill>
                <a:latin typeface="Times New Roman"/>
              </a:rPr>
              <a:t>сова</a:t>
            </a:r>
            <a:r>
              <a:rPr lang="en-GB" sz="2800" b="0" strike="noStrike" spc="-1" dirty="0">
                <a:solidFill>
                  <a:srgbClr val="7030A0"/>
                </a:solidFill>
                <a:latin typeface="Times New Roman"/>
              </a:rPr>
              <a:t> и </a:t>
            </a:r>
            <a:r>
              <a:rPr lang="en-GB" sz="2800" b="0" strike="noStrike" spc="-1" dirty="0" err="1">
                <a:solidFill>
                  <a:srgbClr val="7030A0"/>
                </a:solidFill>
                <a:latin typeface="Times New Roman"/>
              </a:rPr>
              <a:t>змея</a:t>
            </a:r>
            <a:r>
              <a:rPr lang="en-GB" sz="2800" b="0" strike="noStrike" spc="-1" dirty="0">
                <a:solidFill>
                  <a:srgbClr val="7030A0"/>
                </a:solidFill>
                <a:latin typeface="Times New Roman"/>
              </a:rPr>
              <a:t> - </a:t>
            </a:r>
            <a:r>
              <a:rPr lang="en-GB" sz="2800" b="0" strike="noStrike" spc="-1" dirty="0" err="1">
                <a:solidFill>
                  <a:srgbClr val="7030A0"/>
                </a:solidFill>
                <a:latin typeface="Times New Roman"/>
              </a:rPr>
              <a:t>символы</a:t>
            </a:r>
            <a:r>
              <a:rPr lang="en-GB" sz="2800" b="0" strike="noStrike" spc="-1" dirty="0">
                <a:solidFill>
                  <a:srgbClr val="7030A0"/>
                </a:solidFill>
                <a:latin typeface="Times New Roman"/>
              </a:rPr>
              <a:t> </a:t>
            </a:r>
            <a:r>
              <a:rPr lang="en-GB" sz="2800" b="0" strike="noStrike" spc="-1" dirty="0" err="1">
                <a:solidFill>
                  <a:srgbClr val="7030A0"/>
                </a:solidFill>
                <a:latin typeface="Times New Roman"/>
              </a:rPr>
              <a:t>мудрости</a:t>
            </a:r>
            <a:r>
              <a:rPr lang="en-GB" sz="2800" b="0" strike="noStrike" spc="-1" dirty="0">
                <a:solidFill>
                  <a:srgbClr val="7030A0"/>
                </a:solidFill>
                <a:latin typeface="Times New Roman"/>
              </a:rPr>
              <a:t>.</a:t>
            </a:r>
            <a:endParaRPr lang="ru-RU" sz="2800" b="0" strike="noStrike" spc="-1" dirty="0">
              <a:solidFill>
                <a:srgbClr val="7030A0"/>
              </a:solidFill>
              <a:latin typeface="Arial"/>
            </a:endParaRPr>
          </a:p>
        </p:txBody>
      </p:sp>
      <p:sp>
        <p:nvSpPr>
          <p:cNvPr id="249" name="Прямоугольник 4"/>
          <p:cNvSpPr/>
          <p:nvPr/>
        </p:nvSpPr>
        <p:spPr>
          <a:xfrm>
            <a:off x="5784840" y="2967120"/>
            <a:ext cx="3228480" cy="913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Богиня порядка и разума, покровительница ремесла, городской жизни.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50" name="Picture 4" descr="Athena Family Tree Pictures"/>
          <p:cNvPicPr/>
          <p:nvPr/>
        </p:nvPicPr>
        <p:blipFill>
          <a:blip r:embed="rId4"/>
          <a:stretch/>
        </p:blipFill>
        <p:spPr>
          <a:xfrm>
            <a:off x="3325680" y="2868480"/>
            <a:ext cx="2458800" cy="3874680"/>
          </a:xfrm>
          <a:prstGeom prst="rect">
            <a:avLst/>
          </a:prstGeom>
          <a:ln w="9525">
            <a:noFill/>
          </a:ln>
        </p:spPr>
      </p:pic>
      <p:sp>
        <p:nvSpPr>
          <p:cNvPr id="251" name="Прямоугольник 6"/>
          <p:cNvSpPr/>
          <p:nvPr/>
        </p:nvSpPr>
        <p:spPr>
          <a:xfrm>
            <a:off x="5900760" y="4019400"/>
            <a:ext cx="3112560" cy="17362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 отличие от других женских божеств, она использует мужские атрибуты — одета в доспехи, держит в руках копьё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253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Продолжаем заполнять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254" name="Таблица 1"/>
          <p:cNvGraphicFramePr/>
          <p:nvPr/>
        </p:nvGraphicFramePr>
        <p:xfrm>
          <a:off x="474840" y="1251000"/>
          <a:ext cx="8523000" cy="547488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9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4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0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72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18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76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55" name="Text Box 117"/>
          <p:cNvSpPr/>
          <p:nvPr/>
        </p:nvSpPr>
        <p:spPr>
          <a:xfrm>
            <a:off x="80496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Гефест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56" name="Прямоугольник 2"/>
          <p:cNvSpPr/>
          <p:nvPr/>
        </p:nvSpPr>
        <p:spPr>
          <a:xfrm>
            <a:off x="2770200" y="1808280"/>
            <a:ext cx="378108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Сын Зевса и Геры, бог огня и кузнечного дела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57" name="Прямоугольник 6"/>
          <p:cNvSpPr/>
          <p:nvPr/>
        </p:nvSpPr>
        <p:spPr>
          <a:xfrm>
            <a:off x="7502400" y="1808280"/>
            <a:ext cx="14396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молот и  клещи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58" name="Text Box 117"/>
          <p:cNvSpPr/>
          <p:nvPr/>
        </p:nvSpPr>
        <p:spPr>
          <a:xfrm>
            <a:off x="563400" y="267660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Афродита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59" name="Прямоугольник 3"/>
          <p:cNvSpPr/>
          <p:nvPr/>
        </p:nvSpPr>
        <p:spPr>
          <a:xfrm>
            <a:off x="2685960" y="2593800"/>
            <a:ext cx="397944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Богиня  любви, молодости, красоты. Жена Гефеста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60" name="Прямоугольник 4"/>
          <p:cNvSpPr/>
          <p:nvPr/>
        </p:nvSpPr>
        <p:spPr>
          <a:xfrm>
            <a:off x="7332840" y="2492280"/>
            <a:ext cx="160920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розы, голуби,</a:t>
            </a: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 </a:t>
            </a: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дельфины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61" name="Picture 26" descr="zvirata_967597805_0ab4cb4f64346c753c4226a8fb28e9d7"/>
          <p:cNvPicPr/>
          <p:nvPr/>
        </p:nvPicPr>
        <p:blipFill>
          <a:blip r:embed="rId3"/>
          <a:stretch/>
        </p:blipFill>
        <p:spPr>
          <a:xfrm>
            <a:off x="6551640" y="2587680"/>
            <a:ext cx="950400" cy="712440"/>
          </a:xfrm>
          <a:prstGeom prst="rect">
            <a:avLst/>
          </a:prstGeom>
          <a:ln w="9525">
            <a:noFill/>
          </a:ln>
        </p:spPr>
      </p:pic>
      <p:pic>
        <p:nvPicPr>
          <p:cNvPr id="262" name="Picture 28" descr="85AF7JCALJA92ACANZBV7NCA96CZ9KCAQTQ8FACA0HT3NYCA7V10D5CA6MNQ75CA5JDDBLCAXUHFLHCAXNQ811CACHUOCQCALTJW81CAJBZIYFCAVPU6Z6CA0H8M56CAJ49X5PCAHJGGM4"/>
          <p:cNvPicPr/>
          <p:nvPr/>
        </p:nvPicPr>
        <p:blipFill>
          <a:blip r:embed="rId4"/>
          <a:srcRect b="13631"/>
          <a:stretch/>
        </p:blipFill>
        <p:spPr>
          <a:xfrm>
            <a:off x="6834240" y="1843200"/>
            <a:ext cx="763200" cy="657000"/>
          </a:xfrm>
          <a:prstGeom prst="rect">
            <a:avLst/>
          </a:prstGeom>
          <a:ln w="9525">
            <a:noFill/>
          </a:ln>
        </p:spPr>
      </p:pic>
      <p:sp>
        <p:nvSpPr>
          <p:cNvPr id="263" name="Text Box 117"/>
          <p:cNvSpPr/>
          <p:nvPr/>
        </p:nvSpPr>
        <p:spPr>
          <a:xfrm>
            <a:off x="563400" y="342108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Артемида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64" name="Text Box 117"/>
          <p:cNvSpPr/>
          <p:nvPr/>
        </p:nvSpPr>
        <p:spPr>
          <a:xfrm>
            <a:off x="563400" y="417996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Аполлон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65" name="Прямоугольник 15"/>
          <p:cNvSpPr/>
          <p:nvPr/>
        </p:nvSpPr>
        <p:spPr>
          <a:xfrm>
            <a:off x="2685960" y="3328920"/>
            <a:ext cx="397944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Дочь Зевса, сестра-близнец Аполлона, богиня охоты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66" name="Прямоугольник 16"/>
          <p:cNvSpPr/>
          <p:nvPr/>
        </p:nvSpPr>
        <p:spPr>
          <a:xfrm>
            <a:off x="2685960" y="4008600"/>
            <a:ext cx="397944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Сын Зевса, брат-близнец Артемиды, бог искусств, поэзии, науки, врачевания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67" name="Прямоугольник 17"/>
          <p:cNvSpPr/>
          <p:nvPr/>
        </p:nvSpPr>
        <p:spPr>
          <a:xfrm>
            <a:off x="7332840" y="3346560"/>
            <a:ext cx="16822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лук и стрелы, лань, собака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68" name="Picture 2" descr="Bow And Arrow Tattoo Design"/>
          <p:cNvPicPr/>
          <p:nvPr/>
        </p:nvPicPr>
        <p:blipFill>
          <a:blip r:embed="rId5" cstate="print"/>
          <a:stretch/>
        </p:blipFill>
        <p:spPr>
          <a:xfrm>
            <a:off x="6570720" y="3373560"/>
            <a:ext cx="801360" cy="601200"/>
          </a:xfrm>
          <a:prstGeom prst="rect">
            <a:avLst/>
          </a:prstGeom>
          <a:ln w="9525">
            <a:noFill/>
          </a:ln>
        </p:spPr>
      </p:pic>
      <p:sp>
        <p:nvSpPr>
          <p:cNvPr id="269" name="Прямоугольник 18"/>
          <p:cNvSpPr/>
          <p:nvPr/>
        </p:nvSpPr>
        <p:spPr>
          <a:xfrm>
            <a:off x="7296120" y="4100400"/>
            <a:ext cx="168228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лавр, лира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70" name="Picture 4" descr="лира изображений, стоковых фотографий и иллюстраций Bigstock"/>
          <p:cNvPicPr/>
          <p:nvPr/>
        </p:nvPicPr>
        <p:blipFill>
          <a:blip r:embed="rId6"/>
          <a:stretch/>
        </p:blipFill>
        <p:spPr>
          <a:xfrm>
            <a:off x="6735600" y="4049640"/>
            <a:ext cx="636120" cy="837720"/>
          </a:xfrm>
          <a:prstGeom prst="rect">
            <a:avLst/>
          </a:prstGeom>
          <a:ln w="9525">
            <a:noFill/>
          </a:ln>
        </p:spPr>
      </p:pic>
      <p:sp>
        <p:nvSpPr>
          <p:cNvPr id="271" name="Text Box 117"/>
          <p:cNvSpPr/>
          <p:nvPr/>
        </p:nvSpPr>
        <p:spPr>
          <a:xfrm>
            <a:off x="660240" y="511812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Деметра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72" name="Прямоугольник 5"/>
          <p:cNvSpPr/>
          <p:nvPr/>
        </p:nvSpPr>
        <p:spPr>
          <a:xfrm>
            <a:off x="2729160" y="5210280"/>
            <a:ext cx="379440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</a:t>
            </a: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огиня плодородия и земледелия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73" name="Прямоугольник 22"/>
          <p:cNvSpPr/>
          <p:nvPr/>
        </p:nvSpPr>
        <p:spPr>
          <a:xfrm>
            <a:off x="7259760" y="5164200"/>
            <a:ext cx="168228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колосья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74" name="Picture 2" descr="Букет колосьев (Надежда Дедяева) / Стихи.ру - национальный сервер современной поэзии"/>
          <p:cNvPicPr/>
          <p:nvPr/>
        </p:nvPicPr>
        <p:blipFill>
          <a:blip r:embed="rId7"/>
          <a:stretch/>
        </p:blipFill>
        <p:spPr>
          <a:xfrm>
            <a:off x="6735600" y="4930920"/>
            <a:ext cx="523440" cy="769680"/>
          </a:xfrm>
          <a:prstGeom prst="rect">
            <a:avLst/>
          </a:prstGeom>
          <a:ln w="9525">
            <a:noFill/>
          </a:ln>
        </p:spPr>
      </p:pic>
      <p:sp>
        <p:nvSpPr>
          <p:cNvPr id="275" name="Text Box 117"/>
          <p:cNvSpPr/>
          <p:nvPr/>
        </p:nvSpPr>
        <p:spPr>
          <a:xfrm>
            <a:off x="563400" y="5962680"/>
            <a:ext cx="2025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Афина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76" name="Прямоугольник 7"/>
          <p:cNvSpPr/>
          <p:nvPr/>
        </p:nvSpPr>
        <p:spPr>
          <a:xfrm>
            <a:off x="2685960" y="5870520"/>
            <a:ext cx="388440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Б</a:t>
            </a: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огиня</a:t>
            </a: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 </a:t>
            </a: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справедливых  войн,</a:t>
            </a: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 </a:t>
            </a:r>
            <a:r>
              <a:rPr lang="en-GB" sz="1800" b="0" strike="noStrike" spc="-1">
                <a:solidFill>
                  <a:srgbClr val="808080"/>
                </a:solidFill>
                <a:latin typeface="Arial"/>
              </a:rPr>
              <a:t>мудрости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77" name="Прямоугольник 26"/>
          <p:cNvSpPr/>
          <p:nvPr/>
        </p:nvSpPr>
        <p:spPr>
          <a:xfrm>
            <a:off x="7296120" y="5796000"/>
            <a:ext cx="16822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копьё, сова, змея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78" name="Picture 4" descr="tattoo drawings Tumblr - Anny Imagenes!"/>
          <p:cNvPicPr/>
          <p:nvPr/>
        </p:nvPicPr>
        <p:blipFill>
          <a:blip r:embed="rId8"/>
          <a:stretch/>
        </p:blipFill>
        <p:spPr>
          <a:xfrm>
            <a:off x="6218280" y="5843520"/>
            <a:ext cx="1296720" cy="91548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280" name="Прямоугольник 2"/>
          <p:cNvSpPr/>
          <p:nvPr/>
        </p:nvSpPr>
        <p:spPr>
          <a:xfrm>
            <a:off x="4800600" y="198360"/>
            <a:ext cx="4255560" cy="2676202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400"/>
              </a:spcBef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Times New Roman"/>
              </a:rPr>
              <a:t>Арес 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– сын Зевса и Геры, бог войны. Отличался вспыльчивым и жестоким характером.                                                          </a:t>
            </a:r>
            <a:r>
              <a:rPr lang="ru-RU" sz="2800" b="1" strike="noStrike" spc="-1" dirty="0">
                <a:solidFill>
                  <a:srgbClr val="0070C0"/>
                </a:solidFill>
                <a:latin typeface="Times New Roman"/>
              </a:rPr>
              <a:t>Символы – щит, копье, собаки, ястреб.</a:t>
            </a:r>
            <a:endParaRPr lang="ru-RU" sz="2800" b="0" strike="noStrike" spc="-1" dirty="0">
              <a:solidFill>
                <a:srgbClr val="0070C0"/>
              </a:solidFill>
              <a:latin typeface="Arial"/>
            </a:endParaRPr>
          </a:p>
        </p:txBody>
      </p:sp>
      <p:pic>
        <p:nvPicPr>
          <p:cNvPr id="281" name="Picture 2" descr="ares god of bloodshed and war Best Hairstyles Ideas input type=&quot;hidden&quot; name=&quot;IL_IN_TAG&quot; value=&quot;2&quot;"/>
          <p:cNvPicPr/>
          <p:nvPr/>
        </p:nvPicPr>
        <p:blipFill>
          <a:blip r:embed="rId3"/>
          <a:stretch/>
        </p:blipFill>
        <p:spPr>
          <a:xfrm>
            <a:off x="614520" y="198360"/>
            <a:ext cx="4019040" cy="6430680"/>
          </a:xfrm>
          <a:prstGeom prst="rect">
            <a:avLst/>
          </a:prstGeom>
          <a:ln w="9525">
            <a:noFill/>
          </a:ln>
        </p:spPr>
      </p:pic>
      <p:sp>
        <p:nvSpPr>
          <p:cNvPr id="282" name="Прямоугольник 3"/>
          <p:cNvSpPr/>
          <p:nvPr/>
        </p:nvSpPr>
        <p:spPr>
          <a:xfrm>
            <a:off x="4713120" y="2924280"/>
            <a:ext cx="4211280" cy="11876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1800" b="1" i="1" strike="noStrike" spc="-1">
                <a:solidFill>
                  <a:srgbClr val="000000"/>
                </a:solidFill>
                <a:latin typeface="Arial"/>
              </a:rPr>
              <a:t>Одно имя Ареса вызывало у греков ужас, хотя в облике бога не было ничего внушающего отвращение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83" name="Picture 3"/>
          <p:cNvPicPr/>
          <p:nvPr/>
        </p:nvPicPr>
        <p:blipFill>
          <a:blip r:embed="rId4"/>
          <a:stretch/>
        </p:blipFill>
        <p:spPr>
          <a:xfrm>
            <a:off x="5389560" y="4124160"/>
            <a:ext cx="2647440" cy="264132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285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Продолжаем заполнять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286" name="Таблица 1"/>
          <p:cNvGraphicFramePr/>
          <p:nvPr/>
        </p:nvGraphicFramePr>
        <p:xfrm>
          <a:off x="474840" y="1251000"/>
          <a:ext cx="8523000" cy="128088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87" name="Text Box 117"/>
          <p:cNvSpPr/>
          <p:nvPr/>
        </p:nvSpPr>
        <p:spPr>
          <a:xfrm>
            <a:off x="80496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Арес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88" name="Прямоугольник 5"/>
          <p:cNvSpPr/>
          <p:nvPr/>
        </p:nvSpPr>
        <p:spPr>
          <a:xfrm>
            <a:off x="2724120" y="1900080"/>
            <a:ext cx="389844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808080"/>
                </a:solidFill>
                <a:latin typeface="Calibri"/>
              </a:rPr>
              <a:t>Сын Зевса и Геры, бог  войны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289" name="Прямоугольник 15"/>
          <p:cNvSpPr/>
          <p:nvPr/>
        </p:nvSpPr>
        <p:spPr>
          <a:xfrm>
            <a:off x="7223040" y="1900080"/>
            <a:ext cx="174924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Times New Roman"/>
              </a:rPr>
              <a:t>Щит, копье, собака, ястреб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290" name="Picture 23" descr="Info-svoboda.ru Материалы за 24.06.2012"/>
          <p:cNvPicPr/>
          <p:nvPr/>
        </p:nvPicPr>
        <p:blipFill>
          <a:blip r:embed="rId3"/>
          <a:stretch/>
        </p:blipFill>
        <p:spPr>
          <a:xfrm>
            <a:off x="6362640" y="1774800"/>
            <a:ext cx="1028520" cy="77112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292" name="Прямоугольник 2"/>
          <p:cNvSpPr/>
          <p:nvPr/>
        </p:nvSpPr>
        <p:spPr>
          <a:xfrm>
            <a:off x="3933720" y="176040"/>
            <a:ext cx="4876560" cy="9435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800" b="0" strike="noStrike" spc="-1" dirty="0" err="1">
                <a:solidFill>
                  <a:schemeClr val="accent6"/>
                </a:solidFill>
                <a:latin typeface="Arial"/>
              </a:rPr>
              <a:t>Дионис</a:t>
            </a:r>
            <a:r>
              <a:rPr lang="en-GB" sz="2800" b="0" strike="noStrike" spc="-1" dirty="0">
                <a:solidFill>
                  <a:schemeClr val="accent6"/>
                </a:solidFill>
                <a:latin typeface="Arial"/>
              </a:rPr>
              <a:t> </a:t>
            </a:r>
            <a:r>
              <a:rPr lang="en-GB" sz="2800" b="0" strike="noStrike" spc="-1" dirty="0">
                <a:solidFill>
                  <a:srgbClr val="000000"/>
                </a:solidFill>
                <a:latin typeface="Arial"/>
              </a:rPr>
              <a:t>– </a:t>
            </a:r>
            <a:r>
              <a:rPr lang="ru-RU" sz="2800" b="0" strike="noStrike" spc="-1" dirty="0">
                <a:solidFill>
                  <a:srgbClr val="000000"/>
                </a:solidFill>
                <a:latin typeface="Arial"/>
              </a:rPr>
              <a:t>сын Зевса,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Arial"/>
              </a:rPr>
              <a:t>бог</a:t>
            </a:r>
            <a:r>
              <a:rPr lang="en-GB" sz="2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Arial"/>
              </a:rPr>
              <a:t>веселья</a:t>
            </a:r>
            <a:r>
              <a:rPr lang="en-GB" sz="2800" b="0" strike="noStrike" spc="-1" dirty="0">
                <a:solidFill>
                  <a:srgbClr val="000000"/>
                </a:solidFill>
                <a:latin typeface="Arial"/>
              </a:rPr>
              <a:t>, 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Arial"/>
              </a:rPr>
              <a:t>виноделия</a:t>
            </a:r>
            <a:endParaRPr lang="ru-RU" sz="2800" b="0" strike="noStrike" spc="-1" dirty="0">
              <a:latin typeface="Arial"/>
            </a:endParaRPr>
          </a:p>
        </p:txBody>
      </p:sp>
      <p:pic>
        <p:nvPicPr>
          <p:cNvPr id="293" name="Picture 2" descr="Choices Chances Changes"/>
          <p:cNvPicPr/>
          <p:nvPr/>
        </p:nvPicPr>
        <p:blipFill>
          <a:blip r:embed="rId3"/>
          <a:stretch/>
        </p:blipFill>
        <p:spPr>
          <a:xfrm>
            <a:off x="692280" y="184320"/>
            <a:ext cx="3241440" cy="6495840"/>
          </a:xfrm>
          <a:prstGeom prst="rect">
            <a:avLst/>
          </a:prstGeom>
          <a:ln w="9525">
            <a:noFill/>
          </a:ln>
        </p:spPr>
      </p:pic>
      <p:pic>
        <p:nvPicPr>
          <p:cNvPr id="294" name="Picture 4" descr="https://upload.wikimedia.org/wikipedia/commons/thumb/9/91/Dionysos_kantharos_Louvre_CA2981-2984.jpg/200px-Dionysos_kantharos_Louvre_CA2981-2984.jpg"/>
          <p:cNvPicPr/>
          <p:nvPr/>
        </p:nvPicPr>
        <p:blipFill>
          <a:blip r:embed="rId4"/>
          <a:stretch/>
        </p:blipFill>
        <p:spPr>
          <a:xfrm>
            <a:off x="5211720" y="1728720"/>
            <a:ext cx="2744280" cy="382716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296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Продолжаем заполнять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297" name="Таблица 1"/>
          <p:cNvGraphicFramePr/>
          <p:nvPr/>
        </p:nvGraphicFramePr>
        <p:xfrm>
          <a:off x="474840" y="1251000"/>
          <a:ext cx="8523000" cy="201924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8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98" name="Text Box 117"/>
          <p:cNvSpPr/>
          <p:nvPr/>
        </p:nvSpPr>
        <p:spPr>
          <a:xfrm>
            <a:off x="80496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Арес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99" name="Прямоугольник 5"/>
          <p:cNvSpPr/>
          <p:nvPr/>
        </p:nvSpPr>
        <p:spPr>
          <a:xfrm>
            <a:off x="3004200" y="1900080"/>
            <a:ext cx="333864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808080"/>
                </a:solidFill>
                <a:latin typeface="Calibri"/>
              </a:rPr>
              <a:t>Сын Зевса и Геры, бог  войны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00" name="Прямоугольник 15"/>
          <p:cNvSpPr/>
          <p:nvPr/>
        </p:nvSpPr>
        <p:spPr>
          <a:xfrm>
            <a:off x="7101000" y="1808280"/>
            <a:ext cx="18568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Calibri"/>
              </a:rPr>
              <a:t>Щит, копье, собака, ястреб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01" name="Text Box 117"/>
          <p:cNvSpPr/>
          <p:nvPr/>
        </p:nvSpPr>
        <p:spPr>
          <a:xfrm>
            <a:off x="743040" y="266688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Дионис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02" name="Прямоугольник 2"/>
          <p:cNvSpPr/>
          <p:nvPr/>
        </p:nvSpPr>
        <p:spPr>
          <a:xfrm>
            <a:off x="2741760" y="2544840"/>
            <a:ext cx="3863520" cy="700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808080"/>
                </a:solidFill>
                <a:latin typeface="Arial"/>
              </a:rPr>
              <a:t>Сын  Зевса, </a:t>
            </a:r>
            <a:r>
              <a:rPr lang="en-GB" sz="2000" b="0" strike="noStrike" spc="-1">
                <a:solidFill>
                  <a:srgbClr val="808080"/>
                </a:solidFill>
                <a:latin typeface="Arial"/>
              </a:rPr>
              <a:t>бог веселья,  виноделия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303" name="Picture 2" descr="Grapes Drawing Images"/>
          <p:cNvPicPr/>
          <p:nvPr/>
        </p:nvPicPr>
        <p:blipFill>
          <a:blip r:embed="rId3"/>
          <a:stretch/>
        </p:blipFill>
        <p:spPr>
          <a:xfrm>
            <a:off x="6657840" y="2300400"/>
            <a:ext cx="829800" cy="1155240"/>
          </a:xfrm>
          <a:prstGeom prst="rect">
            <a:avLst/>
          </a:prstGeom>
          <a:ln w="9525">
            <a:noFill/>
          </a:ln>
        </p:spPr>
      </p:pic>
      <p:sp>
        <p:nvSpPr>
          <p:cNvPr id="304" name="Прямоугольник 12"/>
          <p:cNvSpPr/>
          <p:nvPr/>
        </p:nvSpPr>
        <p:spPr>
          <a:xfrm>
            <a:off x="7194600" y="2693880"/>
            <a:ext cx="18554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Calibri"/>
              </a:rPr>
              <a:t>Виноград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305" name="Picture 23" descr="Info-svoboda.ru Материалы за 24.06.2012"/>
          <p:cNvPicPr/>
          <p:nvPr/>
        </p:nvPicPr>
        <p:blipFill>
          <a:blip r:embed="rId4"/>
          <a:stretch/>
        </p:blipFill>
        <p:spPr>
          <a:xfrm>
            <a:off x="6362640" y="1774800"/>
            <a:ext cx="1028520" cy="77112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Прямоугольник 1"/>
          <p:cNvSpPr/>
          <p:nvPr/>
        </p:nvSpPr>
        <p:spPr>
          <a:xfrm>
            <a:off x="4313160" y="220680"/>
            <a:ext cx="4636800" cy="22849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600" b="1" strike="noStrike" spc="-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</a:rPr>
              <a:t>Гестия</a:t>
            </a:r>
            <a:r>
              <a:rPr lang="ru-RU" sz="3600" b="1" strike="noStrike" spc="-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</a:rPr>
              <a:t> </a:t>
            </a:r>
            <a:r>
              <a:rPr lang="ru-RU" sz="3600" b="1" strike="noStrike" spc="-1" dirty="0">
                <a:solidFill>
                  <a:srgbClr val="000000"/>
                </a:solidFill>
                <a:latin typeface="Arial"/>
              </a:rPr>
              <a:t>- </a:t>
            </a:r>
            <a:r>
              <a:rPr lang="ru-RU" sz="3600" b="0" strike="noStrike" spc="-1" dirty="0">
                <a:solidFill>
                  <a:srgbClr val="000000"/>
                </a:solidFill>
                <a:latin typeface="Arial"/>
              </a:rPr>
              <a:t>богиня семейного очага и жертвенного огня, сестра Зевса. </a:t>
            </a:r>
            <a:endParaRPr lang="ru-RU" sz="3600" b="0" strike="noStrike" spc="-1" dirty="0">
              <a:latin typeface="Arial"/>
            </a:endParaRPr>
          </a:p>
        </p:txBody>
      </p:sp>
      <p:pic>
        <p:nvPicPr>
          <p:cNvPr id="307" name="Picture 2" descr="Богиня Веста и ее жрицы весталки. Обсуждение на LiveInternet - Российский Сервис Онлайн-Дневников"/>
          <p:cNvPicPr/>
          <p:nvPr/>
        </p:nvPicPr>
        <p:blipFill>
          <a:blip r:embed="rId2"/>
          <a:stretch/>
        </p:blipFill>
        <p:spPr>
          <a:xfrm>
            <a:off x="274680" y="220680"/>
            <a:ext cx="3747600" cy="6300360"/>
          </a:xfrm>
          <a:prstGeom prst="rect">
            <a:avLst/>
          </a:prstGeom>
          <a:ln w="9525">
            <a:noFill/>
          </a:ln>
        </p:spPr>
      </p:pic>
      <p:sp>
        <p:nvSpPr>
          <p:cNvPr id="308" name="Прямоугольник 2"/>
          <p:cNvSpPr/>
          <p:nvPr/>
        </p:nvSpPr>
        <p:spPr>
          <a:xfrm>
            <a:off x="4233960" y="2670120"/>
            <a:ext cx="4571640" cy="3537976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800" b="0" strike="noStrike" spc="-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</a:rPr>
              <a:t>Символами </a:t>
            </a:r>
            <a:r>
              <a:rPr lang="ru-RU" sz="2800" b="0" strike="noStrike" spc="-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</a:rPr>
              <a:t>Гестии</a:t>
            </a:r>
            <a:r>
              <a:rPr lang="ru-RU" sz="2800" b="0" strike="noStrike" spc="-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</a:rPr>
              <a:t> были факел и круг</a:t>
            </a:r>
            <a:r>
              <a:rPr lang="ru-RU" sz="2800" b="0" strike="noStrike" spc="-1" dirty="0">
                <a:solidFill>
                  <a:srgbClr val="000000"/>
                </a:solidFill>
                <a:latin typeface="Arial"/>
              </a:rPr>
              <a:t>, и потому очаги имели форму круга. Ее присутствие было столь же ощутимо, как огонь, дающий свет, тепло и жар для приготовления пищи</a:t>
            </a:r>
            <a:endParaRPr lang="ru-RU" sz="2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310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Продолжаем заполнять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311" name="Таблица 1"/>
          <p:cNvGraphicFramePr/>
          <p:nvPr/>
        </p:nvGraphicFramePr>
        <p:xfrm>
          <a:off x="474840" y="1251000"/>
          <a:ext cx="8523000" cy="275868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7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87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87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2" name="Text Box 117"/>
          <p:cNvSpPr/>
          <p:nvPr/>
        </p:nvSpPr>
        <p:spPr>
          <a:xfrm>
            <a:off x="80496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Арес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13" name="Прямоугольник 5"/>
          <p:cNvSpPr/>
          <p:nvPr/>
        </p:nvSpPr>
        <p:spPr>
          <a:xfrm>
            <a:off x="3004200" y="1900080"/>
            <a:ext cx="333864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808080"/>
                </a:solidFill>
                <a:latin typeface="Calibri"/>
              </a:rPr>
              <a:t>Сын Зевса и Геры, бог  войны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14" name="Прямоугольник 15"/>
          <p:cNvSpPr/>
          <p:nvPr/>
        </p:nvSpPr>
        <p:spPr>
          <a:xfrm>
            <a:off x="7101000" y="1808280"/>
            <a:ext cx="18568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Calibri"/>
              </a:rPr>
              <a:t>Щит, копье, собака, ястреб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15" name="Text Box 117"/>
          <p:cNvSpPr/>
          <p:nvPr/>
        </p:nvSpPr>
        <p:spPr>
          <a:xfrm>
            <a:off x="743040" y="266688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Дионис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16" name="Прямоугольник 2"/>
          <p:cNvSpPr/>
          <p:nvPr/>
        </p:nvSpPr>
        <p:spPr>
          <a:xfrm>
            <a:off x="2741760" y="2544840"/>
            <a:ext cx="3863520" cy="700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808080"/>
                </a:solidFill>
                <a:latin typeface="Arial"/>
              </a:rPr>
              <a:t>Сын  Зевса, </a:t>
            </a:r>
            <a:r>
              <a:rPr lang="en-GB" sz="2000" b="0" strike="noStrike" spc="-1">
                <a:solidFill>
                  <a:srgbClr val="808080"/>
                </a:solidFill>
                <a:latin typeface="Arial"/>
              </a:rPr>
              <a:t>бог веселья,  виноделия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317" name="Picture 2" descr="Grapes Drawing Images"/>
          <p:cNvPicPr/>
          <p:nvPr/>
        </p:nvPicPr>
        <p:blipFill>
          <a:blip r:embed="rId3"/>
          <a:stretch/>
        </p:blipFill>
        <p:spPr>
          <a:xfrm>
            <a:off x="6789600" y="2362320"/>
            <a:ext cx="622080" cy="866520"/>
          </a:xfrm>
          <a:prstGeom prst="rect">
            <a:avLst/>
          </a:prstGeom>
          <a:ln w="9525">
            <a:noFill/>
          </a:ln>
        </p:spPr>
      </p:pic>
      <p:sp>
        <p:nvSpPr>
          <p:cNvPr id="318" name="Прямоугольник 12"/>
          <p:cNvSpPr/>
          <p:nvPr/>
        </p:nvSpPr>
        <p:spPr>
          <a:xfrm>
            <a:off x="7194600" y="2693880"/>
            <a:ext cx="18554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Calibri"/>
              </a:rPr>
              <a:t>Виноград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19" name="Text Box 117"/>
          <p:cNvSpPr/>
          <p:nvPr/>
        </p:nvSpPr>
        <p:spPr>
          <a:xfrm>
            <a:off x="804960" y="340344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Гестия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20" name="Прямоугольник 3"/>
          <p:cNvSpPr/>
          <p:nvPr/>
        </p:nvSpPr>
        <p:spPr>
          <a:xfrm>
            <a:off x="2685960" y="3262320"/>
            <a:ext cx="4103280" cy="700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808080"/>
                </a:solidFill>
                <a:latin typeface="Arial"/>
              </a:rPr>
              <a:t>Богиня  семейного очага и жертвенного огня, сестра Зевса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21" name="Прямоугольник 17"/>
          <p:cNvSpPr/>
          <p:nvPr/>
        </p:nvSpPr>
        <p:spPr>
          <a:xfrm>
            <a:off x="7101000" y="3300480"/>
            <a:ext cx="19490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Факел, круг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322" name="Picture 23" descr="Info-svoboda.ru Материалы за 24.06.2012"/>
          <p:cNvPicPr/>
          <p:nvPr/>
        </p:nvPicPr>
        <p:blipFill>
          <a:blip r:embed="rId4"/>
          <a:stretch/>
        </p:blipFill>
        <p:spPr>
          <a:xfrm>
            <a:off x="6362640" y="1774800"/>
            <a:ext cx="1028520" cy="771120"/>
          </a:xfrm>
          <a:prstGeom prst="rect">
            <a:avLst/>
          </a:prstGeom>
          <a:ln w="9525">
            <a:noFill/>
          </a:ln>
        </p:spPr>
      </p:pic>
      <p:pic>
        <p:nvPicPr>
          <p:cNvPr id="323" name="Picture 2" descr="The PJ Tatler &quot; Search Results &quot; bachmann"/>
          <p:cNvPicPr/>
          <p:nvPr/>
        </p:nvPicPr>
        <p:blipFill>
          <a:blip r:embed="rId5"/>
          <a:stretch/>
        </p:blipFill>
        <p:spPr>
          <a:xfrm rot="9337200">
            <a:off x="6585120" y="3181680"/>
            <a:ext cx="867960" cy="86796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325" name="Прямоугольник 2"/>
          <p:cNvSpPr/>
          <p:nvPr/>
        </p:nvSpPr>
        <p:spPr>
          <a:xfrm>
            <a:off x="2854440" y="254160"/>
            <a:ext cx="6071760" cy="9435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800" b="1" strike="noStrike" spc="-1" dirty="0" err="1">
                <a:solidFill>
                  <a:srgbClr val="C00000"/>
                </a:solidFill>
                <a:latin typeface="Arial"/>
              </a:rPr>
              <a:t>Гермес</a:t>
            </a:r>
            <a:r>
              <a:rPr lang="en-GB" sz="2800" b="1" strike="noStrike" spc="-1" dirty="0">
                <a:solidFill>
                  <a:srgbClr val="C00000"/>
                </a:solidFill>
                <a:latin typeface="Arial"/>
              </a:rPr>
              <a:t> </a:t>
            </a:r>
            <a:r>
              <a:rPr lang="en-GB" sz="2800" b="0" strike="noStrike" spc="-1" dirty="0">
                <a:solidFill>
                  <a:srgbClr val="000000"/>
                </a:solidFill>
                <a:latin typeface="Arial"/>
              </a:rPr>
              <a:t>– </a:t>
            </a:r>
            <a:r>
              <a:rPr lang="ru-RU" sz="2800" b="0" strike="noStrike" spc="-1" dirty="0">
                <a:solidFill>
                  <a:srgbClr val="000000"/>
                </a:solidFill>
                <a:latin typeface="Arial"/>
              </a:rPr>
              <a:t>сын Зевса,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Arial"/>
              </a:rPr>
              <a:t>бог</a:t>
            </a:r>
            <a:r>
              <a:rPr lang="en-GB" sz="2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Arial"/>
              </a:rPr>
              <a:t>торговли</a:t>
            </a:r>
            <a:r>
              <a:rPr lang="en-GB" sz="2800" b="0" strike="noStrike" spc="-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Arial"/>
              </a:rPr>
              <a:t>вестник</a:t>
            </a:r>
            <a:r>
              <a:rPr lang="en-GB" sz="2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800" b="0" strike="noStrike" spc="-1" dirty="0" err="1">
                <a:solidFill>
                  <a:srgbClr val="000000"/>
                </a:solidFill>
                <a:latin typeface="Arial"/>
              </a:rPr>
              <a:t>богов</a:t>
            </a:r>
            <a:endParaRPr lang="ru-RU" sz="2800" b="0" strike="noStrike" spc="-1" dirty="0">
              <a:latin typeface="Arial"/>
            </a:endParaRPr>
          </a:p>
        </p:txBody>
      </p:sp>
      <p:pic>
        <p:nvPicPr>
          <p:cNvPr id="326" name="Picture 2" descr="Продажа пластиковых окон,сайдинга,мебели на сервере рекламных объявлений"/>
          <p:cNvPicPr/>
          <p:nvPr/>
        </p:nvPicPr>
        <p:blipFill>
          <a:blip r:embed="rId3"/>
          <a:stretch/>
        </p:blipFill>
        <p:spPr>
          <a:xfrm>
            <a:off x="507960" y="150840"/>
            <a:ext cx="2472840" cy="2401560"/>
          </a:xfrm>
          <a:prstGeom prst="rect">
            <a:avLst/>
          </a:prstGeom>
          <a:ln w="9525">
            <a:noFill/>
          </a:ln>
        </p:spPr>
      </p:pic>
      <p:pic>
        <p:nvPicPr>
          <p:cNvPr id="327" name="Picture 4" descr="Philip Swift's Blog - Open Anthropology Cooperative"/>
          <p:cNvPicPr/>
          <p:nvPr/>
        </p:nvPicPr>
        <p:blipFill>
          <a:blip r:embed="rId4"/>
          <a:stretch/>
        </p:blipFill>
        <p:spPr>
          <a:xfrm>
            <a:off x="582480" y="2800440"/>
            <a:ext cx="2398320" cy="3647880"/>
          </a:xfrm>
          <a:prstGeom prst="rect">
            <a:avLst/>
          </a:prstGeom>
          <a:ln w="9525">
            <a:noFill/>
          </a:ln>
        </p:spPr>
      </p:pic>
      <p:pic>
        <p:nvPicPr>
          <p:cNvPr id="328" name="Picture 6" descr="Новые Мифы - Гермес"/>
          <p:cNvPicPr/>
          <p:nvPr/>
        </p:nvPicPr>
        <p:blipFill>
          <a:blip r:embed="rId5"/>
          <a:stretch/>
        </p:blipFill>
        <p:spPr>
          <a:xfrm>
            <a:off x="4570560" y="2968560"/>
            <a:ext cx="2274480" cy="2998440"/>
          </a:xfrm>
          <a:prstGeom prst="rect">
            <a:avLst/>
          </a:prstGeom>
          <a:ln w="9525">
            <a:noFill/>
          </a:ln>
        </p:spPr>
      </p:pic>
      <p:sp>
        <p:nvSpPr>
          <p:cNvPr id="329" name="Прямоугольник 3"/>
          <p:cNvSpPr/>
          <p:nvPr/>
        </p:nvSpPr>
        <p:spPr>
          <a:xfrm>
            <a:off x="3186000" y="1211400"/>
            <a:ext cx="5740200" cy="16149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Изображают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в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дорожной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шляпе</a:t>
            </a:r>
            <a:r>
              <a:rPr lang="ru-RU" sz="2000" b="0" strike="noStrike" spc="-1" dirty="0">
                <a:solidFill>
                  <a:srgbClr val="000000"/>
                </a:solidFill>
                <a:latin typeface="Arial"/>
              </a:rPr>
              <a:t> и</a:t>
            </a:r>
            <a:r>
              <a:rPr lang="en-GB" sz="2000" b="0" strike="noStrike" spc="-1" dirty="0">
                <a:solidFill>
                  <a:srgbClr val="C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C00000"/>
                </a:solidFill>
                <a:latin typeface="Arial"/>
              </a:rPr>
              <a:t>сандалиях</a:t>
            </a:r>
            <a:r>
              <a:rPr lang="en-GB" sz="2000" b="0" strike="noStrike" spc="-1" dirty="0">
                <a:solidFill>
                  <a:srgbClr val="C00000"/>
                </a:solidFill>
                <a:latin typeface="Arial"/>
              </a:rPr>
              <a:t> с </a:t>
            </a:r>
            <a:r>
              <a:rPr lang="en-GB" sz="2000" b="0" strike="noStrike" spc="-1" dirty="0" err="1">
                <a:solidFill>
                  <a:srgbClr val="C00000"/>
                </a:solidFill>
                <a:latin typeface="Arial"/>
              </a:rPr>
              <a:t>крылышками</a:t>
            </a:r>
            <a:r>
              <a:rPr lang="en-GB" sz="2000" b="0" strike="noStrike" spc="-1" dirty="0">
                <a:solidFill>
                  <a:srgbClr val="C00000"/>
                </a:solidFill>
                <a:latin typeface="Arial"/>
              </a:rPr>
              <a:t>.</a:t>
            </a:r>
            <a:r>
              <a:rPr lang="ru-RU" sz="2000" b="0" strike="noStrike" spc="-1" dirty="0">
                <a:solidFill>
                  <a:srgbClr val="C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Боги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поручают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ему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самые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деликатные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поручения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. 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Гермес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–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прадед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Одиссея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.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Покровительствует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торговцам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путешественникам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. 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330" name="Прямоугольник 4"/>
          <p:cNvSpPr/>
          <p:nvPr/>
        </p:nvSpPr>
        <p:spPr>
          <a:xfrm>
            <a:off x="3328920" y="5987880"/>
            <a:ext cx="508752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 Изобрёл меры, числа, азбуку и обучил людей.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331" name="Picture 8" descr="Новости - Eduvgo.ru"/>
          <p:cNvPicPr/>
          <p:nvPr/>
        </p:nvPicPr>
        <p:blipFill>
          <a:blip r:embed="rId6"/>
          <a:stretch/>
        </p:blipFill>
        <p:spPr>
          <a:xfrm>
            <a:off x="7018200" y="2968560"/>
            <a:ext cx="1469520" cy="299844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333" name="Text Box 3"/>
          <p:cNvSpPr/>
          <p:nvPr/>
        </p:nvSpPr>
        <p:spPr>
          <a:xfrm>
            <a:off x="887400" y="201600"/>
            <a:ext cx="777204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3600" b="1" strike="noStrike" spc="-1">
                <a:solidFill>
                  <a:srgbClr val="000000"/>
                </a:solidFill>
                <a:latin typeface="Arial"/>
              </a:rPr>
              <a:t>Продолжаем заполнять таблицу</a:t>
            </a:r>
            <a:endParaRPr lang="ru-RU" sz="3600" b="0" strike="noStrike" spc="-1">
              <a:latin typeface="Arial"/>
            </a:endParaRPr>
          </a:p>
        </p:txBody>
      </p:sp>
      <p:graphicFrame>
        <p:nvGraphicFramePr>
          <p:cNvPr id="334" name="Таблица 1"/>
          <p:cNvGraphicFramePr/>
          <p:nvPr/>
        </p:nvGraphicFramePr>
        <p:xfrm>
          <a:off x="474840" y="1251000"/>
          <a:ext cx="8523000" cy="3497400"/>
        </p:xfrm>
        <a:graphic>
          <a:graphicData uri="http://schemas.openxmlformats.org/drawingml/2006/table">
            <a:tbl>
              <a:tblPr/>
              <a:tblGrid>
                <a:gridCol w="218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4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25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Боги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Чему покровительствовали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Символ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87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87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87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87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35" name="Text Box 117"/>
          <p:cNvSpPr/>
          <p:nvPr/>
        </p:nvSpPr>
        <p:spPr>
          <a:xfrm>
            <a:off x="804960" y="190008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Арес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36" name="Прямоугольник 5"/>
          <p:cNvSpPr/>
          <p:nvPr/>
        </p:nvSpPr>
        <p:spPr>
          <a:xfrm>
            <a:off x="3004200" y="1900080"/>
            <a:ext cx="3338640" cy="39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808080"/>
                </a:solidFill>
                <a:latin typeface="Calibri"/>
              </a:rPr>
              <a:t>Сын Зевса и Геры, бог  войны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37" name="Прямоугольник 15"/>
          <p:cNvSpPr/>
          <p:nvPr/>
        </p:nvSpPr>
        <p:spPr>
          <a:xfrm>
            <a:off x="7101000" y="1808280"/>
            <a:ext cx="185688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Calibri"/>
              </a:rPr>
              <a:t>Щит, копье, собака, ястреб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38" name="Text Box 117"/>
          <p:cNvSpPr/>
          <p:nvPr/>
        </p:nvSpPr>
        <p:spPr>
          <a:xfrm>
            <a:off x="743040" y="266688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Дионис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39" name="Прямоугольник 2"/>
          <p:cNvSpPr/>
          <p:nvPr/>
        </p:nvSpPr>
        <p:spPr>
          <a:xfrm>
            <a:off x="2741760" y="2544840"/>
            <a:ext cx="3863520" cy="700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808080"/>
                </a:solidFill>
                <a:latin typeface="Arial"/>
              </a:rPr>
              <a:t>Сын  Зевса, </a:t>
            </a:r>
            <a:r>
              <a:rPr lang="en-GB" sz="2000" b="0" strike="noStrike" spc="-1">
                <a:solidFill>
                  <a:srgbClr val="808080"/>
                </a:solidFill>
                <a:latin typeface="Arial"/>
              </a:rPr>
              <a:t>бог веселья,  виноделия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340" name="Picture 2" descr="Grapes Drawing Images"/>
          <p:cNvPicPr/>
          <p:nvPr/>
        </p:nvPicPr>
        <p:blipFill>
          <a:blip r:embed="rId3"/>
          <a:stretch/>
        </p:blipFill>
        <p:spPr>
          <a:xfrm>
            <a:off x="6789600" y="2362320"/>
            <a:ext cx="622080" cy="866520"/>
          </a:xfrm>
          <a:prstGeom prst="rect">
            <a:avLst/>
          </a:prstGeom>
          <a:ln w="9525">
            <a:noFill/>
          </a:ln>
        </p:spPr>
      </p:pic>
      <p:sp>
        <p:nvSpPr>
          <p:cNvPr id="341" name="Прямоугольник 12"/>
          <p:cNvSpPr/>
          <p:nvPr/>
        </p:nvSpPr>
        <p:spPr>
          <a:xfrm>
            <a:off x="7194600" y="2693880"/>
            <a:ext cx="18554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Calibri"/>
              </a:rPr>
              <a:t>Виноград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42" name="Text Box 117"/>
          <p:cNvSpPr/>
          <p:nvPr/>
        </p:nvSpPr>
        <p:spPr>
          <a:xfrm>
            <a:off x="804960" y="340344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Гестия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43" name="Прямоугольник 3"/>
          <p:cNvSpPr/>
          <p:nvPr/>
        </p:nvSpPr>
        <p:spPr>
          <a:xfrm>
            <a:off x="2685960" y="3262320"/>
            <a:ext cx="4103280" cy="700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808080"/>
                </a:solidFill>
                <a:latin typeface="Arial"/>
              </a:rPr>
              <a:t>Богиня  семейного очага и жертвенного огня, сестра Зевса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44" name="Прямоугольник 17"/>
          <p:cNvSpPr/>
          <p:nvPr/>
        </p:nvSpPr>
        <p:spPr>
          <a:xfrm>
            <a:off x="7101000" y="3300480"/>
            <a:ext cx="19490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Факел, круг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345" name="Picture 23" descr="Info-svoboda.ru Материалы за 24.06.2012"/>
          <p:cNvPicPr/>
          <p:nvPr/>
        </p:nvPicPr>
        <p:blipFill>
          <a:blip r:embed="rId4"/>
          <a:stretch/>
        </p:blipFill>
        <p:spPr>
          <a:xfrm>
            <a:off x="6362640" y="1774800"/>
            <a:ext cx="1028520" cy="771120"/>
          </a:xfrm>
          <a:prstGeom prst="rect">
            <a:avLst/>
          </a:prstGeom>
          <a:ln w="9525">
            <a:noFill/>
          </a:ln>
        </p:spPr>
      </p:pic>
      <p:pic>
        <p:nvPicPr>
          <p:cNvPr id="346" name="Picture 2" descr="The PJ Tatler &quot; Search Results &quot; bachmann"/>
          <p:cNvPicPr/>
          <p:nvPr/>
        </p:nvPicPr>
        <p:blipFill>
          <a:blip r:embed="rId5"/>
          <a:stretch/>
        </p:blipFill>
        <p:spPr>
          <a:xfrm rot="9337200">
            <a:off x="6585120" y="3181680"/>
            <a:ext cx="867960" cy="867960"/>
          </a:xfrm>
          <a:prstGeom prst="rect">
            <a:avLst/>
          </a:prstGeom>
          <a:ln w="9525">
            <a:noFill/>
          </a:ln>
        </p:spPr>
      </p:pic>
      <p:sp>
        <p:nvSpPr>
          <p:cNvPr id="347" name="Text Box 117"/>
          <p:cNvSpPr/>
          <p:nvPr/>
        </p:nvSpPr>
        <p:spPr>
          <a:xfrm>
            <a:off x="863640" y="415620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Гермес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48" name="Прямоугольник 20"/>
          <p:cNvSpPr/>
          <p:nvPr/>
        </p:nvSpPr>
        <p:spPr>
          <a:xfrm>
            <a:off x="2797200" y="3986280"/>
            <a:ext cx="3863520" cy="700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808080"/>
                </a:solidFill>
                <a:latin typeface="Arial"/>
              </a:rPr>
              <a:t>Сын Зевса, </a:t>
            </a:r>
            <a:r>
              <a:rPr lang="en-GB" sz="2000" b="0" strike="noStrike" spc="-1">
                <a:solidFill>
                  <a:srgbClr val="808080"/>
                </a:solidFill>
                <a:latin typeface="Arial"/>
              </a:rPr>
              <a:t>бог торговли, вестник богов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349" name="Picture 2" descr="Arcadia Components -- Origins of Company Name"/>
          <p:cNvPicPr/>
          <p:nvPr/>
        </p:nvPicPr>
        <p:blipFill>
          <a:blip r:embed="rId6"/>
          <a:stretch/>
        </p:blipFill>
        <p:spPr>
          <a:xfrm>
            <a:off x="6599160" y="3956040"/>
            <a:ext cx="657000" cy="786960"/>
          </a:xfrm>
          <a:prstGeom prst="rect">
            <a:avLst/>
          </a:prstGeom>
          <a:ln w="9525">
            <a:noFill/>
          </a:ln>
        </p:spPr>
      </p:pic>
      <p:sp>
        <p:nvSpPr>
          <p:cNvPr id="350" name="Прямоугольник 22"/>
          <p:cNvSpPr/>
          <p:nvPr/>
        </p:nvSpPr>
        <p:spPr>
          <a:xfrm>
            <a:off x="7101000" y="4025880"/>
            <a:ext cx="1949040" cy="63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808080"/>
                </a:solidFill>
                <a:latin typeface="Arial"/>
              </a:rPr>
              <a:t>Жезл, сандалии с крыльями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1"/>
          <p:cNvSpPr/>
          <p:nvPr/>
        </p:nvSpPr>
        <p:spPr>
          <a:xfrm>
            <a:off x="218520" y="177480"/>
            <a:ext cx="8570520" cy="63695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Греки верили, что главные боги живут большой семьёй в роскошных дворцах на </a:t>
            </a:r>
            <a:r>
              <a:rPr lang="ru-RU" sz="2400" b="1" strike="noStrike" spc="-1" dirty="0">
                <a:solidFill>
                  <a:srgbClr val="C00000"/>
                </a:solidFill>
                <a:latin typeface="Times New Roman"/>
              </a:rPr>
              <a:t>горе  Олимп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. Не находя объяснения очень многим явлениям природы, греки верили, что </a:t>
            </a:r>
            <a:r>
              <a:rPr lang="ru-RU" sz="2400" b="1" strike="noStrike" spc="-1" dirty="0">
                <a:solidFill>
                  <a:srgbClr val="C00000"/>
                </a:solidFill>
                <a:latin typeface="Times New Roman"/>
              </a:rPr>
              <a:t>людьми и природой управляют могущественные существа – боги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. Боги, как считали греки, мало чем отличались от людей. Но они никогда не старели и не умирали, за что были </a:t>
            </a:r>
            <a:r>
              <a:rPr lang="ru-RU" sz="2400" b="1" strike="noStrike" spc="-1" dirty="0">
                <a:solidFill>
                  <a:srgbClr val="C00000"/>
                </a:solidFill>
                <a:latin typeface="Times New Roman"/>
              </a:rPr>
              <a:t>прозваны бессмертными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. Говорят,  это замечательное свойство объяснялось регулярным потреблением двух видов продуктов питания, которые были доступны исключительно богам: </a:t>
            </a:r>
            <a:r>
              <a:rPr lang="ru-RU" sz="2400" b="1" strike="noStrike" spc="-1" dirty="0">
                <a:solidFill>
                  <a:srgbClr val="C00000"/>
                </a:solidFill>
                <a:latin typeface="Times New Roman"/>
              </a:rPr>
              <a:t>нектар и амброзии 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(напоминает овсянку). Вино боги не пили.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С другой стороны </a:t>
            </a:r>
            <a:r>
              <a:rPr lang="ru-RU" sz="2400" b="1" strike="noStrike" spc="-1" dirty="0">
                <a:solidFill>
                  <a:srgbClr val="C00000"/>
                </a:solidFill>
                <a:latin typeface="Times New Roman"/>
              </a:rPr>
              <a:t>боги могли легко менять своё физическое обличие 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превращаться в мужчину, в женщину, в животное и т.д. Чаще всего они пользовались этой замечательной способностью для того, чтобы провести людей и сыграть с ними злую шутку. Но богов всё же можно было разгадать. 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Прямоугольник 1"/>
          <p:cNvSpPr/>
          <p:nvPr/>
        </p:nvSpPr>
        <p:spPr>
          <a:xfrm>
            <a:off x="274680" y="190440"/>
            <a:ext cx="8664120" cy="10652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</a:rPr>
              <a:t>Задание:</a:t>
            </a: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 Подбери пару – имена греческих богов и их символы</a:t>
            </a:r>
            <a:endParaRPr lang="ru-RU" sz="3200" b="0" strike="noStrike" spc="-1">
              <a:latin typeface="Arial"/>
            </a:endParaRPr>
          </a:p>
        </p:txBody>
      </p:sp>
      <p:pic>
        <p:nvPicPr>
          <p:cNvPr id="352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sp>
        <p:nvSpPr>
          <p:cNvPr id="353" name="Прямоугольник 3"/>
          <p:cNvSpPr/>
          <p:nvPr/>
        </p:nvSpPr>
        <p:spPr>
          <a:xfrm>
            <a:off x="527040" y="1387440"/>
            <a:ext cx="1588680" cy="160452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pic>
        <p:nvPicPr>
          <p:cNvPr id="354" name="Picture 2" descr="The PJ Tatler &quot; Search Results &quot; bachmann"/>
          <p:cNvPicPr/>
          <p:nvPr/>
        </p:nvPicPr>
        <p:blipFill>
          <a:blip r:embed="rId3"/>
          <a:stretch/>
        </p:blipFill>
        <p:spPr>
          <a:xfrm rot="9337200">
            <a:off x="860400" y="1425240"/>
            <a:ext cx="1150560" cy="1149120"/>
          </a:xfrm>
          <a:prstGeom prst="rect">
            <a:avLst/>
          </a:prstGeom>
          <a:ln w="9525">
            <a:noFill/>
          </a:ln>
        </p:spPr>
      </p:pic>
      <p:sp>
        <p:nvSpPr>
          <p:cNvPr id="355" name="Text Box 117"/>
          <p:cNvSpPr/>
          <p:nvPr/>
        </p:nvSpPr>
        <p:spPr>
          <a:xfrm>
            <a:off x="673200" y="253044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Гестия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56" name="Прямоугольник 13"/>
          <p:cNvSpPr/>
          <p:nvPr/>
        </p:nvSpPr>
        <p:spPr>
          <a:xfrm>
            <a:off x="2252520" y="1387440"/>
            <a:ext cx="1588680" cy="160452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57" name="Прямоугольник 14"/>
          <p:cNvSpPr/>
          <p:nvPr/>
        </p:nvSpPr>
        <p:spPr>
          <a:xfrm>
            <a:off x="3941640" y="1387440"/>
            <a:ext cx="1588680" cy="160452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58" name="Прямоугольник 15"/>
          <p:cNvSpPr/>
          <p:nvPr/>
        </p:nvSpPr>
        <p:spPr>
          <a:xfrm>
            <a:off x="5630760" y="1387440"/>
            <a:ext cx="1588680" cy="160452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59" name="Прямоугольник 16"/>
          <p:cNvSpPr/>
          <p:nvPr/>
        </p:nvSpPr>
        <p:spPr>
          <a:xfrm>
            <a:off x="7350120" y="1387440"/>
            <a:ext cx="1588680" cy="160452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60" name="Прямоугольник 17"/>
          <p:cNvSpPr/>
          <p:nvPr/>
        </p:nvSpPr>
        <p:spPr>
          <a:xfrm>
            <a:off x="1400040" y="3182760"/>
            <a:ext cx="1588680" cy="160452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61" name="Прямоугольник 18"/>
          <p:cNvSpPr/>
          <p:nvPr/>
        </p:nvSpPr>
        <p:spPr>
          <a:xfrm>
            <a:off x="3147840" y="3182760"/>
            <a:ext cx="1588680" cy="160452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62" name="Прямоугольник 19"/>
          <p:cNvSpPr/>
          <p:nvPr/>
        </p:nvSpPr>
        <p:spPr>
          <a:xfrm>
            <a:off x="4932360" y="3182760"/>
            <a:ext cx="1588680" cy="160452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63" name="Прямоугольник 20"/>
          <p:cNvSpPr/>
          <p:nvPr/>
        </p:nvSpPr>
        <p:spPr>
          <a:xfrm>
            <a:off x="6653160" y="3182760"/>
            <a:ext cx="1588680" cy="160308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64" name="Прямоугольник 21"/>
          <p:cNvSpPr/>
          <p:nvPr/>
        </p:nvSpPr>
        <p:spPr>
          <a:xfrm>
            <a:off x="527040" y="4995720"/>
            <a:ext cx="1588680" cy="160308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65" name="Прямоугольник 22"/>
          <p:cNvSpPr/>
          <p:nvPr/>
        </p:nvSpPr>
        <p:spPr>
          <a:xfrm>
            <a:off x="2252520" y="4995720"/>
            <a:ext cx="1588680" cy="160308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66" name="Прямоугольник 23"/>
          <p:cNvSpPr/>
          <p:nvPr/>
        </p:nvSpPr>
        <p:spPr>
          <a:xfrm>
            <a:off x="3941640" y="4995720"/>
            <a:ext cx="1588680" cy="160308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67" name="Прямоугольник 24"/>
          <p:cNvSpPr/>
          <p:nvPr/>
        </p:nvSpPr>
        <p:spPr>
          <a:xfrm>
            <a:off x="5630760" y="4995720"/>
            <a:ext cx="1588680" cy="160308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68" name="Прямоугольник 25"/>
          <p:cNvSpPr/>
          <p:nvPr/>
        </p:nvSpPr>
        <p:spPr>
          <a:xfrm>
            <a:off x="7350120" y="4995720"/>
            <a:ext cx="1588680" cy="1603080"/>
          </a:xfrm>
          <a:prstGeom prst="rect">
            <a:avLst/>
          </a:prstGeom>
          <a:gradFill rotWithShape="0"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pic>
        <p:nvPicPr>
          <p:cNvPr id="369" name="Picture 2" descr="Grapes Drawing Images"/>
          <p:cNvPicPr/>
          <p:nvPr/>
        </p:nvPicPr>
        <p:blipFill>
          <a:blip r:embed="rId4"/>
          <a:stretch/>
        </p:blipFill>
        <p:spPr>
          <a:xfrm>
            <a:off x="2598840" y="1376280"/>
            <a:ext cx="894960" cy="1247400"/>
          </a:xfrm>
          <a:prstGeom prst="rect">
            <a:avLst/>
          </a:prstGeom>
          <a:ln w="9525">
            <a:noFill/>
          </a:ln>
        </p:spPr>
      </p:pic>
      <p:sp>
        <p:nvSpPr>
          <p:cNvPr id="370" name="Text Box 117"/>
          <p:cNvSpPr/>
          <p:nvPr/>
        </p:nvSpPr>
        <p:spPr>
          <a:xfrm>
            <a:off x="2354400" y="253044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Дионис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371" name="Picture 2" descr="Arcadia Components -- Origins of Company Name"/>
          <p:cNvPicPr/>
          <p:nvPr/>
        </p:nvPicPr>
        <p:blipFill>
          <a:blip r:embed="rId5"/>
          <a:stretch/>
        </p:blipFill>
        <p:spPr>
          <a:xfrm>
            <a:off x="4309920" y="1477800"/>
            <a:ext cx="852120" cy="1020240"/>
          </a:xfrm>
          <a:prstGeom prst="rect">
            <a:avLst/>
          </a:prstGeom>
          <a:ln w="9525">
            <a:noFill/>
          </a:ln>
        </p:spPr>
      </p:pic>
      <p:sp>
        <p:nvSpPr>
          <p:cNvPr id="372" name="Text Box 117"/>
          <p:cNvSpPr/>
          <p:nvPr/>
        </p:nvSpPr>
        <p:spPr>
          <a:xfrm>
            <a:off x="3941640" y="252396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Гермес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373" name="Picture 125" descr="МВД Украины обещает разрешить ситуацию на востоке"/>
          <p:cNvPicPr/>
          <p:nvPr/>
        </p:nvPicPr>
        <p:blipFill>
          <a:blip r:embed="rId6"/>
          <a:stretch/>
        </p:blipFill>
        <p:spPr>
          <a:xfrm>
            <a:off x="6230880" y="1487520"/>
            <a:ext cx="599760" cy="1115640"/>
          </a:xfrm>
          <a:prstGeom prst="rect">
            <a:avLst/>
          </a:prstGeom>
          <a:ln w="9525">
            <a:noFill/>
          </a:ln>
        </p:spPr>
      </p:pic>
      <p:sp>
        <p:nvSpPr>
          <p:cNvPr id="374" name="Text Box 117"/>
          <p:cNvSpPr/>
          <p:nvPr/>
        </p:nvSpPr>
        <p:spPr>
          <a:xfrm>
            <a:off x="5681520" y="253224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Зевс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375" name="Picture 58" descr="TPPMDPCALN3WV2CAP0J084CACP78JCCAN46432CAUKUDBACAS2JJUOCAVSHD89CAOWTCNUCASKTLCDCAXUJ57ZCACZEWVNCAIM3800CA3XY747CAT0N6HYCA59DAA7CA5R0ZVECAQ1EC9O"/>
          <p:cNvPicPr/>
          <p:nvPr/>
        </p:nvPicPr>
        <p:blipFill>
          <a:blip r:embed="rId7"/>
          <a:stretch/>
        </p:blipFill>
        <p:spPr>
          <a:xfrm>
            <a:off x="5168880" y="3187800"/>
            <a:ext cx="1177560" cy="1115640"/>
          </a:xfrm>
          <a:prstGeom prst="rect">
            <a:avLst/>
          </a:prstGeom>
          <a:ln w="9525">
            <a:noFill/>
          </a:ln>
        </p:spPr>
      </p:pic>
      <p:pic>
        <p:nvPicPr>
          <p:cNvPr id="376" name="Picture 8" descr="http://www.juguetesdemadera.com/media/catalog/product/cache/2/image/500x500/5e8529677023df13e6889c29b3483ff9/2/0/2038912_3.jpg"/>
          <p:cNvPicPr/>
          <p:nvPr/>
        </p:nvPicPr>
        <p:blipFill>
          <a:blip r:embed="rId8"/>
          <a:stretch/>
        </p:blipFill>
        <p:spPr>
          <a:xfrm>
            <a:off x="5784840" y="4788000"/>
            <a:ext cx="1537920" cy="1533240"/>
          </a:xfrm>
          <a:prstGeom prst="rect">
            <a:avLst/>
          </a:prstGeom>
          <a:ln w="9525">
            <a:noFill/>
          </a:ln>
        </p:spPr>
      </p:pic>
      <p:pic>
        <p:nvPicPr>
          <p:cNvPr id="377" name="Picture 68" descr="16KLQFCA37CKHPCA0Z87ETCAJ105NACAJJST92CAT8251NCAO5N93HCA0C2KTFCAP275IKCAMJNNUYCA0504AYCAILMBFGCARHYTOFCATPN09XCATLGX0ACA50UOS9CA5H5742CAXUZ14S"/>
          <p:cNvPicPr/>
          <p:nvPr/>
        </p:nvPicPr>
        <p:blipFill>
          <a:blip r:embed="rId9"/>
          <a:stretch/>
        </p:blipFill>
        <p:spPr>
          <a:xfrm>
            <a:off x="7731000" y="1387440"/>
            <a:ext cx="907560" cy="1022040"/>
          </a:xfrm>
          <a:prstGeom prst="rect">
            <a:avLst/>
          </a:prstGeom>
          <a:ln w="9525">
            <a:noFill/>
          </a:ln>
        </p:spPr>
      </p:pic>
      <p:sp>
        <p:nvSpPr>
          <p:cNvPr id="378" name="Text Box 117"/>
          <p:cNvSpPr/>
          <p:nvPr/>
        </p:nvSpPr>
        <p:spPr>
          <a:xfrm>
            <a:off x="7389720" y="252396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Гера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379" name="Picture 28" descr="85AF7JCALJA92ACANZBV7NCA96CZ9KCAQTQ8FACA0HT3NYCA7V10D5CA6MNQ75CA5JDDBLCAXUHFLHCAXNQ811CACHUOCQCALTJW81CAJBZIYFCAVPU6Z6CA0H8M56CAJ49X5PCAHJGGM4"/>
          <p:cNvPicPr/>
          <p:nvPr/>
        </p:nvPicPr>
        <p:blipFill>
          <a:blip r:embed="rId10"/>
          <a:srcRect b="13631"/>
          <a:stretch/>
        </p:blipFill>
        <p:spPr>
          <a:xfrm>
            <a:off x="1604880" y="3327480"/>
            <a:ext cx="1203120" cy="1034640"/>
          </a:xfrm>
          <a:prstGeom prst="rect">
            <a:avLst/>
          </a:prstGeom>
          <a:ln w="9525">
            <a:noFill/>
          </a:ln>
        </p:spPr>
      </p:pic>
      <p:sp>
        <p:nvSpPr>
          <p:cNvPr id="380" name="Text Box 117"/>
          <p:cNvSpPr/>
          <p:nvPr/>
        </p:nvSpPr>
        <p:spPr>
          <a:xfrm>
            <a:off x="1434960" y="4313160"/>
            <a:ext cx="150948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Гефест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381" name="Picture 26" descr="zvirata_967597805_0ab4cb4f64346c753c4226a8fb28e9d7"/>
          <p:cNvPicPr/>
          <p:nvPr/>
        </p:nvPicPr>
        <p:blipFill>
          <a:blip r:embed="rId11"/>
          <a:stretch/>
        </p:blipFill>
        <p:spPr>
          <a:xfrm>
            <a:off x="3005280" y="3187800"/>
            <a:ext cx="1687320" cy="1265040"/>
          </a:xfrm>
          <a:prstGeom prst="rect">
            <a:avLst/>
          </a:prstGeom>
          <a:ln w="9525">
            <a:noFill/>
          </a:ln>
        </p:spPr>
      </p:pic>
      <p:sp>
        <p:nvSpPr>
          <p:cNvPr id="382" name="Text Box 117"/>
          <p:cNvSpPr/>
          <p:nvPr/>
        </p:nvSpPr>
        <p:spPr>
          <a:xfrm>
            <a:off x="3052800" y="4303800"/>
            <a:ext cx="17935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Афродита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83" name="Text Box 117"/>
          <p:cNvSpPr/>
          <p:nvPr/>
        </p:nvSpPr>
        <p:spPr>
          <a:xfrm>
            <a:off x="4861080" y="4325760"/>
            <a:ext cx="17301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Посейдон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384" name="Picture 2" descr="Bow And Arrow Tattoo Design"/>
          <p:cNvPicPr/>
          <p:nvPr/>
        </p:nvPicPr>
        <p:blipFill>
          <a:blip r:embed="rId12"/>
          <a:stretch/>
        </p:blipFill>
        <p:spPr>
          <a:xfrm>
            <a:off x="6429240" y="3092400"/>
            <a:ext cx="1812600" cy="1360080"/>
          </a:xfrm>
          <a:prstGeom prst="rect">
            <a:avLst/>
          </a:prstGeom>
          <a:ln w="9525">
            <a:noFill/>
          </a:ln>
        </p:spPr>
      </p:pic>
      <p:sp>
        <p:nvSpPr>
          <p:cNvPr id="385" name="Text Box 117"/>
          <p:cNvSpPr/>
          <p:nvPr/>
        </p:nvSpPr>
        <p:spPr>
          <a:xfrm>
            <a:off x="6591240" y="4308480"/>
            <a:ext cx="17301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Артемида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86" name="Text Box 117"/>
          <p:cNvSpPr/>
          <p:nvPr/>
        </p:nvSpPr>
        <p:spPr>
          <a:xfrm>
            <a:off x="476280" y="6140520"/>
            <a:ext cx="17301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Аполлон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387" name="Picture 4" descr="лира изображений, стоковых фотографий и иллюстраций Bigstock"/>
          <p:cNvPicPr/>
          <p:nvPr/>
        </p:nvPicPr>
        <p:blipFill>
          <a:blip r:embed="rId13"/>
          <a:stretch/>
        </p:blipFill>
        <p:spPr>
          <a:xfrm>
            <a:off x="865080" y="4995720"/>
            <a:ext cx="936360" cy="1233000"/>
          </a:xfrm>
          <a:prstGeom prst="rect">
            <a:avLst/>
          </a:prstGeom>
          <a:ln w="9525">
            <a:noFill/>
          </a:ln>
        </p:spPr>
      </p:pic>
      <p:pic>
        <p:nvPicPr>
          <p:cNvPr id="388" name="Picture 2" descr="Букет колосьев (Надежда Дедяева) / Стихи.ру - национальный сервер современной поэзии"/>
          <p:cNvPicPr/>
          <p:nvPr/>
        </p:nvPicPr>
        <p:blipFill>
          <a:blip r:embed="rId14"/>
          <a:stretch/>
        </p:blipFill>
        <p:spPr>
          <a:xfrm rot="2175000">
            <a:off x="2733840" y="4920840"/>
            <a:ext cx="826560" cy="1217160"/>
          </a:xfrm>
          <a:prstGeom prst="rect">
            <a:avLst/>
          </a:prstGeom>
          <a:ln w="9525">
            <a:noFill/>
          </a:ln>
        </p:spPr>
      </p:pic>
      <p:sp>
        <p:nvSpPr>
          <p:cNvPr id="389" name="Text Box 117"/>
          <p:cNvSpPr/>
          <p:nvPr/>
        </p:nvSpPr>
        <p:spPr>
          <a:xfrm>
            <a:off x="2176560" y="6137280"/>
            <a:ext cx="17301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Деметра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390" name="Picture 4" descr="tattoo drawings Tumblr - Anny Imagenes!"/>
          <p:cNvPicPr/>
          <p:nvPr/>
        </p:nvPicPr>
        <p:blipFill>
          <a:blip r:embed="rId15"/>
          <a:stretch/>
        </p:blipFill>
        <p:spPr>
          <a:xfrm>
            <a:off x="3949560" y="4978440"/>
            <a:ext cx="1769760" cy="1250640"/>
          </a:xfrm>
          <a:prstGeom prst="rect">
            <a:avLst/>
          </a:prstGeom>
          <a:ln w="9525">
            <a:noFill/>
          </a:ln>
        </p:spPr>
      </p:pic>
      <p:sp>
        <p:nvSpPr>
          <p:cNvPr id="391" name="Text Box 117"/>
          <p:cNvSpPr/>
          <p:nvPr/>
        </p:nvSpPr>
        <p:spPr>
          <a:xfrm>
            <a:off x="3863880" y="6146640"/>
            <a:ext cx="17283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Афина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392" name="Text Box 117"/>
          <p:cNvSpPr/>
          <p:nvPr/>
        </p:nvSpPr>
        <p:spPr>
          <a:xfrm>
            <a:off x="5592600" y="6159600"/>
            <a:ext cx="173016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Аид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393" name="Picture 23" descr="Info-svoboda.ru Материалы за 24.06.2012"/>
          <p:cNvPicPr/>
          <p:nvPr/>
        </p:nvPicPr>
        <p:blipFill>
          <a:blip r:embed="rId16"/>
          <a:stretch/>
        </p:blipFill>
        <p:spPr>
          <a:xfrm>
            <a:off x="7323120" y="4978440"/>
            <a:ext cx="1309320" cy="982440"/>
          </a:xfrm>
          <a:prstGeom prst="rect">
            <a:avLst/>
          </a:prstGeom>
          <a:ln w="9525">
            <a:noFill/>
          </a:ln>
        </p:spPr>
      </p:pic>
      <p:sp>
        <p:nvSpPr>
          <p:cNvPr id="394" name="Text Box 117"/>
          <p:cNvSpPr/>
          <p:nvPr/>
        </p:nvSpPr>
        <p:spPr>
          <a:xfrm>
            <a:off x="7497720" y="6146640"/>
            <a:ext cx="1294920" cy="45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808080"/>
                </a:solidFill>
                <a:latin typeface="Arial"/>
              </a:rPr>
              <a:t>Арес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Picture 2" descr="http://ustyansk-sosh.ucoz.ru/school02-22.jpg"/>
          <p:cNvPicPr/>
          <p:nvPr/>
        </p:nvPicPr>
        <p:blipFill>
          <a:blip r:embed="rId3"/>
          <a:stretch/>
        </p:blipFill>
        <p:spPr>
          <a:xfrm>
            <a:off x="0" y="-14400"/>
            <a:ext cx="7584840" cy="6872040"/>
          </a:xfrm>
          <a:prstGeom prst="rect">
            <a:avLst/>
          </a:prstGeom>
          <a:ln w="9525">
            <a:noFill/>
          </a:ln>
        </p:spPr>
      </p:pic>
      <p:sp>
        <p:nvSpPr>
          <p:cNvPr id="396" name="Прямоугольник 1"/>
          <p:cNvSpPr/>
          <p:nvPr/>
        </p:nvSpPr>
        <p:spPr>
          <a:xfrm>
            <a:off x="7572600" y="-179280"/>
            <a:ext cx="1154880" cy="71287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6600" b="0" strike="noStrike" spc="-1">
                <a:solidFill>
                  <a:srgbClr val="000000"/>
                </a:solidFill>
                <a:latin typeface="Arial"/>
              </a:rPr>
              <a:t>М</a:t>
            </a:r>
            <a:endParaRPr lang="ru-RU" sz="6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6600" b="0" strike="noStrike" spc="-1">
                <a:solidFill>
                  <a:srgbClr val="000000"/>
                </a:solidFill>
                <a:latin typeface="Arial"/>
              </a:rPr>
              <a:t>О</a:t>
            </a:r>
            <a:endParaRPr lang="ru-RU" sz="6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6600" b="0" strike="noStrike" spc="-1">
                <a:solidFill>
                  <a:srgbClr val="000000"/>
                </a:solidFill>
                <a:latin typeface="Arial"/>
              </a:rPr>
              <a:t>Л</a:t>
            </a:r>
            <a:endParaRPr lang="ru-RU" sz="6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6600" b="0" strike="noStrike" spc="-1">
                <a:solidFill>
                  <a:srgbClr val="000000"/>
                </a:solidFill>
                <a:latin typeface="Arial"/>
              </a:rPr>
              <a:t>О</a:t>
            </a:r>
            <a:endParaRPr lang="ru-RU" sz="6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6600" b="0" strike="noStrike" spc="-1">
                <a:solidFill>
                  <a:srgbClr val="000000"/>
                </a:solidFill>
                <a:latin typeface="Arial"/>
              </a:rPr>
              <a:t>Д</a:t>
            </a:r>
            <a:endParaRPr lang="ru-RU" sz="6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6600" b="0" strike="noStrike" spc="-1">
                <a:solidFill>
                  <a:srgbClr val="000000"/>
                </a:solidFill>
                <a:latin typeface="Arial"/>
              </a:rPr>
              <a:t>Ц</a:t>
            </a:r>
            <a:endParaRPr lang="ru-RU" sz="6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6600" b="0" strike="noStrike" spc="-1">
                <a:solidFill>
                  <a:srgbClr val="000000"/>
                </a:solidFill>
                <a:latin typeface="Arial"/>
              </a:rPr>
              <a:t>Ы!</a:t>
            </a:r>
            <a:endParaRPr lang="ru-RU" sz="6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7" descr="1"/>
          <p:cNvPicPr/>
          <p:nvPr/>
        </p:nvPicPr>
        <p:blipFill>
          <a:blip r:embed="rId2"/>
          <a:stretch/>
        </p:blipFill>
        <p:spPr>
          <a:xfrm>
            <a:off x="3616560" y="282960"/>
            <a:ext cx="5527080" cy="6574680"/>
          </a:xfrm>
          <a:prstGeom prst="rect">
            <a:avLst/>
          </a:prstGeom>
          <a:ln w="9525">
            <a:noFill/>
          </a:ln>
        </p:spPr>
      </p:pic>
      <p:sp>
        <p:nvSpPr>
          <p:cNvPr id="57" name="TextBox 1"/>
          <p:cNvSpPr/>
          <p:nvPr/>
        </p:nvSpPr>
        <p:spPr>
          <a:xfrm>
            <a:off x="163800" y="559440"/>
            <a:ext cx="3793680" cy="447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200" b="1" strike="noStrike" spc="-1">
                <a:solidFill>
                  <a:srgbClr val="FF0000"/>
                </a:solidFill>
                <a:latin typeface="Times New Roman"/>
              </a:rPr>
              <a:t>Во – первых, </a:t>
            </a:r>
            <a:r>
              <a:rPr lang="ru-RU" sz="3200" b="1" strike="noStrike" spc="-1">
                <a:solidFill>
                  <a:srgbClr val="000000"/>
                </a:solidFill>
                <a:latin typeface="Times New Roman"/>
              </a:rPr>
              <a:t>они никогда не моргали. </a:t>
            </a:r>
            <a:r>
              <a:rPr lang="ru-RU" sz="3200" b="1" strike="noStrike" spc="-1">
                <a:solidFill>
                  <a:srgbClr val="FF0000"/>
                </a:solidFill>
                <a:latin typeface="Times New Roman"/>
              </a:rPr>
              <a:t>Во-вторых, </a:t>
            </a:r>
            <a:r>
              <a:rPr lang="ru-RU" sz="3200" b="1" strike="noStrike" spc="-1">
                <a:solidFill>
                  <a:srgbClr val="000000"/>
                </a:solidFill>
                <a:latin typeface="Times New Roman"/>
              </a:rPr>
              <a:t>у них не было тени. </a:t>
            </a:r>
            <a:r>
              <a:rPr lang="ru-RU" sz="3200" b="1" strike="noStrike" spc="-1">
                <a:solidFill>
                  <a:srgbClr val="FF0000"/>
                </a:solidFill>
                <a:latin typeface="Times New Roman"/>
              </a:rPr>
              <a:t>В- третьих, </a:t>
            </a:r>
            <a:r>
              <a:rPr lang="ru-RU" sz="3200" b="1" strike="noStrike" spc="-1">
                <a:solidFill>
                  <a:srgbClr val="000000"/>
                </a:solidFill>
                <a:latin typeface="Times New Roman"/>
              </a:rPr>
              <a:t>они не отражались в воде и зеркале.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J0099176"/>
          <p:cNvPicPr/>
          <p:nvPr/>
        </p:nvPicPr>
        <p:blipFill>
          <a:blip r:embed="rId2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pic>
        <p:nvPicPr>
          <p:cNvPr id="59" name="Picture 3" descr="skin_title_1215977044"/>
          <p:cNvPicPr/>
          <p:nvPr/>
        </p:nvPicPr>
        <p:blipFill>
          <a:blip r:embed="rId3"/>
          <a:stretch/>
        </p:blipFill>
        <p:spPr>
          <a:xfrm>
            <a:off x="560520" y="237960"/>
            <a:ext cx="5346360" cy="3355560"/>
          </a:xfrm>
          <a:prstGeom prst="rect">
            <a:avLst/>
          </a:prstGeom>
          <a:ln w="38100">
            <a:solidFill>
              <a:srgbClr val="000000"/>
            </a:solidFill>
            <a:miter/>
          </a:ln>
        </p:spPr>
      </p:pic>
      <p:pic>
        <p:nvPicPr>
          <p:cNvPr id="60" name="Picture 4" descr="olimp"/>
          <p:cNvPicPr/>
          <p:nvPr/>
        </p:nvPicPr>
        <p:blipFill>
          <a:blip r:embed="rId4"/>
          <a:srcRect l="3863" t="8102" r="5181" b="15776"/>
          <a:stretch/>
        </p:blipFill>
        <p:spPr>
          <a:xfrm>
            <a:off x="1131840" y="3805200"/>
            <a:ext cx="4268520" cy="2866680"/>
          </a:xfrm>
          <a:prstGeom prst="rect">
            <a:avLst/>
          </a:prstGeom>
          <a:ln w="38100">
            <a:solidFill>
              <a:srgbClr val="000000"/>
            </a:solidFill>
            <a:miter/>
          </a:ln>
        </p:spPr>
      </p:pic>
      <p:sp>
        <p:nvSpPr>
          <p:cNvPr id="61" name="Text Box 6"/>
          <p:cNvSpPr/>
          <p:nvPr/>
        </p:nvSpPr>
        <p:spPr>
          <a:xfrm>
            <a:off x="5979960" y="1073160"/>
            <a:ext cx="2989080" cy="4553639"/>
          </a:xfrm>
          <a:prstGeom prst="rect">
            <a:avLst/>
          </a:prstGeom>
          <a:solidFill>
            <a:srgbClr val="FFCC99"/>
          </a:solidFill>
          <a:ln w="9525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3200" b="1" strike="noStrike" spc="-1" dirty="0">
                <a:solidFill>
                  <a:srgbClr val="000000"/>
                </a:solidFill>
                <a:latin typeface="Arial"/>
              </a:rPr>
              <a:t>Греки считали, что местом пребывания богов является </a:t>
            </a:r>
            <a:r>
              <a:rPr lang="ru-RU" sz="3200" b="1" strike="noStrike" spc="-1" dirty="0">
                <a:solidFill>
                  <a:srgbClr val="C00000"/>
                </a:solidFill>
                <a:latin typeface="Arial"/>
              </a:rPr>
              <a:t>гора Олимп </a:t>
            </a:r>
            <a:endParaRPr lang="ru-RU" sz="3200" b="0" strike="noStrike" spc="-1" dirty="0">
              <a:solidFill>
                <a:srgbClr val="C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 Box 2"/>
          <p:cNvSpPr/>
          <p:nvPr/>
        </p:nvSpPr>
        <p:spPr>
          <a:xfrm>
            <a:off x="290520" y="166680"/>
            <a:ext cx="8632440" cy="5778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599"/>
              </a:spcBef>
              <a:buNone/>
            </a:pPr>
            <a:r>
              <a:rPr lang="ru-RU" sz="3200" b="1" strike="noStrike" spc="-1">
                <a:solidFill>
                  <a:srgbClr val="FF0000"/>
                </a:solidFill>
                <a:latin typeface="Arial"/>
              </a:rPr>
              <a:t>Религиозные верования древних греков</a:t>
            </a:r>
            <a:endParaRPr lang="ru-RU" sz="3200" b="0" strike="noStrike" spc="-1">
              <a:latin typeface="Arial"/>
            </a:endParaRPr>
          </a:p>
        </p:txBody>
      </p:sp>
      <p:pic>
        <p:nvPicPr>
          <p:cNvPr id="65" name="Picture 3" descr="J0099176"/>
          <p:cNvPicPr/>
          <p:nvPr/>
        </p:nvPicPr>
        <p:blipFill>
          <a:blip r:embed="rId2"/>
          <a:stretch/>
        </p:blipFill>
        <p:spPr>
          <a:xfrm rot="16200000">
            <a:off x="-3335760" y="3336480"/>
            <a:ext cx="6857640" cy="185400"/>
          </a:xfrm>
          <a:prstGeom prst="rect">
            <a:avLst/>
          </a:prstGeom>
          <a:ln w="9525">
            <a:noFill/>
          </a:ln>
        </p:spPr>
      </p:pic>
      <p:sp>
        <p:nvSpPr>
          <p:cNvPr id="66" name="Text Box 5"/>
          <p:cNvSpPr/>
          <p:nvPr/>
        </p:nvSpPr>
        <p:spPr>
          <a:xfrm>
            <a:off x="204840" y="846000"/>
            <a:ext cx="8938800" cy="11869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buNone/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Древние греки верили во всемогущество богов.               Они стоили им храмы, создавали скульптуры, изображали на вазах, воспевали в поэзии.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67" name="Picture 6" descr="poseydon"/>
          <p:cNvPicPr/>
          <p:nvPr/>
        </p:nvPicPr>
        <p:blipFill>
          <a:blip r:embed="rId3"/>
          <a:srcRect l="1866" t="2244" r="4559" b="3898"/>
          <a:stretch/>
        </p:blipFill>
        <p:spPr>
          <a:xfrm>
            <a:off x="403200" y="3013200"/>
            <a:ext cx="3038040" cy="2063520"/>
          </a:xfrm>
          <a:prstGeom prst="rect">
            <a:avLst/>
          </a:prstGeom>
          <a:ln w="57150">
            <a:solidFill>
              <a:srgbClr val="FFFFFF"/>
            </a:solidFill>
            <a:miter/>
          </a:ln>
        </p:spPr>
      </p:pic>
      <p:pic>
        <p:nvPicPr>
          <p:cNvPr id="68" name="Picture 7" descr="rhea_cybele"/>
          <p:cNvPicPr/>
          <p:nvPr/>
        </p:nvPicPr>
        <p:blipFill>
          <a:blip r:embed="rId4"/>
          <a:stretch/>
        </p:blipFill>
        <p:spPr>
          <a:xfrm>
            <a:off x="3898800" y="2647800"/>
            <a:ext cx="2045880" cy="2552400"/>
          </a:xfrm>
          <a:prstGeom prst="rect">
            <a:avLst/>
          </a:prstGeom>
          <a:ln w="57150">
            <a:solidFill>
              <a:srgbClr val="000000"/>
            </a:solidFill>
            <a:miter/>
          </a:ln>
        </p:spPr>
      </p:pic>
      <p:pic>
        <p:nvPicPr>
          <p:cNvPr id="69" name="Picture 8" descr="c0005"/>
          <p:cNvPicPr/>
          <p:nvPr/>
        </p:nvPicPr>
        <p:blipFill>
          <a:blip r:embed="rId5"/>
          <a:stretch/>
        </p:blipFill>
        <p:spPr>
          <a:xfrm>
            <a:off x="6561000" y="2897280"/>
            <a:ext cx="2172960" cy="2303280"/>
          </a:xfrm>
          <a:prstGeom prst="rect">
            <a:avLst/>
          </a:prstGeom>
          <a:ln w="57150">
            <a:solidFill>
              <a:srgbClr val="000000"/>
            </a:solidFill>
            <a:miter/>
          </a:ln>
        </p:spPr>
      </p:pic>
      <p:sp>
        <p:nvSpPr>
          <p:cNvPr id="70" name="Text Box 9"/>
          <p:cNvSpPr/>
          <p:nvPr/>
        </p:nvSpPr>
        <p:spPr>
          <a:xfrm>
            <a:off x="803160" y="5348160"/>
            <a:ext cx="236808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buNone/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Древнегреческий храм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1" name="Text Box 10"/>
          <p:cNvSpPr/>
          <p:nvPr/>
        </p:nvSpPr>
        <p:spPr>
          <a:xfrm>
            <a:off x="3890880" y="5430960"/>
            <a:ext cx="1952280" cy="11876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buNone/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Скульптура греческой богини Деметры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2" name="Text Box 11"/>
          <p:cNvSpPr/>
          <p:nvPr/>
        </p:nvSpPr>
        <p:spPr>
          <a:xfrm>
            <a:off x="6913440" y="5527800"/>
            <a:ext cx="1607760" cy="6390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buNone/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Греческая ваза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Прямоугольник 1"/>
          <p:cNvSpPr/>
          <p:nvPr/>
        </p:nvSpPr>
        <p:spPr>
          <a:xfrm>
            <a:off x="185760" y="290520"/>
            <a:ext cx="8886600" cy="55767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endParaRPr lang="ru-RU" sz="7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7200" b="0" strike="noStrike" spc="-1" dirty="0">
                <a:solidFill>
                  <a:srgbClr val="C00000"/>
                </a:solidFill>
                <a:latin typeface="Arial"/>
              </a:rPr>
              <a:t>ПАНТЕОН</a:t>
            </a:r>
            <a:r>
              <a:rPr lang="ru-RU" sz="7200" b="0" strike="noStrike" spc="-1" dirty="0">
                <a:solidFill>
                  <a:srgbClr val="000000"/>
                </a:solidFill>
                <a:latin typeface="Arial"/>
              </a:rPr>
              <a:t> – </a:t>
            </a:r>
            <a:endParaRPr lang="ru-RU" sz="7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7200" b="0" strike="noStrike" spc="-1" dirty="0">
                <a:solidFill>
                  <a:srgbClr val="000000"/>
                </a:solidFill>
                <a:latin typeface="Arial"/>
              </a:rPr>
              <a:t>храм или место, посвящённое всем богам </a:t>
            </a:r>
            <a:endParaRPr lang="ru-RU" sz="7200" b="0" strike="noStrike" spc="-1" dirty="0">
              <a:latin typeface="Arial"/>
            </a:endParaRPr>
          </a:p>
        </p:txBody>
      </p:sp>
      <p:pic>
        <p:nvPicPr>
          <p:cNvPr id="63" name="Picture 3" descr="J0099176"/>
          <p:cNvPicPr/>
          <p:nvPr/>
        </p:nvPicPr>
        <p:blipFill>
          <a:blip r:embed="rId2"/>
          <a:stretch/>
        </p:blipFill>
        <p:spPr>
          <a:xfrm rot="16200000">
            <a:off x="-3335760" y="3336480"/>
            <a:ext cx="6857640" cy="18540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Box 2"/>
          <p:cNvSpPr/>
          <p:nvPr/>
        </p:nvSpPr>
        <p:spPr>
          <a:xfrm>
            <a:off x="457200" y="380880"/>
            <a:ext cx="8152920" cy="106524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599"/>
              </a:spcBef>
              <a:buNone/>
            </a:pPr>
            <a:r>
              <a:rPr lang="ru-RU" sz="3200" b="1" strike="noStrike" spc="-1">
                <a:solidFill>
                  <a:srgbClr val="FFFFFF"/>
                </a:solidFill>
                <a:latin typeface="Arial"/>
              </a:rPr>
              <a:t>О греческих богах мы узнаем из легенд и мифов, сложенных эллинами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74" name="Text Box 3"/>
          <p:cNvSpPr/>
          <p:nvPr/>
        </p:nvSpPr>
        <p:spPr>
          <a:xfrm>
            <a:off x="304920" y="4876920"/>
            <a:ext cx="8610120" cy="1370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Bef>
                <a:spcPts val="1400"/>
              </a:spcBef>
              <a:buNone/>
            </a:pPr>
            <a:r>
              <a:rPr lang="ru-RU" sz="2800" b="1" strike="noStrike" spc="-1">
                <a:solidFill>
                  <a:srgbClr val="000000"/>
                </a:solidFill>
                <a:latin typeface="Arial"/>
              </a:rPr>
              <a:t>Люди в своих рассказах наделяли богов сверхъестественной силой и одновременно человеческими качествами.</a:t>
            </a:r>
            <a:endParaRPr lang="ru-RU" sz="2800" b="0" strike="noStrike" spc="-1">
              <a:latin typeface="Arial"/>
            </a:endParaRPr>
          </a:p>
        </p:txBody>
      </p:sp>
      <p:pic>
        <p:nvPicPr>
          <p:cNvPr id="75" name="Picture 4" descr="Hades_%28Greek_Mythology%29"/>
          <p:cNvPicPr/>
          <p:nvPr/>
        </p:nvPicPr>
        <p:blipFill>
          <a:blip r:embed="rId2"/>
          <a:stretch/>
        </p:blipFill>
        <p:spPr>
          <a:xfrm>
            <a:off x="6477120" y="1523880"/>
            <a:ext cx="2003040" cy="3304800"/>
          </a:xfrm>
          <a:prstGeom prst="rect">
            <a:avLst/>
          </a:prstGeom>
          <a:ln w="38100">
            <a:solidFill>
              <a:srgbClr val="000000"/>
            </a:solidFill>
            <a:miter/>
          </a:ln>
        </p:spPr>
      </p:pic>
      <p:pic>
        <p:nvPicPr>
          <p:cNvPr id="76" name="Picture 5" descr="J0099176"/>
          <p:cNvPicPr/>
          <p:nvPr/>
        </p:nvPicPr>
        <p:blipFill>
          <a:blip r:embed="rId3"/>
          <a:stretch/>
        </p:blipFill>
        <p:spPr>
          <a:xfrm rot="16200000">
            <a:off x="-3270600" y="3271320"/>
            <a:ext cx="6857640" cy="315720"/>
          </a:xfrm>
          <a:prstGeom prst="rect">
            <a:avLst/>
          </a:prstGeom>
          <a:ln w="9525">
            <a:noFill/>
          </a:ln>
        </p:spPr>
      </p:pic>
      <p:pic>
        <p:nvPicPr>
          <p:cNvPr id="77" name="Picture 7" descr="poseyd"/>
          <p:cNvPicPr/>
          <p:nvPr/>
        </p:nvPicPr>
        <p:blipFill>
          <a:blip r:embed="rId4"/>
          <a:stretch/>
        </p:blipFill>
        <p:spPr>
          <a:xfrm>
            <a:off x="3657600" y="1523880"/>
            <a:ext cx="2145960" cy="3304800"/>
          </a:xfrm>
          <a:prstGeom prst="rect">
            <a:avLst/>
          </a:prstGeom>
          <a:ln w="38100">
            <a:solidFill>
              <a:srgbClr val="000000"/>
            </a:solidFill>
            <a:miter/>
          </a:ln>
        </p:spPr>
      </p:pic>
      <p:pic>
        <p:nvPicPr>
          <p:cNvPr id="78" name="Picture 8" descr="зевс"/>
          <p:cNvPicPr/>
          <p:nvPr/>
        </p:nvPicPr>
        <p:blipFill>
          <a:blip r:embed="rId5"/>
          <a:stretch/>
        </p:blipFill>
        <p:spPr>
          <a:xfrm>
            <a:off x="609480" y="1600200"/>
            <a:ext cx="2285640" cy="3200040"/>
          </a:xfrm>
          <a:prstGeom prst="rect">
            <a:avLst/>
          </a:prstGeom>
          <a:ln w="38100">
            <a:solidFill>
              <a:srgbClr val="000000"/>
            </a:solidFill>
            <a:miter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</TotalTime>
  <Words>1559</Words>
  <Application>Microsoft Office PowerPoint</Application>
  <PresentationFormat>Экран (4:3)</PresentationFormat>
  <Paragraphs>273</Paragraphs>
  <Slides>41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9" baseType="lpstr">
      <vt:lpstr>MS Gothic</vt:lpstr>
      <vt:lpstr>Arial</vt:lpstr>
      <vt:lpstr>Calibri</vt:lpstr>
      <vt:lpstr>DejaVu Sans</vt:lpstr>
      <vt:lpstr>Symbol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Ирина Сергеевна</dc:creator>
  <cp:lastModifiedBy>30 каб</cp:lastModifiedBy>
  <cp:revision>46</cp:revision>
  <cp:lastPrinted>1601-01-01T00:00:00Z</cp:lastPrinted>
  <dcterms:created xsi:type="dcterms:W3CDTF">1601-01-01T00:00:00Z</dcterms:created>
  <dcterms:modified xsi:type="dcterms:W3CDTF">2023-02-21T06:51:25Z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Экран (4:3)</vt:lpwstr>
  </property>
  <property fmtid="{D5CDD505-2E9C-101B-9397-08002B2CF9AE}" pid="4" name="Slides">
    <vt:i4>39</vt:i4>
  </property>
  <property fmtid="{D5CDD505-2E9C-101B-9397-08002B2CF9AE}" pid="5" name="Version">
    <vt:i4>1</vt:i4>
  </property>
</Properties>
</file>