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3" r:id="rId28"/>
    <p:sldId id="282" r:id="rId29"/>
    <p:sldId id="284" r:id="rId30"/>
    <p:sldId id="285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2" d="100"/>
          <a:sy n="72" d="100"/>
        </p:scale>
        <p:origin x="55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4FE89FF-1B1E-4DA8-A73D-E66BD1DC830B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00B9316-1B52-4B97-8D28-41F1B38957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27887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E89FF-1B1E-4DA8-A73D-E66BD1DC830B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9316-1B52-4B97-8D28-41F1B38957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69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E89FF-1B1E-4DA8-A73D-E66BD1DC830B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9316-1B52-4B97-8D28-41F1B38957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7080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E89FF-1B1E-4DA8-A73D-E66BD1DC830B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9316-1B52-4B97-8D28-41F1B38957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673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4FE89FF-1B1E-4DA8-A73D-E66BD1DC830B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00B9316-1B52-4B97-8D28-41F1B38957C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3474733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E89FF-1B1E-4DA8-A73D-E66BD1DC830B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9316-1B52-4B97-8D28-41F1B38957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75228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E89FF-1B1E-4DA8-A73D-E66BD1DC830B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9316-1B52-4B97-8D28-41F1B38957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57507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E89FF-1B1E-4DA8-A73D-E66BD1DC830B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9316-1B52-4B97-8D28-41F1B38957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891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E89FF-1B1E-4DA8-A73D-E66BD1DC830B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B9316-1B52-4B97-8D28-41F1B38957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470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B4FE89FF-1B1E-4DA8-A73D-E66BD1DC830B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400B9316-1B52-4B97-8D28-41F1B38957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4017468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B4FE89FF-1B1E-4DA8-A73D-E66BD1DC830B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400B9316-1B52-4B97-8D28-41F1B38957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45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4FE89FF-1B1E-4DA8-A73D-E66BD1DC830B}" type="datetimeFigureOut">
              <a:rPr lang="ru-RU" smtClean="0"/>
              <a:pPr/>
              <a:t>01.05.2023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00B9316-1B52-4B97-8D28-41F1B38957C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reeform 6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55111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dirty="0" smtClean="0">
                <a:solidFill>
                  <a:srgbClr val="FF0000"/>
                </a:solidFill>
              </a:rPr>
              <a:t>Что?</a:t>
            </a:r>
            <a:br>
              <a:rPr lang="ru-RU" sz="8000" dirty="0" smtClean="0">
                <a:solidFill>
                  <a:srgbClr val="FF0000"/>
                </a:solidFill>
              </a:rPr>
            </a:br>
            <a:r>
              <a:rPr lang="ru-RU" sz="8000" dirty="0" smtClean="0">
                <a:solidFill>
                  <a:srgbClr val="FFC000"/>
                </a:solidFill>
              </a:rPr>
              <a:t>ГДЕ?</a:t>
            </a:r>
            <a:r>
              <a:rPr lang="ru-RU" sz="8000" dirty="0" smtClean="0">
                <a:solidFill>
                  <a:srgbClr val="FF0000"/>
                </a:solidFill>
              </a:rPr>
              <a:t/>
            </a:r>
            <a:br>
              <a:rPr lang="ru-RU" sz="8000" dirty="0" smtClean="0">
                <a:solidFill>
                  <a:srgbClr val="FF0000"/>
                </a:solidFill>
              </a:rPr>
            </a:br>
            <a:r>
              <a:rPr lang="ru-RU" sz="8000" dirty="0" smtClean="0">
                <a:solidFill>
                  <a:srgbClr val="00B050"/>
                </a:solidFill>
              </a:rPr>
              <a:t>ПДД!</a:t>
            </a:r>
            <a:endParaRPr lang="ru-RU" sz="80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5216" y="156025"/>
            <a:ext cx="11205029" cy="742279"/>
          </a:xfrm>
        </p:spPr>
        <p:txBody>
          <a:bodyPr>
            <a:noAutofit/>
          </a:bodyPr>
          <a:lstStyle/>
          <a:p>
            <a:r>
              <a:rPr lang="ru-RU" sz="2400" dirty="0" smtClean="0"/>
              <a:t>Викторина, приуроченная </a:t>
            </a:r>
            <a:r>
              <a:rPr lang="ru-RU" sz="2400" dirty="0"/>
              <a:t>50-летию движения ЮИД 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215045" y="5864515"/>
            <a:ext cx="8045373" cy="74227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2000" b="1" i="0" kern="1200" cap="all" spc="4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None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None/>
              <a:defRPr sz="16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ГОУ ЛНР «</a:t>
            </a:r>
            <a:r>
              <a:rPr lang="ru-RU" dirty="0" err="1" smtClean="0"/>
              <a:t>Кругликовский</a:t>
            </a:r>
            <a:r>
              <a:rPr lang="ru-RU" dirty="0" smtClean="0"/>
              <a:t> </a:t>
            </a:r>
            <a:r>
              <a:rPr lang="ru-RU" dirty="0" err="1" smtClean="0"/>
              <a:t>увк</a:t>
            </a:r>
            <a:r>
              <a:rPr lang="ru-RU" dirty="0" smtClean="0"/>
              <a:t> </a:t>
            </a:r>
            <a:r>
              <a:rPr lang="ru-RU" dirty="0" err="1" smtClean="0"/>
              <a:t>ош-дс</a:t>
            </a:r>
            <a:r>
              <a:rPr lang="ru-RU" dirty="0" smtClean="0"/>
              <a:t>»</a:t>
            </a:r>
          </a:p>
          <a:p>
            <a:r>
              <a:rPr lang="ru-RU" dirty="0" smtClean="0"/>
              <a:t>2023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523" y="4956041"/>
            <a:ext cx="1467149" cy="1445808"/>
          </a:xfrm>
          <a:prstGeom prst="ellipse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1133" y="4956042"/>
            <a:ext cx="1445807" cy="1445807"/>
          </a:xfrm>
          <a:prstGeom prst="ellipse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73829" y="5024283"/>
            <a:ext cx="6509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</a:t>
            </a:r>
          </a:p>
          <a:p>
            <a:r>
              <a:rPr lang="ru-RU" dirty="0" smtClean="0"/>
              <a:t>Белинская Алина Геннадиевна</a:t>
            </a:r>
          </a:p>
          <a:p>
            <a:r>
              <a:rPr lang="ru-RU" dirty="0"/>
              <a:t>п</a:t>
            </a:r>
            <a:r>
              <a:rPr lang="ru-RU" dirty="0" smtClean="0"/>
              <a:t>едагог-организатор, учитель изобразительного искусства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783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Иди вперёд! Порядок знаешь,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На </a:t>
            </a:r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мостовой не </a:t>
            </a: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пострадаешь.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Скажите </a:t>
            </a:r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правильный ответ: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Какой </a:t>
            </a:r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для пешеходов свет</a:t>
            </a: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?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6607" y="819052"/>
            <a:ext cx="4481389" cy="5060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1163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Категория </a:t>
            </a:r>
            <a:r>
              <a:rPr lang="ru-RU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“</a:t>
            </a:r>
            <a:r>
              <a:rPr lang="ru-RU" b="1" dirty="0">
                <a:solidFill>
                  <a:srgbClr val="00B050"/>
                </a:solidFill>
              </a:rPr>
              <a:t>Разрешается</a:t>
            </a: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– 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запрещается</a:t>
            </a:r>
            <a:r>
              <a:rPr lang="ru-RU" b="1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”</a:t>
            </a:r>
            <a:endParaRPr lang="ru-RU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80227" y="1921221"/>
            <a:ext cx="10178322" cy="10696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1. Перебегать улицу перед близко идущим транспортом</a:t>
            </a: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…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3074" name="Picture 2" descr="https://hair-moda.com/wp-content/uploads/2019/08/011-1140x76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62796" y="1978128"/>
            <a:ext cx="1424351" cy="955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6173" y="2616627"/>
            <a:ext cx="1170533" cy="117053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110999" y="3088477"/>
            <a:ext cx="9663973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ru-RU" sz="2800" dirty="0">
                <a:solidFill>
                  <a:prstClr val="black"/>
                </a:solidFill>
                <a:latin typeface="Arial Black" panose="020B0A04020102020204" pitchFamily="34" charset="0"/>
              </a:rPr>
              <a:t>2. Идти толпой по тротуару</a:t>
            </a:r>
            <a:r>
              <a:rPr lang="ru-RU" sz="28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…</a:t>
            </a:r>
            <a:endParaRPr lang="ru-RU" sz="28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37379" y="3787161"/>
            <a:ext cx="10406920" cy="1016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ru-RU" sz="2800" dirty="0">
                <a:solidFill>
                  <a:prstClr val="black"/>
                </a:solidFill>
                <a:latin typeface="Arial Black" panose="020B0A04020102020204" pitchFamily="34" charset="0"/>
              </a:rPr>
              <a:t>3. Переходить улицу при жёлтом сигнале светофора</a:t>
            </a:r>
            <a:r>
              <a:rPr lang="ru-RU" sz="28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…</a:t>
            </a:r>
            <a:endParaRPr lang="ru-RU" sz="28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37379" y="4935968"/>
            <a:ext cx="10147550" cy="1016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ru-RU" sz="2800" dirty="0">
                <a:solidFill>
                  <a:prstClr val="black"/>
                </a:solidFill>
                <a:latin typeface="Arial Black" panose="020B0A04020102020204" pitchFamily="34" charset="0"/>
              </a:rPr>
              <a:t>4. Помогать старикам и старушкам переходить улицу</a:t>
            </a:r>
            <a:r>
              <a:rPr lang="ru-RU" sz="28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…</a:t>
            </a:r>
            <a:endParaRPr lang="ru-RU" sz="28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pic>
        <p:nvPicPr>
          <p:cNvPr id="11" name="Picture 2" descr="https://hair-moda.com/wp-content/uploads/2019/08/011-1140x765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62795" y="3866712"/>
            <a:ext cx="1424351" cy="955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36173" y="4883577"/>
            <a:ext cx="1170533" cy="117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7510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2628" y="1816215"/>
            <a:ext cx="10178322" cy="10477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6. Обходить стоящий у тротуара транспорт спереди</a:t>
            </a: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…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32628" y="653534"/>
            <a:ext cx="916468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atin typeface="Arial Black" panose="020B0A04020102020204" pitchFamily="34" charset="0"/>
              </a:rPr>
              <a:t>5. Велосипедистам цепляться за проезжие </a:t>
            </a:r>
          </a:p>
          <a:p>
            <a:r>
              <a:rPr lang="ru-RU" sz="2800" dirty="0" smtClean="0">
                <a:latin typeface="Arial Black" panose="020B0A04020102020204" pitchFamily="34" charset="0"/>
              </a:rPr>
              <a:t>машины…</a:t>
            </a:r>
            <a:endParaRPr lang="ru-RU" sz="2800" dirty="0"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32628" y="3136621"/>
            <a:ext cx="10559322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ru-RU" sz="2800" dirty="0">
                <a:solidFill>
                  <a:prstClr val="black"/>
                </a:solidFill>
                <a:latin typeface="Arial Black" panose="020B0A04020102020204" pitchFamily="34" charset="0"/>
              </a:rPr>
              <a:t>7. Идти по тротуару </a:t>
            </a:r>
            <a:r>
              <a:rPr lang="ru-RU" sz="28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справа…</a:t>
            </a:r>
            <a:endParaRPr lang="ru-RU" sz="28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32628" y="4055058"/>
            <a:ext cx="10178322" cy="1106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ru-RU" sz="2800" dirty="0">
                <a:solidFill>
                  <a:prstClr val="black"/>
                </a:solidFill>
                <a:latin typeface="Arial Black" panose="020B0A04020102020204" pitchFamily="34" charset="0"/>
              </a:rPr>
              <a:t>8. Кататься на велосипеде, не держась </a:t>
            </a:r>
            <a:endParaRPr lang="ru-RU" sz="2800" dirty="0" smtClean="0">
              <a:solidFill>
                <a:prstClr val="black"/>
              </a:solidFill>
              <a:latin typeface="Arial Black" panose="020B0A04020102020204" pitchFamily="34" charset="0"/>
            </a:endParaRPr>
          </a:p>
          <a:p>
            <a:pPr lvl="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ru-RU" sz="28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за </a:t>
            </a:r>
            <a:r>
              <a:rPr lang="ru-RU" sz="2800" dirty="0">
                <a:solidFill>
                  <a:prstClr val="black"/>
                </a:solidFill>
                <a:latin typeface="Arial Black" panose="020B0A04020102020204" pitchFamily="34" charset="0"/>
              </a:rPr>
              <a:t>руль</a:t>
            </a:r>
            <a:r>
              <a:rPr lang="ru-RU" sz="28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…</a:t>
            </a:r>
            <a:endParaRPr lang="ru-RU" sz="28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32628" y="5498968"/>
            <a:ext cx="10178322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0000"/>
              </a:lnSpc>
              <a:spcBef>
                <a:spcPts val="700"/>
              </a:spcBef>
              <a:buClr>
                <a:srgbClr val="2A1A00"/>
              </a:buClr>
            </a:pPr>
            <a:r>
              <a:rPr lang="ru-RU" sz="2800" dirty="0">
                <a:solidFill>
                  <a:prstClr val="black"/>
                </a:solidFill>
                <a:latin typeface="Arial Black" panose="020B0A04020102020204" pitchFamily="34" charset="0"/>
              </a:rPr>
              <a:t>9. Болтать и громко смеяться в транспорте</a:t>
            </a:r>
            <a:r>
              <a:rPr lang="ru-RU" sz="2800" dirty="0" smtClean="0">
                <a:solidFill>
                  <a:prstClr val="black"/>
                </a:solidFill>
                <a:latin typeface="Arial Black" panose="020B0A04020102020204" pitchFamily="34" charset="0"/>
              </a:rPr>
              <a:t>…</a:t>
            </a:r>
            <a:endParaRPr lang="ru-RU" sz="2800" dirty="0">
              <a:solidFill>
                <a:prstClr val="black"/>
              </a:solidFill>
              <a:latin typeface="Arial Black" panose="020B0A040201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71459" y="754773"/>
            <a:ext cx="1420491" cy="95715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7316" y="1861511"/>
            <a:ext cx="1420491" cy="95715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7316" y="3975587"/>
            <a:ext cx="1420491" cy="95715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0509" y="5300384"/>
            <a:ext cx="1420491" cy="95715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6437" y="2690607"/>
            <a:ext cx="1170533" cy="117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802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Категория «Знаки</a:t>
            </a: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»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518378" y="6019801"/>
            <a:ext cx="10178322" cy="7048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5.11.2 Дорога с полосой для велосипедистов</a:t>
            </a:r>
            <a:endParaRPr lang="ru-RU" sz="28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4098" name="Picture 2" descr="https://pandia.ru/text/81/114/images/img7_24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4526" y="1370590"/>
            <a:ext cx="4492625" cy="4509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26186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Категория «</a:t>
            </a:r>
            <a:r>
              <a:rPr lang="ru-RU" b="1" dirty="0" err="1">
                <a:solidFill>
                  <a:srgbClr val="002060"/>
                </a:solidFill>
              </a:rPr>
              <a:t>Автомультик</a:t>
            </a:r>
            <a:r>
              <a:rPr lang="ru-RU" b="1" dirty="0">
                <a:solidFill>
                  <a:srgbClr val="002060"/>
                </a:solidFill>
              </a:rPr>
              <a:t>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4200" y="1504949"/>
            <a:ext cx="3295650" cy="2419351"/>
          </a:xfrm>
          <a:prstGeom prst="rect">
            <a:avLst/>
          </a:prstGeom>
        </p:spPr>
      </p:pic>
      <p:pic>
        <p:nvPicPr>
          <p:cNvPr id="6146" name="Picture 2" descr="https://i.pinimg.com/originals/8e/ab/ea/8eabeaf4ce914139eedd57c1a782e5c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1221091"/>
            <a:ext cx="6042025" cy="563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0569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5182" y="628650"/>
            <a:ext cx="10193867" cy="26479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6952" y="617733"/>
            <a:ext cx="10193395" cy="5736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39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cdn2.static1-sima-land.com/items/6636985/0/700-nw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32125" y="190500"/>
            <a:ext cx="4378325" cy="2171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76550" y="171450"/>
            <a:ext cx="6667500" cy="666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431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80590" y="528638"/>
            <a:ext cx="5091910" cy="20431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0699" y="455402"/>
            <a:ext cx="5090601" cy="6328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5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76500" y="452437"/>
            <a:ext cx="7239000" cy="18335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76500" y="452437"/>
            <a:ext cx="7239000" cy="595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21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7337" y="185737"/>
            <a:ext cx="9077325" cy="22336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57337" y="185737"/>
            <a:ext cx="9077325" cy="648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632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580571"/>
            <a:ext cx="10178322" cy="1293946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chemeClr val="accent5">
                    <a:lumMod val="50000"/>
                  </a:schemeClr>
                </a:solidFill>
              </a:rPr>
              <a:t>К</a:t>
            </a:r>
            <a:r>
              <a:rPr lang="ru-RU" sz="6600" dirty="0" smtClean="0">
                <a:solidFill>
                  <a:schemeClr val="accent5">
                    <a:lumMod val="75000"/>
                  </a:schemeClr>
                </a:solidFill>
              </a:rPr>
              <a:t>а</a:t>
            </a:r>
            <a:r>
              <a:rPr lang="ru-RU" sz="6600" dirty="0" smtClean="0">
                <a:solidFill>
                  <a:srgbClr val="FF0000"/>
                </a:solidFill>
              </a:rPr>
              <a:t>т</a:t>
            </a:r>
            <a:r>
              <a:rPr lang="ru-RU" sz="66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е</a:t>
            </a:r>
            <a:r>
              <a:rPr lang="ru-RU" sz="6600" dirty="0" smtClean="0">
                <a:solidFill>
                  <a:srgbClr val="FFC000"/>
                </a:solidFill>
              </a:rPr>
              <a:t>г</a:t>
            </a:r>
            <a:r>
              <a:rPr lang="ru-RU" sz="6600" dirty="0" smtClean="0">
                <a:solidFill>
                  <a:srgbClr val="FFFF00"/>
                </a:solidFill>
              </a:rPr>
              <a:t>о</a:t>
            </a:r>
            <a:r>
              <a:rPr lang="ru-RU" sz="6600" dirty="0" smtClean="0">
                <a:solidFill>
                  <a:srgbClr val="92D050"/>
                </a:solidFill>
              </a:rPr>
              <a:t>р</a:t>
            </a:r>
            <a:r>
              <a:rPr lang="ru-RU" sz="6600" dirty="0" smtClean="0">
                <a:solidFill>
                  <a:srgbClr val="00B050"/>
                </a:solidFill>
              </a:rPr>
              <a:t>и</a:t>
            </a:r>
            <a:r>
              <a:rPr lang="ru-RU" sz="6600" dirty="0" smtClean="0">
                <a:solidFill>
                  <a:schemeClr val="accent4">
                    <a:lumMod val="75000"/>
                  </a:schemeClr>
                </a:solidFill>
              </a:rPr>
              <a:t>и:</a:t>
            </a:r>
            <a:endParaRPr lang="ru-RU" sz="66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0426" y="2148113"/>
            <a:ext cx="3439886" cy="13062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Зелёный огонек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33512" y="2152862"/>
            <a:ext cx="3439886" cy="13062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Светофор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33512" y="4024939"/>
            <a:ext cx="3439886" cy="13062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Автомультик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90426" y="4015441"/>
            <a:ext cx="3439886" cy="13062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Знаки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6598" y="2143364"/>
            <a:ext cx="3439886" cy="13062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Разрешается-запрещается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6598" y="4015441"/>
            <a:ext cx="3439886" cy="130628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Велосипедист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850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550" y="3084106"/>
            <a:ext cx="3638550" cy="36214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Категория “Велосипедист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”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453662"/>
            <a:ext cx="10178322" cy="35935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schemeClr val="tx1"/>
                </a:solidFill>
                <a:latin typeface="Arial Black" panose="020B0A04020102020204" pitchFamily="34" charset="0"/>
              </a:rPr>
              <a:t>1. С какого возраста можно ездить на велосипеде </a:t>
            </a:r>
            <a:r>
              <a:rPr lang="ru-RU" sz="4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по проезжей части?</a:t>
            </a:r>
            <a:endParaRPr lang="ru-RU" sz="4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086600" y="4133850"/>
            <a:ext cx="2914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С 14 ЛЕТ</a:t>
            </a:r>
            <a:endParaRPr lang="ru-RU" sz="4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6782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2628" y="819151"/>
            <a:ext cx="10178322" cy="35935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schemeClr val="tx1"/>
                </a:solidFill>
                <a:latin typeface="Arial Black" panose="020B0A04020102020204" pitchFamily="34" charset="0"/>
              </a:rPr>
              <a:t>2. Что надо проверить у велосипеда в первую очередь перед поездкой на велосипеде?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0339" y="3027654"/>
            <a:ext cx="5260611" cy="35561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67434" y="4058799"/>
            <a:ext cx="38481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ТОРМОЗА</a:t>
            </a:r>
            <a:endParaRPr lang="ru-RU" sz="40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095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2628" y="647701"/>
            <a:ext cx="10178322" cy="35935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schemeClr val="tx1"/>
                </a:solidFill>
                <a:latin typeface="Arial Black" panose="020B0A04020102020204" pitchFamily="34" charset="0"/>
              </a:rPr>
              <a:t>3. На каком расстоянии от обочины можно ехать на велосипеде по проезжей части?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5639" y="2694068"/>
            <a:ext cx="7332299" cy="38729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711938" y="4878171"/>
            <a:ext cx="26098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1 МЕТР</a:t>
            </a:r>
            <a:endParaRPr lang="ru-RU" sz="40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80503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zamanilka.ru/wp-content/uploads/2022/12/znak-deti-10-2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4474" y="708025"/>
            <a:ext cx="5438775" cy="543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10350" y="1066800"/>
            <a:ext cx="48387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anose="020B0A04020102020204" pitchFamily="34" charset="0"/>
              </a:rPr>
              <a:t>6.«Велосипедная дорожка»</a:t>
            </a:r>
          </a:p>
          <a:p>
            <a:pPr algn="ctr"/>
            <a:endParaRPr lang="ru-RU" sz="3600" dirty="0" smtClean="0">
              <a:latin typeface="Arial Black" panose="020B0A04020102020204" pitchFamily="34" charset="0"/>
            </a:endParaRPr>
          </a:p>
          <a:p>
            <a:pPr algn="ctr"/>
            <a:endParaRPr lang="ru-RU" sz="3600" dirty="0">
              <a:latin typeface="Arial Black" panose="020B0A04020102020204" pitchFamily="34" charset="0"/>
            </a:endParaRPr>
          </a:p>
          <a:p>
            <a:pPr algn="ctr"/>
            <a:endParaRPr lang="ru-RU" sz="3600" dirty="0" smtClean="0">
              <a:latin typeface="Arial Black" panose="020B0A04020102020204" pitchFamily="34" charset="0"/>
            </a:endParaRPr>
          </a:p>
          <a:p>
            <a:pPr algn="ctr"/>
            <a:endParaRPr lang="ru-RU" sz="3600" dirty="0" smtClean="0">
              <a:latin typeface="Arial Black" panose="020B0A04020102020204" pitchFamily="34" charset="0"/>
            </a:endParaRPr>
          </a:p>
          <a:p>
            <a:pPr algn="ctr"/>
            <a:r>
              <a:rPr lang="ru-RU" sz="3600" dirty="0" smtClean="0">
                <a:latin typeface="Arial Black" panose="020B0A04020102020204" pitchFamily="34" charset="0"/>
              </a:rPr>
              <a:t>Разрешается движение только для велосипедов</a:t>
            </a:r>
            <a:endParaRPr lang="ru-RU" sz="36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9134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250" y="2247900"/>
            <a:ext cx="9410700" cy="40386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04346" y="882134"/>
            <a:ext cx="864050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atin typeface="Arial Black" panose="020B0A04020102020204" pitchFamily="34" charset="0"/>
              </a:rPr>
              <a:t>5. Какой знак запрещает движение </a:t>
            </a:r>
          </a:p>
          <a:p>
            <a:pPr algn="ctr"/>
            <a:r>
              <a:rPr lang="ru-RU" sz="3200" dirty="0" smtClean="0">
                <a:latin typeface="Arial Black" panose="020B0A04020102020204" pitchFamily="34" charset="0"/>
              </a:rPr>
              <a:t>велосипеда?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505450" y="5105400"/>
            <a:ext cx="990600" cy="704850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8795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514351"/>
            <a:ext cx="10178322" cy="53652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solidFill>
                  <a:schemeClr val="tx1"/>
                </a:solidFill>
                <a:latin typeface="Arial Black" panose="020B0A04020102020204" pitchFamily="34" charset="0"/>
              </a:rPr>
              <a:t>6. Должен ли велосипедист останавливаться у знака </a:t>
            </a:r>
            <a:endParaRPr lang="ru-RU" sz="36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36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“</a:t>
            </a:r>
            <a:r>
              <a:rPr lang="ru-RU" sz="3600" dirty="0">
                <a:solidFill>
                  <a:schemeClr val="tx1"/>
                </a:solidFill>
                <a:latin typeface="Arial Black" panose="020B0A04020102020204" pitchFamily="34" charset="0"/>
              </a:rPr>
              <a:t>Проезд без остановки запрещён”?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02913" y="3301747"/>
            <a:ext cx="3009901" cy="30670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798"/>
          <a:stretch/>
        </p:blipFill>
        <p:spPr>
          <a:xfrm>
            <a:off x="895349" y="2724150"/>
            <a:ext cx="5023579" cy="4133850"/>
          </a:xfrm>
          <a:prstGeom prst="rect">
            <a:avLst/>
          </a:prstGeom>
        </p:spPr>
      </p:pic>
      <p:sp>
        <p:nvSpPr>
          <p:cNvPr id="7" name="Овальная выноска 6"/>
          <p:cNvSpPr/>
          <p:nvPr/>
        </p:nvSpPr>
        <p:spPr>
          <a:xfrm>
            <a:off x="5188314" y="2657095"/>
            <a:ext cx="2305050" cy="1289303"/>
          </a:xfrm>
          <a:prstGeom prst="wedgeEllipse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ДА!</a:t>
            </a:r>
            <a:endParaRPr lang="ru-RU" sz="3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26427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2628" y="781051"/>
            <a:ext cx="10178322" cy="35935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>
                <a:solidFill>
                  <a:schemeClr val="tx1"/>
                </a:solidFill>
                <a:latin typeface="Arial Black" panose="020B0A04020102020204" pitchFamily="34" charset="0"/>
              </a:rPr>
              <a:t>7. Как велосипедист должен предупреждать о совершении поворота направо?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8072" y="2928337"/>
            <a:ext cx="2057956" cy="34016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05912" y="2719987"/>
            <a:ext cx="1704975" cy="36099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3664" y="3077775"/>
            <a:ext cx="4336249" cy="3252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5418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679" y="1226452"/>
            <a:ext cx="10818476" cy="4593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4820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4576" y="2699884"/>
            <a:ext cx="3584583" cy="415811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37164" y="732972"/>
            <a:ext cx="10178322" cy="35935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8. Должен ли велосипедист остановиться на перекрёстке на </a:t>
            </a:r>
            <a:r>
              <a:rPr lang="ru-RU" sz="32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красный </a:t>
            </a:r>
            <a:r>
              <a:rPr lang="ru-RU" sz="3200" dirty="0">
                <a:solidFill>
                  <a:schemeClr val="tx1"/>
                </a:solidFill>
                <a:latin typeface="Arial Black" panose="020B0A04020102020204" pitchFamily="34" charset="0"/>
              </a:rPr>
              <a:t>свет, если нет транспортных средств, и он не создаёт аварийную ситуацию?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893605" y="3592826"/>
            <a:ext cx="4104773" cy="2300514"/>
          </a:xfrm>
          <a:prstGeom prst="rect">
            <a:avLst/>
          </a:prstGeom>
        </p:spPr>
      </p:pic>
      <p:sp>
        <p:nvSpPr>
          <p:cNvPr id="8" name="Выноска-облако 7"/>
          <p:cNvSpPr/>
          <p:nvPr/>
        </p:nvSpPr>
        <p:spPr>
          <a:xfrm>
            <a:off x="5627351" y="3121877"/>
            <a:ext cx="1843314" cy="1204686"/>
          </a:xfrm>
          <a:prstGeom prst="cloudCallout">
            <a:avLst>
              <a:gd name="adj1" fmla="val -89404"/>
              <a:gd name="adj2" fmla="val 34180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ДА!</a:t>
            </a:r>
            <a:endParaRPr lang="ru-RU" sz="24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12260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6838" y="1151642"/>
            <a:ext cx="10178322" cy="14921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Подведение итогов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794000"/>
            <a:ext cx="12192001" cy="4064000"/>
          </a:xfrm>
        </p:spPr>
      </p:pic>
    </p:spTree>
    <p:extLst>
      <p:ext uri="{BB962C8B-B14F-4D97-AF65-F5344CB8AC3E}">
        <p14:creationId xmlns:p14="http://schemas.microsoft.com/office/powerpoint/2010/main" val="2318275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Категория “Зелёный </a:t>
            </a:r>
            <a:r>
              <a:rPr lang="ru-RU" b="1" dirty="0">
                <a:solidFill>
                  <a:srgbClr val="00B050"/>
                </a:solidFill>
              </a:rPr>
              <a:t>огонёк”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2118357"/>
            <a:ext cx="10178322" cy="35935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>
                <a:solidFill>
                  <a:schemeClr val="tx1"/>
                </a:solidFill>
                <a:latin typeface="Arial Black" panose="020B0A04020102020204" pitchFamily="34" charset="0"/>
              </a:rPr>
              <a:t>1. Как называется дорожка для пешеходов?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4168749"/>
            <a:ext cx="2662084" cy="2246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1779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68498">
            <a:off x="8642014" y="3442899"/>
            <a:ext cx="2587173" cy="2248313"/>
          </a:xfrm>
          <a:prstGeom prst="triangle">
            <a:avLst>
              <a:gd name="adj" fmla="val 50000"/>
            </a:avLst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5447" y="1155247"/>
            <a:ext cx="4286250" cy="4286250"/>
          </a:xfrm>
          <a:prstGeom prst="ellipse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09838">
            <a:off x="839209" y="510415"/>
            <a:ext cx="2554054" cy="226216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1241">
            <a:off x="9078505" y="315756"/>
            <a:ext cx="2470714" cy="217422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56913">
            <a:off x="45013" y="2605874"/>
            <a:ext cx="3766350" cy="359568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651836">
            <a:off x="10410416" y="2734203"/>
            <a:ext cx="1404720" cy="2236262"/>
          </a:xfrm>
          <a:prstGeom prst="round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77033">
            <a:off x="8710137" y="2077406"/>
            <a:ext cx="2086197" cy="2086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5684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6744" y="1352550"/>
            <a:ext cx="3961406" cy="527685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785258"/>
            <a:ext cx="10178322" cy="36249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2</a:t>
            </a:r>
            <a:r>
              <a:rPr lang="ru-RU" sz="4000" dirty="0">
                <a:solidFill>
                  <a:schemeClr val="tx1"/>
                </a:solidFill>
                <a:latin typeface="Arial Black" panose="020B0A04020102020204" pitchFamily="34" charset="0"/>
              </a:rPr>
              <a:t>. Что означает </a:t>
            </a:r>
            <a:r>
              <a:rPr lang="ru-RU" sz="4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красный</a:t>
            </a:r>
            <a:r>
              <a:rPr lang="ru-RU" sz="4000" dirty="0">
                <a:solidFill>
                  <a:schemeClr val="tx1"/>
                </a:solidFill>
                <a:latin typeface="Arial Black" panose="020B0A04020102020204" pitchFamily="34" charset="0"/>
              </a:rPr>
              <a:t>, </a:t>
            </a:r>
            <a:endParaRPr lang="ru-RU" sz="40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sz="4000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жёлтый</a:t>
            </a:r>
            <a:r>
              <a:rPr lang="ru-RU" sz="4000" dirty="0">
                <a:solidFill>
                  <a:schemeClr val="tx1"/>
                </a:solidFill>
                <a:latin typeface="Arial Black" panose="020B0A04020102020204" pitchFamily="34" charset="0"/>
              </a:rPr>
              <a:t>, </a:t>
            </a:r>
            <a:r>
              <a:rPr lang="ru-RU" sz="40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зелёный</a:t>
            </a:r>
            <a:r>
              <a:rPr lang="ru-RU" sz="4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сигнал </a:t>
            </a:r>
            <a:r>
              <a:rPr lang="ru-RU" sz="4000" dirty="0">
                <a:solidFill>
                  <a:schemeClr val="tx1"/>
                </a:solidFill>
                <a:latin typeface="Arial Black" panose="020B0A04020102020204" pitchFamily="34" charset="0"/>
              </a:rPr>
              <a:t>светофора?</a:t>
            </a:r>
          </a:p>
        </p:txBody>
      </p:sp>
    </p:spTree>
    <p:extLst>
      <p:ext uri="{BB962C8B-B14F-4D97-AF65-F5344CB8AC3E}">
        <p14:creationId xmlns:p14="http://schemas.microsoft.com/office/powerpoint/2010/main" val="35448175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3578" y="762001"/>
            <a:ext cx="10178322" cy="35935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schemeClr val="tx1"/>
                </a:solidFill>
                <a:latin typeface="Arial Black" panose="020B0A04020102020204" pitchFamily="34" charset="0"/>
              </a:rPr>
              <a:t>3. Что следует сделать, прежде чем начать переходить улицу</a:t>
            </a:r>
            <a:r>
              <a:rPr lang="ru-RU" sz="4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?</a:t>
            </a:r>
            <a:endParaRPr lang="ru-RU" sz="4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383" y="2558796"/>
            <a:ext cx="7584711" cy="3880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7004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4400" y="971550"/>
            <a:ext cx="4876800" cy="5715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0278" y="2057401"/>
            <a:ext cx="10178322" cy="140969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schemeClr val="tx1"/>
                </a:solidFill>
                <a:latin typeface="Arial Black" panose="020B0A04020102020204" pitchFamily="34" charset="0"/>
              </a:rPr>
              <a:t>4. Где можно </a:t>
            </a:r>
            <a:endParaRPr lang="ru-RU" sz="40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переходить </a:t>
            </a:r>
            <a:r>
              <a:rPr lang="ru-RU" sz="4000" dirty="0">
                <a:solidFill>
                  <a:schemeClr val="tx1"/>
                </a:solidFill>
                <a:latin typeface="Arial Black" panose="020B0A04020102020204" pitchFamily="34" charset="0"/>
              </a:rPr>
              <a:t>улицу</a:t>
            </a:r>
            <a:r>
              <a:rPr lang="ru-RU" sz="4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?</a:t>
            </a:r>
            <a:endParaRPr lang="ru-RU" sz="4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5342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1700" y="659494"/>
            <a:ext cx="10178322" cy="35935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solidFill>
                  <a:schemeClr val="tx1"/>
                </a:solidFill>
                <a:latin typeface="Arial Black" panose="020B0A04020102020204" pitchFamily="34" charset="0"/>
              </a:rPr>
              <a:t>5. Где должен останавливаться пешеход, не успевший закончить переход</a:t>
            </a:r>
            <a:r>
              <a:rPr lang="ru-RU" sz="4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?</a:t>
            </a:r>
            <a:endParaRPr lang="ru-RU" sz="40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9264" y="2822191"/>
            <a:ext cx="7403193" cy="3731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733706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706852"/>
            <a:ext cx="10178322" cy="1492132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Категория “Светофор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”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2177143"/>
            <a:ext cx="10178322" cy="44123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Есть </a:t>
            </a:r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сигналы </a:t>
            </a: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светофора,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Подчиняйтесь </a:t>
            </a:r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им без </a:t>
            </a: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спора.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Бурлит </a:t>
            </a:r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в движении </a:t>
            </a: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мостовая-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Бегут </a:t>
            </a:r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авто, спешат </a:t>
            </a: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трамваи.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Скажите </a:t>
            </a:r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правильный </a:t>
            </a: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ответ: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Какой </a:t>
            </a:r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для пешехода свет?</a:t>
            </a:r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4051" y="1356852"/>
            <a:ext cx="4191251" cy="4620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4794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humbs.dreamstime.com/b/%D0%BF%D1%80%D0%B5%D0%B4%D1%83%D0%BF%D1%80%D0%B5%D0%B6%D0%B4%D0%B5%D0%BD%D0%B8%D0%B5-247987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394" y="1088873"/>
            <a:ext cx="3836219" cy="4375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09613" y="2374491"/>
            <a:ext cx="6857999" cy="3593591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Особый свет – </a:t>
            </a: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предупрежденье!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Сигнала </a:t>
            </a:r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ждите для движенья.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Скажите </a:t>
            </a:r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правильный ответ: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Какой </a:t>
            </a:r>
            <a:r>
              <a:rPr lang="ru-RU" sz="2800" dirty="0">
                <a:solidFill>
                  <a:schemeClr val="tx1"/>
                </a:solidFill>
                <a:latin typeface="Arial Black" panose="020B0A04020102020204" pitchFamily="34" charset="0"/>
              </a:rPr>
              <a:t>горит при этом свет?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72836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</TotalTime>
  <Words>382</Words>
  <Application>Microsoft Office PowerPoint</Application>
  <PresentationFormat>Широкоэкранный</PresentationFormat>
  <Paragraphs>75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6" baseType="lpstr">
      <vt:lpstr>Arial</vt:lpstr>
      <vt:lpstr>Arial Black</vt:lpstr>
      <vt:lpstr>Corbel</vt:lpstr>
      <vt:lpstr>Gill Sans MT</vt:lpstr>
      <vt:lpstr>Impact</vt:lpstr>
      <vt:lpstr>Badge</vt:lpstr>
      <vt:lpstr>Что? ГДЕ? ПДД!</vt:lpstr>
      <vt:lpstr>Категории:</vt:lpstr>
      <vt:lpstr>Категория “Зелёный огонёк”</vt:lpstr>
      <vt:lpstr>Презентация PowerPoint</vt:lpstr>
      <vt:lpstr>Презентация PowerPoint</vt:lpstr>
      <vt:lpstr>Презентация PowerPoint</vt:lpstr>
      <vt:lpstr>Презентация PowerPoint</vt:lpstr>
      <vt:lpstr>Категория “Светофор”</vt:lpstr>
      <vt:lpstr>Презентация PowerPoint</vt:lpstr>
      <vt:lpstr>Презентация PowerPoint</vt:lpstr>
      <vt:lpstr>Категория  “Разрешается – запрещается”</vt:lpstr>
      <vt:lpstr>Презентация PowerPoint</vt:lpstr>
      <vt:lpstr>Категория «Знаки»</vt:lpstr>
      <vt:lpstr>Категория «Автомультик»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Категория “Велосипедист”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Подведение итогов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Что? ГДЕ? ПДД!</dc:title>
  <dc:creator>Admin</dc:creator>
  <cp:lastModifiedBy>Admin</cp:lastModifiedBy>
  <cp:revision>30</cp:revision>
  <dcterms:created xsi:type="dcterms:W3CDTF">2023-03-28T16:16:39Z</dcterms:created>
  <dcterms:modified xsi:type="dcterms:W3CDTF">2023-05-01T14:27:48Z</dcterms:modified>
  <cp:contentStatus/>
</cp:coreProperties>
</file>