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77" r:id="rId2"/>
    <p:sldId id="256" r:id="rId3"/>
    <p:sldId id="257" r:id="rId4"/>
    <p:sldId id="272" r:id="rId5"/>
    <p:sldId id="258" r:id="rId6"/>
    <p:sldId id="285" r:id="rId7"/>
    <p:sldId id="267" r:id="rId8"/>
    <p:sldId id="286" r:id="rId9"/>
    <p:sldId id="260" r:id="rId10"/>
    <p:sldId id="278" r:id="rId11"/>
    <p:sldId id="261" r:id="rId12"/>
    <p:sldId id="262" r:id="rId13"/>
    <p:sldId id="274" r:id="rId14"/>
    <p:sldId id="268" r:id="rId15"/>
    <p:sldId id="269" r:id="rId16"/>
    <p:sldId id="270" r:id="rId17"/>
    <p:sldId id="271" r:id="rId18"/>
    <p:sldId id="279" r:id="rId19"/>
    <p:sldId id="280"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69" d="100"/>
          <a:sy n="69" d="100"/>
        </p:scale>
        <p:origin x="-118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2325F2-06BE-4DE7-848E-ECFE985A6D25}"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ru-RU"/>
        </a:p>
      </dgm:t>
    </dgm:pt>
    <dgm:pt modelId="{FC3FE930-D1EA-4FBB-9D62-75EBDCAA2C30}">
      <dgm:prSet phldrT="[Текст]"/>
      <dgm:spPr/>
      <dgm:t>
        <a:bodyPr/>
        <a:lstStyle/>
        <a:p>
          <a:r>
            <a:rPr lang="ru-RU" dirty="0" smtClean="0"/>
            <a:t>Выпускник</a:t>
          </a:r>
          <a:endParaRPr lang="ru-RU" dirty="0"/>
        </a:p>
      </dgm:t>
    </dgm:pt>
    <dgm:pt modelId="{33FBE0E2-16F1-40B5-A1DA-E7470471845A}" type="parTrans" cxnId="{C052A9B3-BD12-40DE-990D-633E6EDFBAA9}">
      <dgm:prSet/>
      <dgm:spPr/>
      <dgm:t>
        <a:bodyPr/>
        <a:lstStyle/>
        <a:p>
          <a:endParaRPr lang="ru-RU"/>
        </a:p>
      </dgm:t>
    </dgm:pt>
    <dgm:pt modelId="{FEA8851E-80C8-4AB1-9DDC-5197F9C47C31}" type="sibTrans" cxnId="{C052A9B3-BD12-40DE-990D-633E6EDFBAA9}">
      <dgm:prSet/>
      <dgm:spPr/>
      <dgm:t>
        <a:bodyPr/>
        <a:lstStyle/>
        <a:p>
          <a:endParaRPr lang="ru-RU"/>
        </a:p>
      </dgm:t>
    </dgm:pt>
    <dgm:pt modelId="{FAF41AF1-D797-425A-B17D-296B16A50A90}">
      <dgm:prSet phldrT="[Текст]" custT="1"/>
      <dgm:spPr/>
      <dgm:t>
        <a:bodyPr/>
        <a:lstStyle/>
        <a:p>
          <a:r>
            <a:rPr lang="ru-RU" sz="1200" dirty="0" smtClean="0"/>
            <a:t>Политическая сфера</a:t>
          </a:r>
          <a:endParaRPr lang="ru-RU" sz="1200" dirty="0"/>
        </a:p>
      </dgm:t>
    </dgm:pt>
    <dgm:pt modelId="{95E42840-9DCA-4F46-A200-E343E814285A}" type="parTrans" cxnId="{B236D509-0A33-4D45-BA4B-D6FF85A66421}">
      <dgm:prSet/>
      <dgm:spPr/>
      <dgm:t>
        <a:bodyPr/>
        <a:lstStyle/>
        <a:p>
          <a:endParaRPr lang="ru-RU"/>
        </a:p>
      </dgm:t>
    </dgm:pt>
    <dgm:pt modelId="{82964FD5-2CFA-43F2-B490-A2946D49007A}" type="sibTrans" cxnId="{B236D509-0A33-4D45-BA4B-D6FF85A66421}">
      <dgm:prSet/>
      <dgm:spPr/>
      <dgm:t>
        <a:bodyPr/>
        <a:lstStyle/>
        <a:p>
          <a:endParaRPr lang="ru-RU"/>
        </a:p>
      </dgm:t>
    </dgm:pt>
    <dgm:pt modelId="{04BC9A05-8295-49AB-AD45-1A7D7A3B9515}">
      <dgm:prSet phldrT="[Текст]" custT="1"/>
      <dgm:spPr/>
      <dgm:t>
        <a:bodyPr/>
        <a:lstStyle/>
        <a:p>
          <a:r>
            <a:rPr lang="ru-RU" sz="1200" dirty="0" smtClean="0"/>
            <a:t>Социальная сфера</a:t>
          </a:r>
          <a:endParaRPr lang="ru-RU" sz="1200" dirty="0"/>
        </a:p>
      </dgm:t>
    </dgm:pt>
    <dgm:pt modelId="{F5647CB5-A193-4944-A195-DA303A36E939}" type="parTrans" cxnId="{D73D45E5-8F72-4D96-8F92-AB83115152B4}">
      <dgm:prSet/>
      <dgm:spPr/>
      <dgm:t>
        <a:bodyPr/>
        <a:lstStyle/>
        <a:p>
          <a:endParaRPr lang="ru-RU"/>
        </a:p>
      </dgm:t>
    </dgm:pt>
    <dgm:pt modelId="{039D0FD3-7394-4DE2-BBF9-59D109A8188F}" type="sibTrans" cxnId="{D73D45E5-8F72-4D96-8F92-AB83115152B4}">
      <dgm:prSet/>
      <dgm:spPr/>
      <dgm:t>
        <a:bodyPr/>
        <a:lstStyle/>
        <a:p>
          <a:endParaRPr lang="ru-RU"/>
        </a:p>
      </dgm:t>
    </dgm:pt>
    <dgm:pt modelId="{772A5ECA-3F5F-4D74-BFF1-EF00ED48ADEB}">
      <dgm:prSet phldrT="[Текст]" custT="1"/>
      <dgm:spPr/>
      <dgm:t>
        <a:bodyPr/>
        <a:lstStyle/>
        <a:p>
          <a:r>
            <a:rPr lang="ru-RU" sz="1200" dirty="0" smtClean="0"/>
            <a:t>Экономическая сфера</a:t>
          </a:r>
          <a:endParaRPr lang="ru-RU" sz="1200" dirty="0"/>
        </a:p>
      </dgm:t>
    </dgm:pt>
    <dgm:pt modelId="{7D6D8468-8A41-41F1-82AE-27C997D762D1}" type="parTrans" cxnId="{21CAA4FA-6F02-4F21-ABF9-C75E43BFE5CF}">
      <dgm:prSet/>
      <dgm:spPr/>
      <dgm:t>
        <a:bodyPr/>
        <a:lstStyle/>
        <a:p>
          <a:endParaRPr lang="ru-RU"/>
        </a:p>
      </dgm:t>
    </dgm:pt>
    <dgm:pt modelId="{6698FEE3-661B-42FC-8BB9-9BC2F12FEACE}" type="sibTrans" cxnId="{21CAA4FA-6F02-4F21-ABF9-C75E43BFE5CF}">
      <dgm:prSet/>
      <dgm:spPr/>
      <dgm:t>
        <a:bodyPr/>
        <a:lstStyle/>
        <a:p>
          <a:endParaRPr lang="ru-RU"/>
        </a:p>
      </dgm:t>
    </dgm:pt>
    <dgm:pt modelId="{3D97A9CA-C4D1-4338-8B2A-8B1AF565B7B0}">
      <dgm:prSet phldrT="[Текст]" custT="1"/>
      <dgm:spPr/>
      <dgm:t>
        <a:bodyPr/>
        <a:lstStyle/>
        <a:p>
          <a:r>
            <a:rPr lang="ru-RU" sz="1200" dirty="0" smtClean="0"/>
            <a:t>Духовная сфера</a:t>
          </a:r>
          <a:endParaRPr lang="ru-RU" sz="1200" dirty="0"/>
        </a:p>
      </dgm:t>
    </dgm:pt>
    <dgm:pt modelId="{D0C70F60-C89F-4684-BD7F-376CCFB5A873}" type="parTrans" cxnId="{20CCC4DA-C8B5-45FA-A771-B4CE2B3A8663}">
      <dgm:prSet/>
      <dgm:spPr/>
      <dgm:t>
        <a:bodyPr/>
        <a:lstStyle/>
        <a:p>
          <a:endParaRPr lang="ru-RU"/>
        </a:p>
      </dgm:t>
    </dgm:pt>
    <dgm:pt modelId="{01AF65EE-8CA5-485D-B118-B69631A8D18E}" type="sibTrans" cxnId="{20CCC4DA-C8B5-45FA-A771-B4CE2B3A8663}">
      <dgm:prSet/>
      <dgm:spPr/>
      <dgm:t>
        <a:bodyPr/>
        <a:lstStyle/>
        <a:p>
          <a:endParaRPr lang="ru-RU"/>
        </a:p>
      </dgm:t>
    </dgm:pt>
    <dgm:pt modelId="{DCC222BA-045C-4E34-A5FD-0ABA22EA74A6}" type="pres">
      <dgm:prSet presAssocID="{D12325F2-06BE-4DE7-848E-ECFE985A6D25}" presName="Name0" presStyleCnt="0">
        <dgm:presLayoutVars>
          <dgm:chMax val="1"/>
          <dgm:dir/>
          <dgm:animLvl val="ctr"/>
          <dgm:resizeHandles val="exact"/>
        </dgm:presLayoutVars>
      </dgm:prSet>
      <dgm:spPr/>
      <dgm:t>
        <a:bodyPr/>
        <a:lstStyle/>
        <a:p>
          <a:endParaRPr lang="ru-RU"/>
        </a:p>
      </dgm:t>
    </dgm:pt>
    <dgm:pt modelId="{B87BB73B-F5AC-4087-8002-E5FAD1D2552D}" type="pres">
      <dgm:prSet presAssocID="{FC3FE930-D1EA-4FBB-9D62-75EBDCAA2C30}" presName="centerShape" presStyleLbl="node0" presStyleIdx="0" presStyleCnt="1"/>
      <dgm:spPr/>
      <dgm:t>
        <a:bodyPr/>
        <a:lstStyle/>
        <a:p>
          <a:endParaRPr lang="ru-RU"/>
        </a:p>
      </dgm:t>
    </dgm:pt>
    <dgm:pt modelId="{0AE476B6-F077-406C-A169-048E350AC4ED}" type="pres">
      <dgm:prSet presAssocID="{FAF41AF1-D797-425A-B17D-296B16A50A90}" presName="node" presStyleLbl="node1" presStyleIdx="0" presStyleCnt="4" custScaleX="105942">
        <dgm:presLayoutVars>
          <dgm:bulletEnabled val="1"/>
        </dgm:presLayoutVars>
      </dgm:prSet>
      <dgm:spPr/>
      <dgm:t>
        <a:bodyPr/>
        <a:lstStyle/>
        <a:p>
          <a:endParaRPr lang="ru-RU"/>
        </a:p>
      </dgm:t>
    </dgm:pt>
    <dgm:pt modelId="{10E37316-DAC9-4AEB-93C3-DEDFBD10F77C}" type="pres">
      <dgm:prSet presAssocID="{FAF41AF1-D797-425A-B17D-296B16A50A90}" presName="dummy" presStyleCnt="0"/>
      <dgm:spPr/>
    </dgm:pt>
    <dgm:pt modelId="{E0FBCEE6-8707-4722-B627-53510751D1C4}" type="pres">
      <dgm:prSet presAssocID="{82964FD5-2CFA-43F2-B490-A2946D49007A}" presName="sibTrans" presStyleLbl="sibTrans2D1" presStyleIdx="0" presStyleCnt="4"/>
      <dgm:spPr/>
      <dgm:t>
        <a:bodyPr/>
        <a:lstStyle/>
        <a:p>
          <a:endParaRPr lang="ru-RU"/>
        </a:p>
      </dgm:t>
    </dgm:pt>
    <dgm:pt modelId="{9C1970B2-4EC4-4A24-9B59-7BDBD59B570D}" type="pres">
      <dgm:prSet presAssocID="{04BC9A05-8295-49AB-AD45-1A7D7A3B9515}" presName="node" presStyleLbl="node1" presStyleIdx="1" presStyleCnt="4" custScaleX="112151">
        <dgm:presLayoutVars>
          <dgm:bulletEnabled val="1"/>
        </dgm:presLayoutVars>
      </dgm:prSet>
      <dgm:spPr/>
      <dgm:t>
        <a:bodyPr/>
        <a:lstStyle/>
        <a:p>
          <a:endParaRPr lang="ru-RU"/>
        </a:p>
      </dgm:t>
    </dgm:pt>
    <dgm:pt modelId="{03A89FB2-3A39-4FBC-964B-7822AFDFC51F}" type="pres">
      <dgm:prSet presAssocID="{04BC9A05-8295-49AB-AD45-1A7D7A3B9515}" presName="dummy" presStyleCnt="0"/>
      <dgm:spPr/>
    </dgm:pt>
    <dgm:pt modelId="{9F5C072A-674F-4C81-8425-A56D4F90734C}" type="pres">
      <dgm:prSet presAssocID="{039D0FD3-7394-4DE2-BBF9-59D109A8188F}" presName="sibTrans" presStyleLbl="sibTrans2D1" presStyleIdx="1" presStyleCnt="4"/>
      <dgm:spPr/>
      <dgm:t>
        <a:bodyPr/>
        <a:lstStyle/>
        <a:p>
          <a:endParaRPr lang="ru-RU"/>
        </a:p>
      </dgm:t>
    </dgm:pt>
    <dgm:pt modelId="{FC61589D-F746-4168-9BC0-41657B4AE2DF}" type="pres">
      <dgm:prSet presAssocID="{772A5ECA-3F5F-4D74-BFF1-EF00ED48ADEB}" presName="node" presStyleLbl="node1" presStyleIdx="2" presStyleCnt="4" custScaleX="105942">
        <dgm:presLayoutVars>
          <dgm:bulletEnabled val="1"/>
        </dgm:presLayoutVars>
      </dgm:prSet>
      <dgm:spPr/>
      <dgm:t>
        <a:bodyPr/>
        <a:lstStyle/>
        <a:p>
          <a:endParaRPr lang="ru-RU"/>
        </a:p>
      </dgm:t>
    </dgm:pt>
    <dgm:pt modelId="{318001B5-3D3A-4830-A4DF-7D453BCFC92D}" type="pres">
      <dgm:prSet presAssocID="{772A5ECA-3F5F-4D74-BFF1-EF00ED48ADEB}" presName="dummy" presStyleCnt="0"/>
      <dgm:spPr/>
    </dgm:pt>
    <dgm:pt modelId="{76201B1D-5777-4F74-8A00-AFD6E6E649EE}" type="pres">
      <dgm:prSet presAssocID="{6698FEE3-661B-42FC-8BB9-9BC2F12FEACE}" presName="sibTrans" presStyleLbl="sibTrans2D1" presStyleIdx="2" presStyleCnt="4"/>
      <dgm:spPr/>
      <dgm:t>
        <a:bodyPr/>
        <a:lstStyle/>
        <a:p>
          <a:endParaRPr lang="ru-RU"/>
        </a:p>
      </dgm:t>
    </dgm:pt>
    <dgm:pt modelId="{B1D0D8DA-4022-490B-8AAF-09F7894A8311}" type="pres">
      <dgm:prSet presAssocID="{3D97A9CA-C4D1-4338-8B2A-8B1AF565B7B0}" presName="node" presStyleLbl="node1" presStyleIdx="3" presStyleCnt="4" custScaleX="106548">
        <dgm:presLayoutVars>
          <dgm:bulletEnabled val="1"/>
        </dgm:presLayoutVars>
      </dgm:prSet>
      <dgm:spPr/>
      <dgm:t>
        <a:bodyPr/>
        <a:lstStyle/>
        <a:p>
          <a:endParaRPr lang="ru-RU"/>
        </a:p>
      </dgm:t>
    </dgm:pt>
    <dgm:pt modelId="{D7D9A920-9C41-4EB5-AC2B-D25E63EA9C72}" type="pres">
      <dgm:prSet presAssocID="{3D97A9CA-C4D1-4338-8B2A-8B1AF565B7B0}" presName="dummy" presStyleCnt="0"/>
      <dgm:spPr/>
    </dgm:pt>
    <dgm:pt modelId="{15B44509-6EA3-44FB-9210-EA1960FF2F60}" type="pres">
      <dgm:prSet presAssocID="{01AF65EE-8CA5-485D-B118-B69631A8D18E}" presName="sibTrans" presStyleLbl="sibTrans2D1" presStyleIdx="3" presStyleCnt="4"/>
      <dgm:spPr/>
      <dgm:t>
        <a:bodyPr/>
        <a:lstStyle/>
        <a:p>
          <a:endParaRPr lang="ru-RU"/>
        </a:p>
      </dgm:t>
    </dgm:pt>
  </dgm:ptLst>
  <dgm:cxnLst>
    <dgm:cxn modelId="{C4736050-6A22-46AF-82EF-6CAC30024A71}" type="presOf" srcId="{04BC9A05-8295-49AB-AD45-1A7D7A3B9515}" destId="{9C1970B2-4EC4-4A24-9B59-7BDBD59B570D}" srcOrd="0" destOrd="0" presId="urn:microsoft.com/office/officeart/2005/8/layout/radial6"/>
    <dgm:cxn modelId="{C052A9B3-BD12-40DE-990D-633E6EDFBAA9}" srcId="{D12325F2-06BE-4DE7-848E-ECFE985A6D25}" destId="{FC3FE930-D1EA-4FBB-9D62-75EBDCAA2C30}" srcOrd="0" destOrd="0" parTransId="{33FBE0E2-16F1-40B5-A1DA-E7470471845A}" sibTransId="{FEA8851E-80C8-4AB1-9DDC-5197F9C47C31}"/>
    <dgm:cxn modelId="{9781E4F5-FCC6-4F16-8830-C840E4EABFE1}" type="presOf" srcId="{6698FEE3-661B-42FC-8BB9-9BC2F12FEACE}" destId="{76201B1D-5777-4F74-8A00-AFD6E6E649EE}" srcOrd="0" destOrd="0" presId="urn:microsoft.com/office/officeart/2005/8/layout/radial6"/>
    <dgm:cxn modelId="{32964723-6D4D-44DB-A0E3-2C97BECAD19C}" type="presOf" srcId="{D12325F2-06BE-4DE7-848E-ECFE985A6D25}" destId="{DCC222BA-045C-4E34-A5FD-0ABA22EA74A6}" srcOrd="0" destOrd="0" presId="urn:microsoft.com/office/officeart/2005/8/layout/radial6"/>
    <dgm:cxn modelId="{5A2F965C-EB7C-41C2-9A2B-13B241788008}" type="presOf" srcId="{772A5ECA-3F5F-4D74-BFF1-EF00ED48ADEB}" destId="{FC61589D-F746-4168-9BC0-41657B4AE2DF}" srcOrd="0" destOrd="0" presId="urn:microsoft.com/office/officeart/2005/8/layout/radial6"/>
    <dgm:cxn modelId="{B236D509-0A33-4D45-BA4B-D6FF85A66421}" srcId="{FC3FE930-D1EA-4FBB-9D62-75EBDCAA2C30}" destId="{FAF41AF1-D797-425A-B17D-296B16A50A90}" srcOrd="0" destOrd="0" parTransId="{95E42840-9DCA-4F46-A200-E343E814285A}" sibTransId="{82964FD5-2CFA-43F2-B490-A2946D49007A}"/>
    <dgm:cxn modelId="{B093A379-E6DB-41C6-92E0-95F8CAB0932F}" type="presOf" srcId="{82964FD5-2CFA-43F2-B490-A2946D49007A}" destId="{E0FBCEE6-8707-4722-B627-53510751D1C4}" srcOrd="0" destOrd="0" presId="urn:microsoft.com/office/officeart/2005/8/layout/radial6"/>
    <dgm:cxn modelId="{20CCC4DA-C8B5-45FA-A771-B4CE2B3A8663}" srcId="{FC3FE930-D1EA-4FBB-9D62-75EBDCAA2C30}" destId="{3D97A9CA-C4D1-4338-8B2A-8B1AF565B7B0}" srcOrd="3" destOrd="0" parTransId="{D0C70F60-C89F-4684-BD7F-376CCFB5A873}" sibTransId="{01AF65EE-8CA5-485D-B118-B69631A8D18E}"/>
    <dgm:cxn modelId="{7D490010-2743-4891-A0C6-0D891F2F01DF}" type="presOf" srcId="{039D0FD3-7394-4DE2-BBF9-59D109A8188F}" destId="{9F5C072A-674F-4C81-8425-A56D4F90734C}" srcOrd="0" destOrd="0" presId="urn:microsoft.com/office/officeart/2005/8/layout/radial6"/>
    <dgm:cxn modelId="{346322E2-3E54-4E5E-A54D-80F13CF5A5C0}" type="presOf" srcId="{3D97A9CA-C4D1-4338-8B2A-8B1AF565B7B0}" destId="{B1D0D8DA-4022-490B-8AAF-09F7894A8311}" srcOrd="0" destOrd="0" presId="urn:microsoft.com/office/officeart/2005/8/layout/radial6"/>
    <dgm:cxn modelId="{D73D45E5-8F72-4D96-8F92-AB83115152B4}" srcId="{FC3FE930-D1EA-4FBB-9D62-75EBDCAA2C30}" destId="{04BC9A05-8295-49AB-AD45-1A7D7A3B9515}" srcOrd="1" destOrd="0" parTransId="{F5647CB5-A193-4944-A195-DA303A36E939}" sibTransId="{039D0FD3-7394-4DE2-BBF9-59D109A8188F}"/>
    <dgm:cxn modelId="{21CAA4FA-6F02-4F21-ABF9-C75E43BFE5CF}" srcId="{FC3FE930-D1EA-4FBB-9D62-75EBDCAA2C30}" destId="{772A5ECA-3F5F-4D74-BFF1-EF00ED48ADEB}" srcOrd="2" destOrd="0" parTransId="{7D6D8468-8A41-41F1-82AE-27C997D762D1}" sibTransId="{6698FEE3-661B-42FC-8BB9-9BC2F12FEACE}"/>
    <dgm:cxn modelId="{83B1F105-7A4A-4EFC-A3C1-60A749B6704C}" type="presOf" srcId="{01AF65EE-8CA5-485D-B118-B69631A8D18E}" destId="{15B44509-6EA3-44FB-9210-EA1960FF2F60}" srcOrd="0" destOrd="0" presId="urn:microsoft.com/office/officeart/2005/8/layout/radial6"/>
    <dgm:cxn modelId="{6E30C323-7255-4A55-81AA-0BB566FD09E6}" type="presOf" srcId="{FAF41AF1-D797-425A-B17D-296B16A50A90}" destId="{0AE476B6-F077-406C-A169-048E350AC4ED}" srcOrd="0" destOrd="0" presId="urn:microsoft.com/office/officeart/2005/8/layout/radial6"/>
    <dgm:cxn modelId="{971487E0-BAA5-40B3-A78D-3FDBE909A96E}" type="presOf" srcId="{FC3FE930-D1EA-4FBB-9D62-75EBDCAA2C30}" destId="{B87BB73B-F5AC-4087-8002-E5FAD1D2552D}" srcOrd="0" destOrd="0" presId="urn:microsoft.com/office/officeart/2005/8/layout/radial6"/>
    <dgm:cxn modelId="{F1293CE4-38AA-4034-BBA8-6B57B4F79902}" type="presParOf" srcId="{DCC222BA-045C-4E34-A5FD-0ABA22EA74A6}" destId="{B87BB73B-F5AC-4087-8002-E5FAD1D2552D}" srcOrd="0" destOrd="0" presId="urn:microsoft.com/office/officeart/2005/8/layout/radial6"/>
    <dgm:cxn modelId="{1BD32BEB-FB46-46CF-A205-0DEFC5F4764E}" type="presParOf" srcId="{DCC222BA-045C-4E34-A5FD-0ABA22EA74A6}" destId="{0AE476B6-F077-406C-A169-048E350AC4ED}" srcOrd="1" destOrd="0" presId="urn:microsoft.com/office/officeart/2005/8/layout/radial6"/>
    <dgm:cxn modelId="{66F1A303-5E6D-483B-AEF5-29FBF009C9F6}" type="presParOf" srcId="{DCC222BA-045C-4E34-A5FD-0ABA22EA74A6}" destId="{10E37316-DAC9-4AEB-93C3-DEDFBD10F77C}" srcOrd="2" destOrd="0" presId="urn:microsoft.com/office/officeart/2005/8/layout/radial6"/>
    <dgm:cxn modelId="{71035578-2EAC-46B8-B3FE-9B312B8CC8A3}" type="presParOf" srcId="{DCC222BA-045C-4E34-A5FD-0ABA22EA74A6}" destId="{E0FBCEE6-8707-4722-B627-53510751D1C4}" srcOrd="3" destOrd="0" presId="urn:microsoft.com/office/officeart/2005/8/layout/radial6"/>
    <dgm:cxn modelId="{55A2248F-7BBC-4497-BADC-1F5C9D8D8508}" type="presParOf" srcId="{DCC222BA-045C-4E34-A5FD-0ABA22EA74A6}" destId="{9C1970B2-4EC4-4A24-9B59-7BDBD59B570D}" srcOrd="4" destOrd="0" presId="urn:microsoft.com/office/officeart/2005/8/layout/radial6"/>
    <dgm:cxn modelId="{02914F60-E47A-4D50-8D50-9F5A8D394CBE}" type="presParOf" srcId="{DCC222BA-045C-4E34-A5FD-0ABA22EA74A6}" destId="{03A89FB2-3A39-4FBC-964B-7822AFDFC51F}" srcOrd="5" destOrd="0" presId="urn:microsoft.com/office/officeart/2005/8/layout/radial6"/>
    <dgm:cxn modelId="{3087C693-5A5B-4513-9456-0C350B24DA25}" type="presParOf" srcId="{DCC222BA-045C-4E34-A5FD-0ABA22EA74A6}" destId="{9F5C072A-674F-4C81-8425-A56D4F90734C}" srcOrd="6" destOrd="0" presId="urn:microsoft.com/office/officeart/2005/8/layout/radial6"/>
    <dgm:cxn modelId="{9EBF724B-8C60-42AE-A0DA-47043D150697}" type="presParOf" srcId="{DCC222BA-045C-4E34-A5FD-0ABA22EA74A6}" destId="{FC61589D-F746-4168-9BC0-41657B4AE2DF}" srcOrd="7" destOrd="0" presId="urn:microsoft.com/office/officeart/2005/8/layout/radial6"/>
    <dgm:cxn modelId="{B1D164D5-EC86-4CCB-BDAE-DA0A1288FA53}" type="presParOf" srcId="{DCC222BA-045C-4E34-A5FD-0ABA22EA74A6}" destId="{318001B5-3D3A-4830-A4DF-7D453BCFC92D}" srcOrd="8" destOrd="0" presId="urn:microsoft.com/office/officeart/2005/8/layout/radial6"/>
    <dgm:cxn modelId="{18127DAB-50DE-4EE1-A6C1-7C0BDAD444D7}" type="presParOf" srcId="{DCC222BA-045C-4E34-A5FD-0ABA22EA74A6}" destId="{76201B1D-5777-4F74-8A00-AFD6E6E649EE}" srcOrd="9" destOrd="0" presId="urn:microsoft.com/office/officeart/2005/8/layout/radial6"/>
    <dgm:cxn modelId="{B9313ADF-E756-4E84-886D-E67DA5EAC00B}" type="presParOf" srcId="{DCC222BA-045C-4E34-A5FD-0ABA22EA74A6}" destId="{B1D0D8DA-4022-490B-8AAF-09F7894A8311}" srcOrd="10" destOrd="0" presId="urn:microsoft.com/office/officeart/2005/8/layout/radial6"/>
    <dgm:cxn modelId="{12E49AA0-DCE5-4E11-A34C-335137D7E008}" type="presParOf" srcId="{DCC222BA-045C-4E34-A5FD-0ABA22EA74A6}" destId="{D7D9A920-9C41-4EB5-AC2B-D25E63EA9C72}" srcOrd="11" destOrd="0" presId="urn:microsoft.com/office/officeart/2005/8/layout/radial6"/>
    <dgm:cxn modelId="{D934D339-448E-448B-B92D-B7034D07B9DB}" type="presParOf" srcId="{DCC222BA-045C-4E34-A5FD-0ABA22EA74A6}" destId="{15B44509-6EA3-44FB-9210-EA1960FF2F60}"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B44509-6EA3-44FB-9210-EA1960FF2F60}">
      <dsp:nvSpPr>
        <dsp:cNvPr id="0" name=""/>
        <dsp:cNvSpPr/>
      </dsp:nvSpPr>
      <dsp:spPr>
        <a:xfrm>
          <a:off x="1603687" y="659109"/>
          <a:ext cx="4396820" cy="4396820"/>
        </a:xfrm>
        <a:prstGeom prst="blockArc">
          <a:avLst>
            <a:gd name="adj1" fmla="val 10800000"/>
            <a:gd name="adj2" fmla="val 16200000"/>
            <a:gd name="adj3" fmla="val 463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6201B1D-5777-4F74-8A00-AFD6E6E649EE}">
      <dsp:nvSpPr>
        <dsp:cNvPr id="0" name=""/>
        <dsp:cNvSpPr/>
      </dsp:nvSpPr>
      <dsp:spPr>
        <a:xfrm>
          <a:off x="1603687" y="659109"/>
          <a:ext cx="4396820" cy="4396820"/>
        </a:xfrm>
        <a:prstGeom prst="blockArc">
          <a:avLst>
            <a:gd name="adj1" fmla="val 5400000"/>
            <a:gd name="adj2" fmla="val 10800000"/>
            <a:gd name="adj3" fmla="val 463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F5C072A-674F-4C81-8425-A56D4F90734C}">
      <dsp:nvSpPr>
        <dsp:cNvPr id="0" name=""/>
        <dsp:cNvSpPr/>
      </dsp:nvSpPr>
      <dsp:spPr>
        <a:xfrm>
          <a:off x="1603687" y="659109"/>
          <a:ext cx="4396820" cy="4396820"/>
        </a:xfrm>
        <a:prstGeom prst="blockArc">
          <a:avLst>
            <a:gd name="adj1" fmla="val 0"/>
            <a:gd name="adj2" fmla="val 5400000"/>
            <a:gd name="adj3" fmla="val 463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FBCEE6-8707-4722-B627-53510751D1C4}">
      <dsp:nvSpPr>
        <dsp:cNvPr id="0" name=""/>
        <dsp:cNvSpPr/>
      </dsp:nvSpPr>
      <dsp:spPr>
        <a:xfrm>
          <a:off x="1603687" y="659109"/>
          <a:ext cx="4396820" cy="4396820"/>
        </a:xfrm>
        <a:prstGeom prst="blockArc">
          <a:avLst>
            <a:gd name="adj1" fmla="val 16200000"/>
            <a:gd name="adj2" fmla="val 0"/>
            <a:gd name="adj3" fmla="val 463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87BB73B-F5AC-4087-8002-E5FAD1D2552D}">
      <dsp:nvSpPr>
        <dsp:cNvPr id="0" name=""/>
        <dsp:cNvSpPr/>
      </dsp:nvSpPr>
      <dsp:spPr>
        <a:xfrm>
          <a:off x="2790628" y="1846051"/>
          <a:ext cx="2022937" cy="2022937"/>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ru-RU" sz="2200" kern="1200" dirty="0" smtClean="0"/>
            <a:t>Выпускник</a:t>
          </a:r>
          <a:endParaRPr lang="ru-RU" sz="2200" kern="1200" dirty="0"/>
        </a:p>
      </dsp:txBody>
      <dsp:txXfrm>
        <a:off x="3086880" y="2142303"/>
        <a:ext cx="1430433" cy="1430433"/>
      </dsp:txXfrm>
    </dsp:sp>
    <dsp:sp modelId="{0AE476B6-F077-406C-A169-048E350AC4ED}">
      <dsp:nvSpPr>
        <dsp:cNvPr id="0" name=""/>
        <dsp:cNvSpPr/>
      </dsp:nvSpPr>
      <dsp:spPr>
        <a:xfrm>
          <a:off x="3051998" y="2059"/>
          <a:ext cx="1500198" cy="141605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ru-RU" sz="1200" kern="1200" dirty="0" smtClean="0"/>
            <a:t>Политическая сфера</a:t>
          </a:r>
          <a:endParaRPr lang="ru-RU" sz="1200" kern="1200" dirty="0"/>
        </a:p>
      </dsp:txBody>
      <dsp:txXfrm>
        <a:off x="3271697" y="209436"/>
        <a:ext cx="1060800" cy="1001302"/>
      </dsp:txXfrm>
    </dsp:sp>
    <dsp:sp modelId="{9C1970B2-4EC4-4A24-9B59-7BDBD59B570D}">
      <dsp:nvSpPr>
        <dsp:cNvPr id="0" name=""/>
        <dsp:cNvSpPr/>
      </dsp:nvSpPr>
      <dsp:spPr>
        <a:xfrm>
          <a:off x="5155469" y="2149491"/>
          <a:ext cx="1588121" cy="141605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ru-RU" sz="1200" kern="1200" dirty="0" smtClean="0"/>
            <a:t>Социальная сфера</a:t>
          </a:r>
          <a:endParaRPr lang="ru-RU" sz="1200" kern="1200" dirty="0"/>
        </a:p>
      </dsp:txBody>
      <dsp:txXfrm>
        <a:off x="5388044" y="2356868"/>
        <a:ext cx="1122971" cy="1001302"/>
      </dsp:txXfrm>
    </dsp:sp>
    <dsp:sp modelId="{FC61589D-F746-4168-9BC0-41657B4AE2DF}">
      <dsp:nvSpPr>
        <dsp:cNvPr id="0" name=""/>
        <dsp:cNvSpPr/>
      </dsp:nvSpPr>
      <dsp:spPr>
        <a:xfrm>
          <a:off x="3051998" y="4296924"/>
          <a:ext cx="1500198" cy="141605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ru-RU" sz="1200" kern="1200" dirty="0" smtClean="0"/>
            <a:t>Экономическая сфера</a:t>
          </a:r>
          <a:endParaRPr lang="ru-RU" sz="1200" kern="1200" dirty="0"/>
        </a:p>
      </dsp:txBody>
      <dsp:txXfrm>
        <a:off x="3271697" y="4504301"/>
        <a:ext cx="1060800" cy="1001302"/>
      </dsp:txXfrm>
    </dsp:sp>
    <dsp:sp modelId="{B1D0D8DA-4022-490B-8AAF-09F7894A8311}">
      <dsp:nvSpPr>
        <dsp:cNvPr id="0" name=""/>
        <dsp:cNvSpPr/>
      </dsp:nvSpPr>
      <dsp:spPr>
        <a:xfrm>
          <a:off x="900275" y="2149491"/>
          <a:ext cx="1508779" cy="141605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ru-RU" sz="1200" kern="1200" dirty="0" smtClean="0"/>
            <a:t>Духовная сфера</a:t>
          </a:r>
          <a:endParaRPr lang="ru-RU" sz="1200" kern="1200" dirty="0"/>
        </a:p>
      </dsp:txBody>
      <dsp:txXfrm>
        <a:off x="1121231" y="2356868"/>
        <a:ext cx="1066867" cy="1001302"/>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63CB61-D6DA-487E-B689-68EC48EF4BEF}" type="datetimeFigureOut">
              <a:rPr lang="ru-RU" smtClean="0"/>
              <a:pPr/>
              <a:t>05.03.2019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18E39F-6A1F-40FE-80E9-C3B87DAB7231}" type="slidenum">
              <a:rPr lang="ru-RU" smtClean="0"/>
              <a:pPr/>
              <a:t>‹#›</a:t>
            </a:fld>
            <a:endParaRPr lang="ru-RU"/>
          </a:p>
        </p:txBody>
      </p:sp>
    </p:spTree>
    <p:extLst>
      <p:ext uri="{BB962C8B-B14F-4D97-AF65-F5344CB8AC3E}">
        <p14:creationId xmlns:p14="http://schemas.microsoft.com/office/powerpoint/2010/main" val="1950855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718E39F-6A1F-40FE-80E9-C3B87DAB7231}" type="slidenum">
              <a:rPr lang="ru-RU" smtClean="0"/>
              <a:pPr/>
              <a:t>15</a:t>
            </a:fld>
            <a:endParaRPr lang="ru-RU"/>
          </a:p>
        </p:txBody>
      </p:sp>
    </p:spTree>
    <p:extLst>
      <p:ext uri="{BB962C8B-B14F-4D97-AF65-F5344CB8AC3E}">
        <p14:creationId xmlns:p14="http://schemas.microsoft.com/office/powerpoint/2010/main" val="3719614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05.03.2019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trips/>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05.03.2019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strips/>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05.03.2019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strips/>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05.03.2019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strips/>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05.03.2019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trips/>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05.03.2019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strips/>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05.03.2019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strips/>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05.03.2019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strips/>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05.03.2019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strips/>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05.03.2019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trips/>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05.03.2019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strips/>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4C71EC6-210F-42DE-9C53-41977AD35B3D}" type="datetimeFigureOut">
              <a:rPr lang="ru-RU" smtClean="0"/>
              <a:pPr/>
              <a:t>05.03.2019</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9B0651-EE4F-4900-A07F-96A6BFA9D0F0}" type="slidenum">
              <a:rPr lang="ru-RU" smtClean="0"/>
              <a:pPr/>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strips/>
  </p:transition>
  <p:timing>
    <p:tnLst>
      <p:par>
        <p:cTn id="1" dur="indefinite" restart="never" nodeType="tmRoot"/>
      </p:par>
    </p:tnLst>
  </p:timing>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404664"/>
            <a:ext cx="7543800" cy="2952328"/>
          </a:xfrm>
        </p:spPr>
        <p:txBody>
          <a:bodyPr/>
          <a:lstStyle/>
          <a:p>
            <a:r>
              <a:rPr lang="ru-RU" dirty="0" smtClean="0"/>
              <a:t>Реши задания и узнай тему урока:</a:t>
            </a:r>
          </a:p>
          <a:p>
            <a:pPr marL="0" lvl="0" indent="0" algn="just">
              <a:spcAft>
                <a:spcPts val="600"/>
              </a:spcAft>
              <a:buNone/>
            </a:pPr>
            <a:r>
              <a:rPr lang="ru-RU" dirty="0" smtClean="0">
                <a:ea typeface="Times New Roman"/>
              </a:rPr>
              <a:t>  1) 36 </a:t>
            </a:r>
            <a:r>
              <a:rPr lang="ru-RU" baseline="30000" dirty="0">
                <a:ea typeface="Times New Roman"/>
              </a:rPr>
              <a:t>1/2</a:t>
            </a:r>
            <a:r>
              <a:rPr lang="ru-RU" dirty="0">
                <a:ea typeface="Times New Roman"/>
              </a:rPr>
              <a:t>   </a:t>
            </a:r>
            <a:r>
              <a:rPr lang="en-US" dirty="0">
                <a:ea typeface="Times New Roman"/>
              </a:rPr>
              <a:t>       </a:t>
            </a:r>
            <a:r>
              <a:rPr lang="ru-RU" dirty="0">
                <a:ea typeface="Times New Roman"/>
              </a:rPr>
              <a:t> </a:t>
            </a:r>
            <a:r>
              <a:rPr lang="ru-RU" dirty="0" smtClean="0">
                <a:ea typeface="Times New Roman"/>
              </a:rPr>
              <a:t>         2</a:t>
            </a:r>
            <a:r>
              <a:rPr lang="ru-RU" dirty="0">
                <a:ea typeface="Times New Roman"/>
              </a:rPr>
              <a:t>) 16 </a:t>
            </a:r>
            <a:r>
              <a:rPr lang="ru-RU" baseline="30000" dirty="0">
                <a:ea typeface="Times New Roman"/>
              </a:rPr>
              <a:t>1/4</a:t>
            </a:r>
            <a:r>
              <a:rPr lang="ru-RU" dirty="0">
                <a:ea typeface="Times New Roman"/>
              </a:rPr>
              <a:t> </a:t>
            </a:r>
            <a:r>
              <a:rPr lang="en-US" dirty="0">
                <a:ea typeface="Times New Roman"/>
              </a:rPr>
              <a:t>               </a:t>
            </a:r>
            <a:r>
              <a:rPr lang="ru-RU" dirty="0">
                <a:ea typeface="Times New Roman"/>
              </a:rPr>
              <a:t> </a:t>
            </a:r>
            <a:r>
              <a:rPr lang="ru-RU" dirty="0" smtClean="0">
                <a:ea typeface="Times New Roman"/>
              </a:rPr>
              <a:t>        3</a:t>
            </a:r>
            <a:r>
              <a:rPr lang="ru-RU" dirty="0">
                <a:ea typeface="Times New Roman"/>
              </a:rPr>
              <a:t>) 8</a:t>
            </a:r>
            <a:r>
              <a:rPr lang="ru-RU" baseline="30000" dirty="0">
                <a:ea typeface="Times New Roman"/>
              </a:rPr>
              <a:t>2/3</a:t>
            </a:r>
            <a:r>
              <a:rPr lang="ru-RU" dirty="0">
                <a:ea typeface="Times New Roman"/>
              </a:rPr>
              <a:t>   </a:t>
            </a:r>
            <a:endParaRPr lang="ru-RU" sz="2000" dirty="0">
              <a:ea typeface="Times New Roman"/>
            </a:endParaRPr>
          </a:p>
          <a:p>
            <a:pPr marL="182880" indent="0" algn="just">
              <a:spcAft>
                <a:spcPts val="600"/>
              </a:spcAft>
              <a:buNone/>
            </a:pPr>
            <a:r>
              <a:rPr lang="ru-RU" dirty="0">
                <a:ea typeface="Times New Roman"/>
              </a:rPr>
              <a:t>4) 2</a:t>
            </a:r>
            <a:r>
              <a:rPr lang="ru-RU" baseline="30000" dirty="0">
                <a:ea typeface="Times New Roman"/>
              </a:rPr>
              <a:t>х</a:t>
            </a:r>
            <a:r>
              <a:rPr lang="ru-RU" dirty="0">
                <a:ea typeface="Times New Roman"/>
              </a:rPr>
              <a:t> =32   </a:t>
            </a:r>
            <a:r>
              <a:rPr lang="en-US" dirty="0">
                <a:ea typeface="Times New Roman"/>
              </a:rPr>
              <a:t>   </a:t>
            </a:r>
            <a:r>
              <a:rPr lang="ru-RU" dirty="0" smtClean="0">
                <a:ea typeface="Times New Roman"/>
              </a:rPr>
              <a:t>          </a:t>
            </a:r>
            <a:r>
              <a:rPr lang="en-US" dirty="0" smtClean="0">
                <a:ea typeface="Times New Roman"/>
              </a:rPr>
              <a:t> </a:t>
            </a:r>
            <a:r>
              <a:rPr lang="ru-RU" dirty="0">
                <a:ea typeface="Times New Roman"/>
              </a:rPr>
              <a:t>5) 12</a:t>
            </a:r>
            <a:r>
              <a:rPr lang="ru-RU" baseline="30000" dirty="0">
                <a:ea typeface="Times New Roman"/>
              </a:rPr>
              <a:t>х</a:t>
            </a:r>
            <a:r>
              <a:rPr lang="ru-RU" dirty="0">
                <a:ea typeface="Times New Roman"/>
              </a:rPr>
              <a:t> = 1  </a:t>
            </a:r>
            <a:r>
              <a:rPr lang="en-US" dirty="0">
                <a:ea typeface="Times New Roman"/>
              </a:rPr>
              <a:t>       </a:t>
            </a:r>
            <a:r>
              <a:rPr lang="ru-RU" dirty="0" smtClean="0">
                <a:ea typeface="Times New Roman"/>
              </a:rPr>
              <a:t>             6</a:t>
            </a:r>
            <a:r>
              <a:rPr lang="ru-RU" dirty="0">
                <a:ea typeface="Times New Roman"/>
              </a:rPr>
              <a:t>) 5</a:t>
            </a:r>
            <a:r>
              <a:rPr lang="ru-RU" baseline="30000" dirty="0">
                <a:ea typeface="Times New Roman"/>
              </a:rPr>
              <a:t>-х</a:t>
            </a:r>
            <a:r>
              <a:rPr lang="ru-RU" dirty="0">
                <a:ea typeface="Times New Roman"/>
              </a:rPr>
              <a:t> =</a:t>
            </a:r>
            <a:r>
              <a:rPr lang="ru-RU" dirty="0" smtClean="0">
                <a:ea typeface="Times New Roman"/>
              </a:rPr>
              <a:t>25</a:t>
            </a:r>
          </a:p>
          <a:p>
            <a:pPr marL="182880" indent="0" algn="just">
              <a:spcAft>
                <a:spcPts val="600"/>
              </a:spcAft>
              <a:buNone/>
            </a:pPr>
            <a:r>
              <a:rPr lang="ru-RU" dirty="0" smtClean="0">
                <a:ea typeface="Times New Roman"/>
              </a:rPr>
              <a:t>7</a:t>
            </a:r>
            <a:r>
              <a:rPr lang="ru-RU" dirty="0">
                <a:ea typeface="Times New Roman"/>
              </a:rPr>
              <a:t>) </a:t>
            </a:r>
            <a:r>
              <a:rPr lang="en-US" dirty="0">
                <a:ea typeface="Times New Roman"/>
              </a:rPr>
              <a:t>log</a:t>
            </a:r>
            <a:r>
              <a:rPr lang="en-US" baseline="-25000" dirty="0">
                <a:ea typeface="Times New Roman"/>
              </a:rPr>
              <a:t>2</a:t>
            </a:r>
            <a:r>
              <a:rPr lang="en-US" dirty="0">
                <a:ea typeface="Times New Roman"/>
              </a:rPr>
              <a:t>8         </a:t>
            </a:r>
            <a:r>
              <a:rPr lang="ru-RU" dirty="0" smtClean="0">
                <a:ea typeface="Times New Roman"/>
              </a:rPr>
              <a:t>          </a:t>
            </a:r>
            <a:r>
              <a:rPr lang="en-US" dirty="0" smtClean="0">
                <a:ea typeface="Times New Roman"/>
              </a:rPr>
              <a:t> </a:t>
            </a:r>
            <a:r>
              <a:rPr lang="en-US" dirty="0">
                <a:ea typeface="Times New Roman"/>
              </a:rPr>
              <a:t>8) log</a:t>
            </a:r>
            <a:r>
              <a:rPr lang="en-US" baseline="-25000" dirty="0">
                <a:ea typeface="Times New Roman"/>
              </a:rPr>
              <a:t>3</a:t>
            </a:r>
            <a:r>
              <a:rPr lang="en-US" dirty="0">
                <a:ea typeface="Times New Roman"/>
              </a:rPr>
              <a:t>3         </a:t>
            </a:r>
            <a:r>
              <a:rPr lang="ru-RU" dirty="0" smtClean="0">
                <a:ea typeface="Times New Roman"/>
              </a:rPr>
              <a:t>              </a:t>
            </a:r>
            <a:r>
              <a:rPr lang="en-US" dirty="0" smtClean="0">
                <a:ea typeface="Times New Roman"/>
              </a:rPr>
              <a:t>  </a:t>
            </a:r>
            <a:r>
              <a:rPr lang="en-US" dirty="0">
                <a:ea typeface="Times New Roman"/>
              </a:rPr>
              <a:t>9) </a:t>
            </a:r>
            <a:r>
              <a:rPr lang="en-US" dirty="0" err="1">
                <a:ea typeface="Times New Roman"/>
              </a:rPr>
              <a:t>lg</a:t>
            </a:r>
            <a:r>
              <a:rPr lang="ru-RU" dirty="0">
                <a:ea typeface="Times New Roman"/>
              </a:rPr>
              <a:t> 0,1</a:t>
            </a:r>
            <a:endParaRPr lang="ru-RU" sz="2000" dirty="0">
              <a:ea typeface="Times New Roman"/>
            </a:endParaRPr>
          </a:p>
          <a:p>
            <a:pPr marL="0" indent="0">
              <a:buNone/>
            </a:pP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961" y="3212976"/>
            <a:ext cx="754697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323" y="4869160"/>
            <a:ext cx="7507613" cy="172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0137526"/>
      </p:ext>
    </p:extLst>
  </p:cSld>
  <p:clrMapOvr>
    <a:masterClrMapping/>
  </p:clrMapOvr>
  <p:transition>
    <p:strips/>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a:solidFill>
                  <a:prstClr val="black">
                    <a:lumMod val="85000"/>
                    <a:lumOff val="15000"/>
                  </a:prstClr>
                </a:solidFill>
              </a:rPr>
              <a:t>Социальная сфера</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3" y="1412776"/>
            <a:ext cx="3573984" cy="2026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700808"/>
            <a:ext cx="3157224" cy="2100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6949788"/>
      </p:ext>
    </p:extLst>
  </p:cSld>
  <p:clrMapOvr>
    <a:masterClrMapping/>
  </p:clrMapOvr>
  <p:transition>
    <p:strips/>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Политическая сфера</a:t>
            </a:r>
            <a:endParaRPr lang="ru-RU" dirty="0"/>
          </a:p>
        </p:txBody>
      </p:sp>
      <p:pic>
        <p:nvPicPr>
          <p:cNvPr id="4098" name="Picture 2" descr="C:\Users\ars\Desktop\349299894458439.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159695" y="685800"/>
            <a:ext cx="6912767" cy="4327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525511"/>
      </p:ext>
    </p:extLst>
  </p:cSld>
  <p:clrMapOvr>
    <a:masterClrMapping/>
  </p:clrMapOvr>
  <p:transition>
    <p:strip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067944" y="5445224"/>
            <a:ext cx="5346356" cy="729104"/>
          </a:xfrm>
        </p:spPr>
        <p:txBody>
          <a:bodyPr>
            <a:normAutofit fontScale="90000"/>
          </a:bodyPr>
          <a:lstStyle/>
          <a:p>
            <a:r>
              <a:rPr lang="ru-RU" sz="4400" dirty="0" smtClean="0"/>
              <a:t>Политическая сфера </a:t>
            </a:r>
            <a:endParaRPr lang="ru-RU" sz="4400" dirty="0"/>
          </a:p>
        </p:txBody>
      </p:sp>
      <p:sp>
        <p:nvSpPr>
          <p:cNvPr id="5" name="TextBox 4"/>
          <p:cNvSpPr txBox="1"/>
          <p:nvPr/>
        </p:nvSpPr>
        <p:spPr>
          <a:xfrm>
            <a:off x="4857752" y="669740"/>
            <a:ext cx="4000528" cy="4970591"/>
          </a:xfrm>
          <a:prstGeom prst="rect">
            <a:avLst/>
          </a:prstGeom>
          <a:noFill/>
        </p:spPr>
        <p:txBody>
          <a:bodyPr wrap="square" rtlCol="0">
            <a:spAutoFit/>
          </a:bodyPr>
          <a:lstStyle/>
          <a:p>
            <a:pPr marL="342900" indent="-342900">
              <a:buFont typeface="Arial" pitchFamily="34" charset="0"/>
              <a:buChar char="•"/>
            </a:pPr>
            <a:r>
              <a:rPr lang="ru-RU" sz="2300" dirty="0" smtClean="0"/>
              <a:t>За месяц до выборов в местные органы власти сторонники  партии А. (по данным социологического опроса) составили 300 тыс. человек. После телевизионных дебатов число сторонников  этой партии выросло до 309 тыс. человек. На сколько процентов повысилась численность сторонников партии А?  </a:t>
            </a:r>
          </a:p>
          <a:p>
            <a:endParaRPr lang="ru-RU" dirty="0"/>
          </a:p>
        </p:txBody>
      </p:sp>
      <p:sp>
        <p:nvSpPr>
          <p:cNvPr id="6" name="TextBox 5"/>
          <p:cNvSpPr txBox="1"/>
          <p:nvPr/>
        </p:nvSpPr>
        <p:spPr>
          <a:xfrm>
            <a:off x="334228" y="548680"/>
            <a:ext cx="4177034" cy="5755422"/>
          </a:xfrm>
          <a:prstGeom prst="rect">
            <a:avLst/>
          </a:prstGeom>
          <a:noFill/>
        </p:spPr>
        <p:txBody>
          <a:bodyPr wrap="square" rtlCol="0">
            <a:spAutoFit/>
          </a:bodyPr>
          <a:lstStyle/>
          <a:p>
            <a:pPr marL="342900" indent="-342900">
              <a:buFont typeface="Arial" pitchFamily="34" charset="0"/>
              <a:buChar char="•"/>
            </a:pPr>
            <a:r>
              <a:rPr lang="ru-RU" sz="2300" dirty="0" smtClean="0"/>
              <a:t> В выборах президента государства О. (проходят по мажоритарной системе)   участвовало  20000 человек. За кандидата от партии А. проголосовало 2500 человек;  за кандидата от партии Б. проголосовало 2000 человек;  за кандидата от партии В. – 9000; за кандидата от партии Г. – 6500. Сколько процентов голосов избирателей получил каждый кандидат?  Можно ли считать выборы состоявшимися? Почему?</a:t>
            </a:r>
          </a:p>
          <a:p>
            <a:pPr algn="r"/>
            <a:endParaRPr lang="ru-RU" sz="2300" dirty="0"/>
          </a:p>
        </p:txBody>
      </p:sp>
    </p:spTree>
    <p:extLst>
      <p:ext uri="{BB962C8B-B14F-4D97-AF65-F5344CB8AC3E}">
        <p14:creationId xmlns:p14="http://schemas.microsoft.com/office/powerpoint/2010/main" val="794650621"/>
      </p:ext>
    </p:extLst>
  </p:cSld>
  <p:clrMapOvr>
    <a:masterClrMapping/>
  </p:clrMapOvr>
  <p:transition>
    <p:strip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rs\Desktop\73590333_143816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9752" y="332656"/>
            <a:ext cx="7848872" cy="4968551"/>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idx="4294967295"/>
          </p:nvPr>
        </p:nvSpPr>
        <p:spPr>
          <a:xfrm>
            <a:off x="689752" y="4581128"/>
            <a:ext cx="6781800" cy="1600200"/>
          </a:xfrm>
        </p:spPr>
        <p:txBody>
          <a:bodyPr/>
          <a:lstStyle/>
          <a:p>
            <a:r>
              <a:rPr lang="ru-RU" dirty="0" smtClean="0"/>
              <a:t>Духовная сфера</a:t>
            </a:r>
            <a:endParaRPr lang="ru-RU" dirty="0"/>
          </a:p>
        </p:txBody>
      </p:sp>
    </p:spTree>
    <p:extLst>
      <p:ext uri="{BB962C8B-B14F-4D97-AF65-F5344CB8AC3E}">
        <p14:creationId xmlns:p14="http://schemas.microsoft.com/office/powerpoint/2010/main" val="1754253564"/>
      </p:ext>
    </p:extLst>
  </p:cSld>
  <p:clrMapOvr>
    <a:masterClrMapping/>
  </p:clrMapOvr>
  <p:transition>
    <p:strip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4572000"/>
            <a:ext cx="6781800" cy="1600200"/>
          </a:xfrm>
        </p:spPr>
        <p:txBody>
          <a:bodyPr/>
          <a:lstStyle/>
          <a:p>
            <a:endParaRPr lang="ru-RU" dirty="0"/>
          </a:p>
        </p:txBody>
      </p:sp>
      <p:pic>
        <p:nvPicPr>
          <p:cNvPr id="5122" name="Picture 2" descr="C:\Users\ars\Desktop\b_1426680289.jpg"/>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tretch>
            <a:fillRect/>
          </a:stretch>
        </p:blipFill>
        <p:spPr bwMode="auto">
          <a:xfrm>
            <a:off x="-180528" y="-243408"/>
            <a:ext cx="9330177" cy="7371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1920211"/>
      </p:ext>
    </p:extLst>
  </p:cSld>
  <p:clrMapOvr>
    <a:masterClrMapping/>
  </p:clrMapOvr>
  <p:transition>
    <p:strip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Users\ars\Desktop\Pskov.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66823"/>
      </p:ext>
    </p:extLst>
  </p:cSld>
  <p:clrMapOvr>
    <a:masterClrMapping/>
  </p:clrMapOvr>
  <p:transition>
    <p:strip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4572000"/>
            <a:ext cx="6781800" cy="1600200"/>
          </a:xfrm>
        </p:spPr>
        <p:txBody>
          <a:bodyPr/>
          <a:lstStyle/>
          <a:p>
            <a:endParaRPr lang="ru-RU" dirty="0"/>
          </a:p>
        </p:txBody>
      </p:sp>
      <p:pic>
        <p:nvPicPr>
          <p:cNvPr id="3" name="Picture 2" descr="C:\Users\ars\Desktop\5269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560" y="-381000"/>
            <a:ext cx="9793088" cy="76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0892235"/>
      </p:ext>
    </p:extLst>
  </p:cSld>
  <p:clrMapOvr>
    <a:masterClrMapping/>
  </p:clrMapOvr>
  <p:transition>
    <p:strip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rs\Desktop\142.jpg"/>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rcRect b="4010"/>
          <a:stretch>
            <a:fillRect/>
          </a:stretch>
        </p:blipFill>
        <p:spPr bwMode="auto">
          <a:xfrm>
            <a:off x="214282" y="828676"/>
            <a:ext cx="8748464" cy="5743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887843"/>
      </p:ext>
    </p:extLst>
  </p:cSld>
  <p:clrMapOvr>
    <a:masterClrMapping/>
  </p:clrMapOvr>
  <p:transition>
    <p:strips/>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Домашнее задание </a:t>
            </a:r>
          </a:p>
        </p:txBody>
      </p:sp>
      <p:sp>
        <p:nvSpPr>
          <p:cNvPr id="3" name="Объект 2"/>
          <p:cNvSpPr>
            <a:spLocks noGrp="1"/>
          </p:cNvSpPr>
          <p:nvPr>
            <p:ph sz="half" idx="1"/>
          </p:nvPr>
        </p:nvSpPr>
        <p:spPr/>
        <p:txBody>
          <a:bodyPr/>
          <a:lstStyle/>
          <a:p>
            <a:pPr marL="0" lvl="0" indent="0">
              <a:spcAft>
                <a:spcPts val="600"/>
              </a:spcAft>
              <a:buNone/>
            </a:pPr>
            <a:r>
              <a:rPr lang="ru-RU" b="1" dirty="0" smtClean="0">
                <a:ea typeface="Times New Roman"/>
              </a:rPr>
              <a:t>   </a:t>
            </a:r>
            <a:endParaRPr lang="ru-RU" sz="2400" dirty="0">
              <a:ea typeface="Times New Roman"/>
            </a:endParaRPr>
          </a:p>
          <a:p>
            <a:pPr marL="421005">
              <a:spcAft>
                <a:spcPts val="600"/>
              </a:spcAft>
            </a:pPr>
            <a:r>
              <a:rPr lang="ru-RU" dirty="0">
                <a:ea typeface="Times New Roman"/>
              </a:rPr>
              <a:t>Найти  информацию о данных памятниках в интернете (когда, где, кем, в честь кого/какого события построен)</a:t>
            </a:r>
            <a:endParaRPr lang="ru-RU" sz="2400" dirty="0">
              <a:ea typeface="Times New Roman"/>
            </a:endParaRPr>
          </a:p>
          <a:p>
            <a:endParaRPr lang="ru-RU" dirty="0"/>
          </a:p>
        </p:txBody>
      </p:sp>
      <p:sp>
        <p:nvSpPr>
          <p:cNvPr id="4" name="Объект 3"/>
          <p:cNvSpPr>
            <a:spLocks noGrp="1"/>
          </p:cNvSpPr>
          <p:nvPr>
            <p:ph sz="half" idx="2"/>
          </p:nvPr>
        </p:nvSpPr>
        <p:spPr>
          <a:xfrm>
            <a:off x="4648200" y="609601"/>
            <a:ext cx="3956248" cy="3767328"/>
          </a:xfrm>
        </p:spPr>
        <p:txBody>
          <a:bodyPr/>
          <a:lstStyle/>
          <a:p>
            <a:r>
              <a:rPr lang="ru-RU" dirty="0" smtClean="0"/>
              <a:t>Придумать задачи на:</a:t>
            </a:r>
          </a:p>
          <a:p>
            <a:pPr marL="0" indent="0">
              <a:buNone/>
            </a:pPr>
            <a:r>
              <a:rPr lang="ru-RU" dirty="0"/>
              <a:t> </a:t>
            </a:r>
            <a:r>
              <a:rPr lang="ru-RU" dirty="0" smtClean="0"/>
              <a:t>  </a:t>
            </a:r>
            <a:r>
              <a:rPr lang="en-US" dirty="0" smtClean="0"/>
              <a:t>- </a:t>
            </a:r>
            <a:r>
              <a:rPr lang="ru-RU" dirty="0" smtClean="0"/>
              <a:t>проценты</a:t>
            </a:r>
          </a:p>
          <a:p>
            <a:pPr marL="0" indent="0">
              <a:buNone/>
            </a:pPr>
            <a:r>
              <a:rPr lang="ru-RU" dirty="0"/>
              <a:t> </a:t>
            </a:r>
            <a:r>
              <a:rPr lang="ru-RU" dirty="0" smtClean="0"/>
              <a:t>  - нахождение объемов      тел </a:t>
            </a:r>
            <a:endParaRPr lang="ru-RU" dirty="0"/>
          </a:p>
        </p:txBody>
      </p:sp>
    </p:spTree>
    <p:extLst>
      <p:ext uri="{BB962C8B-B14F-4D97-AF65-F5344CB8AC3E}">
        <p14:creationId xmlns:p14="http://schemas.microsoft.com/office/powerpoint/2010/main" val="214709270"/>
      </p:ext>
    </p:extLst>
  </p:cSld>
  <p:clrMapOvr>
    <a:masterClrMapping/>
  </p:clrMapOvr>
  <p:transition>
    <p:strips/>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a:t>Критерии   оценивания:</a:t>
            </a:r>
            <a:br>
              <a:rPr lang="ru-RU" dirty="0"/>
            </a:br>
            <a:endParaRPr lang="ru-RU" dirty="0"/>
          </a:p>
        </p:txBody>
      </p:sp>
      <p:sp>
        <p:nvSpPr>
          <p:cNvPr id="3" name="Объект 2"/>
          <p:cNvSpPr>
            <a:spLocks noGrp="1"/>
          </p:cNvSpPr>
          <p:nvPr>
            <p:ph idx="1"/>
          </p:nvPr>
        </p:nvSpPr>
        <p:spPr/>
        <p:txBody>
          <a:bodyPr/>
          <a:lstStyle/>
          <a:p>
            <a:r>
              <a:rPr lang="ru-RU" dirty="0"/>
              <a:t>«5» - от 60 % баллов и выше     (24 - 40 </a:t>
            </a:r>
            <a:r>
              <a:rPr lang="ru-RU" dirty="0" smtClean="0"/>
              <a:t>б. )</a:t>
            </a:r>
            <a:endParaRPr lang="ru-RU" dirty="0"/>
          </a:p>
          <a:p>
            <a:r>
              <a:rPr lang="ru-RU" dirty="0"/>
              <a:t>«4» - 40 % - 59 %                       (16 – 23 </a:t>
            </a:r>
            <a:r>
              <a:rPr lang="ru-RU" dirty="0" smtClean="0"/>
              <a:t>б. </a:t>
            </a:r>
            <a:r>
              <a:rPr lang="ru-RU" dirty="0"/>
              <a:t>)</a:t>
            </a:r>
          </a:p>
          <a:p>
            <a:r>
              <a:rPr lang="ru-RU" dirty="0"/>
              <a:t>«3» - 20% - 39%                         ( 8 – 15 б. )</a:t>
            </a:r>
          </a:p>
          <a:p>
            <a:r>
              <a:rPr lang="ru-RU" dirty="0"/>
              <a:t>«2» - 0- 19%                                (0 – 7 б.)</a:t>
            </a:r>
          </a:p>
          <a:p>
            <a:endParaRPr lang="ru-RU" dirty="0"/>
          </a:p>
          <a:p>
            <a:endParaRPr lang="ru-RU" dirty="0"/>
          </a:p>
        </p:txBody>
      </p:sp>
    </p:spTree>
    <p:extLst>
      <p:ext uri="{BB962C8B-B14F-4D97-AF65-F5344CB8AC3E}">
        <p14:creationId xmlns:p14="http://schemas.microsoft.com/office/powerpoint/2010/main" val="2429710935"/>
      </p:ext>
    </p:extLst>
  </p:cSld>
  <p:clrMapOvr>
    <a:masterClrMapping/>
  </p:clrMapOvr>
  <p:transition>
    <p:strips/>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928934"/>
            <a:ext cx="9144000" cy="1323439"/>
          </a:xfrm>
          <a:prstGeom prst="rect">
            <a:avLst/>
          </a:prstGeom>
          <a:noFill/>
        </p:spPr>
        <p:txBody>
          <a:bodyPr wrap="square" lIns="91440" tIns="45720" rIns="91440" bIns="45720">
            <a:spAutoFit/>
          </a:bodyPr>
          <a:lstStyle/>
          <a:p>
            <a:pPr algn="ctr"/>
            <a:r>
              <a:rPr lang="ru-RU" sz="4000"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rPr>
              <a:t>Модель Современного</a:t>
            </a:r>
          </a:p>
          <a:p>
            <a:pPr algn="ctr"/>
            <a:r>
              <a:rPr lang="ru-RU" sz="4000"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rPr>
              <a:t> выпускника</a:t>
            </a:r>
            <a:endParaRPr lang="ru-RU" sz="4000" b="1" cap="all" spc="0" dirty="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872301421"/>
      </p:ext>
    </p:extLst>
  </p:cSld>
  <p:clrMapOvr>
    <a:masterClrMapping/>
  </p:clrMapOvr>
  <p:transition>
    <p:strips/>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ctr">
              <a:buNone/>
            </a:pPr>
            <a:r>
              <a:rPr lang="ru-RU" sz="5400" dirty="0" smtClean="0"/>
              <a:t>Спасибо за урок!</a:t>
            </a:r>
            <a:endParaRPr lang="ru-RU" sz="5400" dirty="0"/>
          </a:p>
        </p:txBody>
      </p:sp>
    </p:spTree>
    <p:extLst>
      <p:ext uri="{BB962C8B-B14F-4D97-AF65-F5344CB8AC3E}">
        <p14:creationId xmlns:p14="http://schemas.microsoft.com/office/powerpoint/2010/main" val="2651694035"/>
      </p:ext>
    </p:extLst>
  </p:cSld>
  <p:clrMapOvr>
    <a:masterClrMapping/>
  </p:clrMapOvr>
  <p:transition>
    <p:strip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6781800" cy="1600200"/>
          </a:xfrm>
        </p:spPr>
        <p:txBody>
          <a:bodyPr/>
          <a:lstStyle/>
          <a:p>
            <a:r>
              <a:rPr lang="ru-RU" dirty="0" smtClean="0"/>
              <a:t>   Цели :</a:t>
            </a:r>
            <a:endParaRPr lang="ru-RU" dirty="0"/>
          </a:p>
        </p:txBody>
      </p:sp>
      <p:sp>
        <p:nvSpPr>
          <p:cNvPr id="3" name="Объект 2"/>
          <p:cNvSpPr>
            <a:spLocks noGrp="1"/>
          </p:cNvSpPr>
          <p:nvPr>
            <p:ph idx="1"/>
          </p:nvPr>
        </p:nvSpPr>
        <p:spPr>
          <a:xfrm>
            <a:off x="827584" y="1988840"/>
            <a:ext cx="7448576" cy="3886200"/>
          </a:xfrm>
        </p:spPr>
        <p:txBody>
          <a:bodyPr>
            <a:normAutofit/>
          </a:bodyPr>
          <a:lstStyle/>
          <a:p>
            <a:pPr algn="just"/>
            <a:r>
              <a:rPr lang="ru-RU" dirty="0"/>
              <a:t>ф</a:t>
            </a:r>
            <a:r>
              <a:rPr lang="ru-RU" dirty="0" smtClean="0"/>
              <a:t>ормирование осознанного восприятия себя как полноценного гражданина страны  через модель современного выпускника ;</a:t>
            </a:r>
          </a:p>
          <a:p>
            <a:pPr algn="just"/>
            <a:r>
              <a:rPr lang="ru-RU" dirty="0"/>
              <a:t>п</a:t>
            </a:r>
            <a:r>
              <a:rPr lang="ru-RU" dirty="0" smtClean="0"/>
              <a:t>овторение и систематизация знаний по обществознанию, истории, математике в рамках подготовки к ЕГЭ</a:t>
            </a:r>
            <a:endParaRPr lang="ru-RU" dirty="0"/>
          </a:p>
        </p:txBody>
      </p:sp>
    </p:spTree>
    <p:extLst>
      <p:ext uri="{BB962C8B-B14F-4D97-AF65-F5344CB8AC3E}">
        <p14:creationId xmlns:p14="http://schemas.microsoft.com/office/powerpoint/2010/main" val="1757166313"/>
      </p:ext>
    </p:extLst>
  </p:cSld>
  <p:clrMapOvr>
    <a:masterClrMapping/>
  </p:clrMapOvr>
  <p:transition>
    <p:strip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7584" y="1556792"/>
            <a:ext cx="7543800" cy="3886200"/>
          </a:xfrm>
        </p:spPr>
        <p:txBody>
          <a:bodyPr/>
          <a:lstStyle/>
          <a:p>
            <a:r>
              <a:rPr lang="ru-RU" sz="3200" dirty="0" smtClean="0"/>
              <a:t>«Истинный предмет учения состоит в приготовлении человека быть человеком»           </a:t>
            </a:r>
          </a:p>
          <a:p>
            <a:pPr marL="0" indent="0">
              <a:buNone/>
            </a:pPr>
            <a:r>
              <a:rPr lang="ru-RU" sz="3200" b="1" dirty="0"/>
              <a:t> </a:t>
            </a:r>
            <a:r>
              <a:rPr lang="ru-RU" sz="3200" b="1" dirty="0" smtClean="0"/>
              <a:t>                                       Н.И. Пирогов</a:t>
            </a:r>
          </a:p>
          <a:p>
            <a:endParaRPr lang="ru-RU" sz="3200" dirty="0"/>
          </a:p>
          <a:p>
            <a:pPr marL="0" indent="0">
              <a:buNone/>
            </a:pPr>
            <a:endParaRPr lang="ru-RU" dirty="0"/>
          </a:p>
        </p:txBody>
      </p:sp>
    </p:spTree>
    <p:extLst>
      <p:ext uri="{BB962C8B-B14F-4D97-AF65-F5344CB8AC3E}">
        <p14:creationId xmlns:p14="http://schemas.microsoft.com/office/powerpoint/2010/main" val="1032956020"/>
      </p:ext>
    </p:extLst>
  </p:cSld>
  <p:clrMapOvr>
    <a:masterClrMapping/>
  </p:clrMapOvr>
  <p:transition>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graphicFrame>
        <p:nvGraphicFramePr>
          <p:cNvPr id="3" name="Схема 2"/>
          <p:cNvGraphicFramePr/>
          <p:nvPr>
            <p:extLst>
              <p:ext uri="{D42A27DB-BD31-4B8C-83A1-F6EECF244321}">
                <p14:modId xmlns:p14="http://schemas.microsoft.com/office/powerpoint/2010/main" val="2290002040"/>
              </p:ext>
            </p:extLst>
          </p:nvPr>
        </p:nvGraphicFramePr>
        <p:xfrm>
          <a:off x="611560" y="548680"/>
          <a:ext cx="7643866" cy="5715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7943259"/>
      </p:ext>
    </p:extLst>
  </p:cSld>
  <p:clrMapOvr>
    <a:masterClrMapping/>
  </p:clrMapOvr>
  <p:transition>
    <p:strip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prstClr val="black">
                    <a:lumMod val="85000"/>
                    <a:lumOff val="15000"/>
                  </a:prstClr>
                </a:solidFill>
              </a:rPr>
              <a:t>Экономика</a:t>
            </a:r>
            <a:endParaRPr lang="ru-RU" dirty="0"/>
          </a:p>
        </p:txBody>
      </p:sp>
      <p:sp>
        <p:nvSpPr>
          <p:cNvPr id="3" name="Объект 2"/>
          <p:cNvSpPr>
            <a:spLocks noGrp="1"/>
          </p:cNvSpPr>
          <p:nvPr>
            <p:ph sz="half" idx="1"/>
          </p:nvPr>
        </p:nvSpPr>
        <p:spPr>
          <a:xfrm>
            <a:off x="395536" y="836712"/>
            <a:ext cx="3744416" cy="4320479"/>
          </a:xfrm>
        </p:spPr>
        <p:txBody>
          <a:bodyPr>
            <a:normAutofit fontScale="62500" lnSpcReduction="20000"/>
          </a:bodyPr>
          <a:lstStyle/>
          <a:p>
            <a:r>
              <a:rPr lang="ru-RU" dirty="0"/>
              <a:t> </a:t>
            </a:r>
            <a:r>
              <a:rPr lang="ru-RU" b="1" dirty="0"/>
              <a:t>Экономическое задание “Шифр”</a:t>
            </a:r>
          </a:p>
          <a:p>
            <a:pPr marL="0" indent="0">
              <a:buNone/>
            </a:pPr>
            <a:r>
              <a:rPr lang="ru-RU" dirty="0" smtClean="0"/>
              <a:t>      1</a:t>
            </a:r>
            <a:r>
              <a:rPr lang="ru-RU" dirty="0"/>
              <a:t>.	Разгадать шифр, в котором спрятаны слова, имеющие отношение к экономике: </a:t>
            </a:r>
          </a:p>
          <a:p>
            <a:pPr marL="0" indent="0" algn="ctr">
              <a:buNone/>
            </a:pPr>
            <a:r>
              <a:rPr lang="ru-RU" dirty="0" smtClean="0"/>
              <a:t>      1.СИПЕНЯ        </a:t>
            </a:r>
          </a:p>
          <a:p>
            <a:pPr marL="0" indent="0" algn="ctr">
              <a:buNone/>
            </a:pPr>
            <a:r>
              <a:rPr lang="ru-RU" dirty="0" smtClean="0"/>
              <a:t>2</a:t>
            </a:r>
            <a:r>
              <a:rPr lang="ru-RU" dirty="0"/>
              <a:t>. ЛАКМЕРА         </a:t>
            </a:r>
            <a:endParaRPr lang="ru-RU" dirty="0" smtClean="0"/>
          </a:p>
          <a:p>
            <a:pPr marL="0" indent="0" algn="ctr">
              <a:buNone/>
            </a:pPr>
            <a:r>
              <a:rPr lang="ru-RU" dirty="0" smtClean="0"/>
              <a:t>3</a:t>
            </a:r>
            <a:r>
              <a:rPr lang="ru-RU" dirty="0"/>
              <a:t>. ПАРТАЛАЗ                    </a:t>
            </a:r>
            <a:endParaRPr lang="ru-RU" dirty="0" smtClean="0"/>
          </a:p>
          <a:p>
            <a:pPr marL="0" indent="0" algn="ctr">
              <a:buNone/>
            </a:pPr>
            <a:r>
              <a:rPr lang="ru-RU" dirty="0" smtClean="0"/>
              <a:t>4</a:t>
            </a:r>
            <a:r>
              <a:rPr lang="ru-RU" dirty="0"/>
              <a:t>. ОВОДРОГ         </a:t>
            </a:r>
            <a:endParaRPr lang="ru-RU" dirty="0" smtClean="0"/>
          </a:p>
          <a:p>
            <a:pPr marL="0" indent="0" algn="ctr">
              <a:buNone/>
            </a:pPr>
            <a:r>
              <a:rPr lang="ru-RU" dirty="0" smtClean="0"/>
              <a:t>5</a:t>
            </a:r>
            <a:r>
              <a:rPr lang="ru-RU" dirty="0"/>
              <a:t>. КАНОЭКОМИ              </a:t>
            </a:r>
            <a:endParaRPr lang="ru-RU" dirty="0" smtClean="0"/>
          </a:p>
          <a:p>
            <a:pPr marL="0" indent="0" algn="ctr">
              <a:buNone/>
            </a:pPr>
            <a:r>
              <a:rPr lang="ru-RU" dirty="0" smtClean="0"/>
              <a:t>6</a:t>
            </a:r>
            <a:r>
              <a:rPr lang="ru-RU" dirty="0"/>
              <a:t>. ТОАРВ</a:t>
            </a:r>
          </a:p>
        </p:txBody>
      </p:sp>
      <p:sp>
        <p:nvSpPr>
          <p:cNvPr id="4" name="Объект 3"/>
          <p:cNvSpPr>
            <a:spLocks noGrp="1"/>
          </p:cNvSpPr>
          <p:nvPr>
            <p:ph sz="half" idx="2"/>
          </p:nvPr>
        </p:nvSpPr>
        <p:spPr>
          <a:xfrm>
            <a:off x="4211960" y="980728"/>
            <a:ext cx="4752528" cy="5555704"/>
          </a:xfrm>
        </p:spPr>
        <p:txBody>
          <a:bodyPr>
            <a:normAutofit fontScale="62500" lnSpcReduction="20000"/>
          </a:bodyPr>
          <a:lstStyle/>
          <a:p>
            <a:r>
              <a:rPr lang="ru-RU" dirty="0"/>
              <a:t>	</a:t>
            </a:r>
            <a:r>
              <a:rPr lang="ru-RU" b="1" dirty="0"/>
              <a:t>Игра “Черный ящик”.  </a:t>
            </a:r>
            <a:endParaRPr lang="ru-RU" b="1" dirty="0" smtClean="0"/>
          </a:p>
          <a:p>
            <a:pPr marL="0" indent="0">
              <a:buNone/>
            </a:pPr>
            <a:r>
              <a:rPr lang="ru-RU" b="1" dirty="0"/>
              <a:t> </a:t>
            </a:r>
            <a:r>
              <a:rPr lang="ru-RU" b="1" dirty="0" smtClean="0"/>
              <a:t>    </a:t>
            </a:r>
            <a:r>
              <a:rPr lang="ru-RU" dirty="0" smtClean="0"/>
              <a:t>Необходимо </a:t>
            </a:r>
            <a:r>
              <a:rPr lang="ru-RU" dirty="0"/>
              <a:t>угадать, что в черном ящике?</a:t>
            </a:r>
          </a:p>
          <a:p>
            <a:r>
              <a:rPr lang="ru-RU" dirty="0"/>
              <a:t>1. Вопрос: их делают из разного материала, у одних людей их много, а у других - мало, в разных странах их называют по-разному. Что это такое? </a:t>
            </a:r>
          </a:p>
          <a:p>
            <a:r>
              <a:rPr lang="ru-RU" dirty="0"/>
              <a:t>2. Вопрос : то, что лежит в черном ящике можно купить и затем продать с прибылью. Если у вас их будет много, вы сможете стать владельцем магазина, фабрики, предприятия. Что это</a:t>
            </a:r>
            <a:r>
              <a:rPr lang="ru-RU" dirty="0" smtClean="0"/>
              <a:t>? </a:t>
            </a:r>
            <a:endParaRPr lang="ru-RU" dirty="0"/>
          </a:p>
          <a:p>
            <a:r>
              <a:rPr lang="ru-RU" dirty="0"/>
              <a:t>3. Вопрос: в последние годы объем продаж наручных часов, как сообщили лидеры в этой области швейцарцы, уменьшился на 25%. По их мнению, всему виной именно </a:t>
            </a:r>
            <a:r>
              <a:rPr lang="ru-RU" dirty="0" smtClean="0"/>
              <a:t>он. </a:t>
            </a:r>
          </a:p>
          <a:p>
            <a:r>
              <a:rPr lang="ru-RU" dirty="0" smtClean="0"/>
              <a:t>4</a:t>
            </a:r>
            <a:r>
              <a:rPr lang="ru-RU" dirty="0"/>
              <a:t>. Вопрос: о каком любимом детьми продукте экономисты говорят: «Это умение продать одну картофелину по цене килограмма»? </a:t>
            </a:r>
          </a:p>
          <a:p>
            <a:endParaRPr lang="ru-RU" dirty="0"/>
          </a:p>
          <a:p>
            <a:endParaRPr lang="ru-RU" dirty="0"/>
          </a:p>
        </p:txBody>
      </p:sp>
    </p:spTree>
    <p:extLst>
      <p:ext uri="{BB962C8B-B14F-4D97-AF65-F5344CB8AC3E}">
        <p14:creationId xmlns:p14="http://schemas.microsoft.com/office/powerpoint/2010/main" val="1551354433"/>
      </p:ext>
    </p:extLst>
  </p:cSld>
  <p:clrMapOvr>
    <a:masterClrMapping/>
  </p:clrMapOvr>
  <p:transition>
    <p:strips/>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Экономика</a:t>
            </a:r>
            <a:endParaRPr lang="ru-RU" dirty="0"/>
          </a:p>
        </p:txBody>
      </p:sp>
      <p:sp>
        <p:nvSpPr>
          <p:cNvPr id="6" name="Объект 5"/>
          <p:cNvSpPr>
            <a:spLocks noGrp="1"/>
          </p:cNvSpPr>
          <p:nvPr>
            <p:ph sz="half" idx="1"/>
          </p:nvPr>
        </p:nvSpPr>
        <p:spPr>
          <a:xfrm>
            <a:off x="285720" y="1071546"/>
            <a:ext cx="4133880" cy="3960439"/>
          </a:xfrm>
        </p:spPr>
        <p:txBody>
          <a:bodyPr>
            <a:noAutofit/>
          </a:bodyPr>
          <a:lstStyle/>
          <a:p>
            <a:pPr algn="just"/>
            <a:r>
              <a:rPr lang="ru-RU" sz="2200" dirty="0" smtClean="0"/>
              <a:t> Илья  </a:t>
            </a:r>
            <a:r>
              <a:rPr lang="ru-RU" sz="2200" dirty="0"/>
              <a:t>вложил  в СБЕРБАНК 15000 руб. под 12% годовых. Эту же сумму банк дал в кредит  </a:t>
            </a:r>
            <a:r>
              <a:rPr lang="ru-RU" sz="2200" dirty="0" smtClean="0"/>
              <a:t>организации </a:t>
            </a:r>
            <a:r>
              <a:rPr lang="ru-RU" sz="2200" dirty="0"/>
              <a:t>под 19%  годовых. Какую прибыль получит </a:t>
            </a:r>
            <a:r>
              <a:rPr lang="ru-RU" sz="2200" dirty="0" smtClean="0"/>
              <a:t>СБЕРБАНК?</a:t>
            </a:r>
          </a:p>
          <a:p>
            <a:endParaRPr lang="ru-RU" sz="2200" dirty="0" smtClean="0"/>
          </a:p>
          <a:p>
            <a:pPr algn="just"/>
            <a:r>
              <a:rPr lang="ru-RU" sz="2200" dirty="0" smtClean="0"/>
              <a:t>Сколько </a:t>
            </a:r>
            <a:r>
              <a:rPr lang="ru-RU" sz="2200" dirty="0"/>
              <a:t>денег будет иметь </a:t>
            </a:r>
            <a:r>
              <a:rPr lang="ru-RU" sz="2200" dirty="0" smtClean="0"/>
              <a:t>Катя </a:t>
            </a:r>
            <a:r>
              <a:rPr lang="ru-RU" sz="2200" dirty="0"/>
              <a:t>через 4 года, если </a:t>
            </a:r>
            <a:r>
              <a:rPr lang="ru-RU" sz="2200" dirty="0" smtClean="0"/>
              <a:t>она вложила </a:t>
            </a:r>
            <a:r>
              <a:rPr lang="ru-RU" sz="2200" dirty="0"/>
              <a:t>в </a:t>
            </a:r>
            <a:r>
              <a:rPr lang="ru-RU" sz="2200" dirty="0" smtClean="0"/>
              <a:t>банк </a:t>
            </a:r>
            <a:r>
              <a:rPr lang="ru-RU" sz="2200" dirty="0"/>
              <a:t>12000 руб. под </a:t>
            </a:r>
            <a:r>
              <a:rPr lang="ru-RU" sz="2200" dirty="0" smtClean="0"/>
              <a:t>10% </a:t>
            </a:r>
            <a:r>
              <a:rPr lang="ru-RU" sz="2200" dirty="0"/>
              <a:t>годовых</a:t>
            </a:r>
            <a:r>
              <a:rPr lang="ru-RU" sz="2200" dirty="0" smtClean="0"/>
              <a:t>?</a:t>
            </a:r>
          </a:p>
          <a:p>
            <a:pPr marL="0" indent="0">
              <a:buNone/>
            </a:pPr>
            <a:endParaRPr lang="ru-RU" sz="2200" dirty="0"/>
          </a:p>
          <a:p>
            <a:pPr marL="0" indent="0">
              <a:buNone/>
            </a:pPr>
            <a:r>
              <a:rPr lang="ru-RU" sz="2200" b="1" dirty="0"/>
              <a:t> </a:t>
            </a:r>
            <a:endParaRPr lang="ru-RU" sz="2200" dirty="0"/>
          </a:p>
          <a:p>
            <a:endParaRPr lang="ru-RU" sz="2200" dirty="0"/>
          </a:p>
        </p:txBody>
      </p:sp>
      <p:sp>
        <p:nvSpPr>
          <p:cNvPr id="5" name="Объект 4"/>
          <p:cNvSpPr>
            <a:spLocks noGrp="1"/>
          </p:cNvSpPr>
          <p:nvPr>
            <p:ph sz="half" idx="2"/>
          </p:nvPr>
        </p:nvSpPr>
        <p:spPr>
          <a:xfrm>
            <a:off x="5724128" y="3966809"/>
            <a:ext cx="2736304" cy="2198495"/>
          </a:xfrm>
        </p:spPr>
        <p:txBody>
          <a:bodyPr>
            <a:normAutofit/>
          </a:bodyPr>
          <a:lstStyle/>
          <a:p>
            <a:pPr marL="0" indent="0">
              <a:buNone/>
            </a:pPr>
            <a:endParaRPr lang="ru-RU" sz="2200" dirty="0"/>
          </a:p>
          <a:p>
            <a:r>
              <a:rPr lang="ru-RU" sz="2200" dirty="0" smtClean="0"/>
              <a:t>1050 </a:t>
            </a:r>
            <a:r>
              <a:rPr lang="ru-RU" sz="2200" dirty="0" err="1" smtClean="0"/>
              <a:t>руб</a:t>
            </a:r>
            <a:endParaRPr lang="ru-RU" sz="2200" dirty="0" smtClean="0"/>
          </a:p>
          <a:p>
            <a:r>
              <a:rPr lang="ru-RU" sz="2200" dirty="0" smtClean="0"/>
              <a:t>17569,2 </a:t>
            </a:r>
            <a:r>
              <a:rPr lang="ru-RU" sz="2200" dirty="0" err="1" smtClean="0"/>
              <a:t>руб</a:t>
            </a:r>
            <a:endParaRPr lang="ru-RU" sz="2200" dirty="0"/>
          </a:p>
          <a:p>
            <a:pPr marL="0" indent="0">
              <a:buNone/>
            </a:pPr>
            <a:endParaRPr lang="ru-RU" sz="2200" dirty="0"/>
          </a:p>
          <a:p>
            <a:endParaRPr lang="ru-RU" sz="22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700808"/>
            <a:ext cx="3348786"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1692315"/>
      </p:ext>
    </p:extLst>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Составляем    слово</a:t>
            </a:r>
            <a:endParaRPr lang="ru-RU" dirty="0"/>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2132856"/>
            <a:ext cx="9292999" cy="132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340932"/>
      </p:ext>
    </p:extLst>
  </p:cSld>
  <p:clrMapOvr>
    <a:masterClrMapping/>
  </p:clrMapOvr>
  <p:transition>
    <p:strips/>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Социальная сфера</a:t>
            </a:r>
            <a:endParaRPr lang="ru-RU" dirty="0"/>
          </a:p>
        </p:txBody>
      </p:sp>
      <p:pic>
        <p:nvPicPr>
          <p:cNvPr id="3074" name="Picture 2" descr="C:\Users\ars\Desktop\volonter.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943100" y="685800"/>
            <a:ext cx="5181600" cy="388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1297978"/>
      </p:ext>
    </p:extLst>
  </p:cSld>
  <p:clrMapOvr>
    <a:masterClrMapping/>
  </p:clrMapOvr>
  <p:transition>
    <p:strip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1474</TotalTime>
  <Words>407</Words>
  <Application>Microsoft Office PowerPoint</Application>
  <PresentationFormat>Экран (4:3)</PresentationFormat>
  <Paragraphs>62</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NewsPrint</vt:lpstr>
      <vt:lpstr>Презентация PowerPoint</vt:lpstr>
      <vt:lpstr>Презентация PowerPoint</vt:lpstr>
      <vt:lpstr>   Цели :</vt:lpstr>
      <vt:lpstr>Презентация PowerPoint</vt:lpstr>
      <vt:lpstr> </vt:lpstr>
      <vt:lpstr>Экономика</vt:lpstr>
      <vt:lpstr>Экономика</vt:lpstr>
      <vt:lpstr>Составляем    слово</vt:lpstr>
      <vt:lpstr>Социальная сфера</vt:lpstr>
      <vt:lpstr>Социальная сфера</vt:lpstr>
      <vt:lpstr>Политическая сфера</vt:lpstr>
      <vt:lpstr>Политическая сфера </vt:lpstr>
      <vt:lpstr>Духовная сфера</vt:lpstr>
      <vt:lpstr>Презентация PowerPoint</vt:lpstr>
      <vt:lpstr>Презентация PowerPoint</vt:lpstr>
      <vt:lpstr>Презентация PowerPoint</vt:lpstr>
      <vt:lpstr>Презентация PowerPoint</vt:lpstr>
      <vt:lpstr>Домашнее задание </vt:lpstr>
      <vt:lpstr>Критерии   оценивания: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Современный выпускник – будущее России</dc:title>
  <dc:creator>ars</dc:creator>
  <cp:lastModifiedBy>раднаева светлана</cp:lastModifiedBy>
  <cp:revision>63</cp:revision>
  <dcterms:created xsi:type="dcterms:W3CDTF">2016-04-10T07:55:02Z</dcterms:created>
  <dcterms:modified xsi:type="dcterms:W3CDTF">2019-03-05T14:47:30Z</dcterms:modified>
</cp:coreProperties>
</file>