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62" r:id="rId15"/>
    <p:sldId id="258" r:id="rId16"/>
    <p:sldId id="257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60" r:id="rId25"/>
    <p:sldId id="26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44" d="100"/>
          <a:sy n="44" d="100"/>
        </p:scale>
        <p:origin x="5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C890F-B02F-4491-8A9B-DE46130918A8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3DDB8-A599-4FA8-B7EE-3C47E863D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2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5192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8743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9338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7505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2d99dfb39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2d99dfb39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5566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2d99dfb39e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2d99dfb39e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59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2d99dfb39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2d99dfb39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952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2d99dfb39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2d99dfb39e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456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9431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80653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9781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3885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223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3752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4701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7111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6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1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188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90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71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49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98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4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9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96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0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79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2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57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58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1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458C6-0BEB-4099-BD96-7AA99DB6F8A6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5750A6-8872-41D9-A517-E3A90A672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86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g"/><Relationship Id="rId5" Type="http://schemas.openxmlformats.org/officeDocument/2006/relationships/slide" Target="slide16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g"/><Relationship Id="rId5" Type="http://schemas.openxmlformats.org/officeDocument/2006/relationships/slide" Target="slide19.xml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g"/><Relationship Id="rId5" Type="http://schemas.openxmlformats.org/officeDocument/2006/relationships/slide" Target="slide22.xml"/><Relationship Id="rId4" Type="http://schemas.openxmlformats.org/officeDocument/2006/relationships/image" Target="../media/image3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g"/><Relationship Id="rId4" Type="http://schemas.openxmlformats.org/officeDocument/2006/relationships/image" Target="../media/image37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7552" y="1472263"/>
            <a:ext cx="7766936" cy="2854807"/>
          </a:xfrm>
        </p:spPr>
        <p:txBody>
          <a:bodyPr/>
          <a:lstStyle/>
          <a:p>
            <a:pPr algn="ctr"/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Удивительный мир динозавров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7552" y="4816929"/>
            <a:ext cx="7766936" cy="1502228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Выполнила: Серас И.Н.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4" y="4191000"/>
            <a:ext cx="2356757" cy="235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3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3"/>
          <p:cNvSpPr txBox="1">
            <a:spLocks noGrp="1"/>
          </p:cNvSpPr>
          <p:nvPr>
            <p:ph type="title"/>
          </p:nvPr>
        </p:nvSpPr>
        <p:spPr>
          <a:xfrm>
            <a:off x="1738282" y="267494"/>
            <a:ext cx="8472518" cy="13990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Платеозавр- самый первый гигантский травоядный динозавр.</a:t>
            </a:r>
            <a:endParaRPr b="1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7" name="Google Shape;177;p23" descr="Платеозавр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24100" y="1785926"/>
            <a:ext cx="5715000" cy="445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613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1981200" y="26749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2800"/>
            </a:pPr>
            <a:r>
              <a:rPr lang="ru-RU" sz="28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Брухаткайозавр</a:t>
            </a:r>
            <a:br>
              <a:rPr lang="ru-RU" sz="28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один из самых крупных динозавров</a:t>
            </a:r>
            <a:endParaRPr sz="2800" b="1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3" name="Google Shape;183;p24" descr="Самые большие динозавры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1818" y="3214686"/>
            <a:ext cx="3564184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4" descr="http://kvedomosti.com/uploads/posts/2017-02/v-okamenelostyah-dinozavrov-uchenye-obnaruzhili-ostatki-belkov_1.jpe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09720" y="1500174"/>
            <a:ext cx="5050852" cy="4129072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4"/>
          <p:cNvSpPr/>
          <p:nvPr/>
        </p:nvSpPr>
        <p:spPr>
          <a:xfrm>
            <a:off x="7096133" y="2214555"/>
            <a:ext cx="242889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Масса более 100 тонн</a:t>
            </a:r>
            <a:endParaRPr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9979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5"/>
          <p:cNvSpPr txBox="1">
            <a:spLocks noGrp="1"/>
          </p:cNvSpPr>
          <p:nvPr>
            <p:ph type="title"/>
          </p:nvPr>
        </p:nvSpPr>
        <p:spPr>
          <a:xfrm>
            <a:off x="1981200" y="26749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4200"/>
            </a:pPr>
            <a:r>
              <a:rPr lang="ru-RU" b="1">
                <a:solidFill>
                  <a:srgbClr val="002060"/>
                </a:solidFill>
              </a:rPr>
              <a:t>Самый маленький динозавр </a:t>
            </a:r>
            <a:endParaRPr b="1">
              <a:solidFill>
                <a:srgbClr val="002060"/>
              </a:solidFill>
            </a:endParaRPr>
          </a:p>
        </p:txBody>
      </p:sp>
      <p:pic>
        <p:nvPicPr>
          <p:cNvPr id="191" name="Google Shape;191;p25" descr="Compsognathu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6844" y="3929066"/>
            <a:ext cx="3736626" cy="2786082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5"/>
          <p:cNvSpPr/>
          <p:nvPr/>
        </p:nvSpPr>
        <p:spPr>
          <a:xfrm>
            <a:off x="7881951" y="1643050"/>
            <a:ext cx="17395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Космогнатус</a:t>
            </a:r>
            <a:endParaRPr b="1"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93" name="Google Shape;193;p25" descr="Компсогнат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38415" y="1714489"/>
            <a:ext cx="4084089" cy="350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5" descr="https://otvet.imgsmail.ru/download/210ec2e843255bb3273c219d5902a816_i-1195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24694" y="4143380"/>
            <a:ext cx="3388152" cy="2428892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5"/>
          <p:cNvSpPr/>
          <p:nvPr/>
        </p:nvSpPr>
        <p:spPr>
          <a:xfrm>
            <a:off x="7239008" y="2500307"/>
            <a:ext cx="321467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0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Самый маленький динозавр был размером с курицу. Весил он около 3 кг.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5400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6"/>
          <p:cNvSpPr txBox="1">
            <a:spLocks noGrp="1"/>
          </p:cNvSpPr>
          <p:nvPr>
            <p:ph type="title"/>
          </p:nvPr>
        </p:nvSpPr>
        <p:spPr>
          <a:xfrm>
            <a:off x="1981200" y="267494"/>
            <a:ext cx="8229600" cy="101836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3600"/>
            </a:pPr>
            <a:r>
              <a:rPr lang="ru-RU" b="1" dirty="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Современные родственники динозавров</a:t>
            </a:r>
            <a:endParaRPr b="1" dirty="0">
              <a:solidFill>
                <a:srgbClr val="002060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1" name="Google Shape;201;p26"/>
          <p:cNvSpPr/>
          <p:nvPr/>
        </p:nvSpPr>
        <p:spPr>
          <a:xfrm>
            <a:off x="2809852" y="1500174"/>
            <a:ext cx="71438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Самые близкие родственники динозавров – это крокодилы</a:t>
            </a:r>
            <a:endParaRPr dirty="0"/>
          </a:p>
        </p:txBody>
      </p:sp>
      <p:pic>
        <p:nvPicPr>
          <p:cNvPr id="202" name="Google Shape;202;p26" descr="http://flora-fauna.moy.su/_nw/0/s0913269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8862" y="2500306"/>
            <a:ext cx="5446097" cy="3857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658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2"/>
          <p:cNvSpPr txBox="1">
            <a:spLocks noGrp="1"/>
          </p:cNvSpPr>
          <p:nvPr>
            <p:ph type="title"/>
          </p:nvPr>
        </p:nvSpPr>
        <p:spPr>
          <a:xfrm>
            <a:off x="3657832" y="184973"/>
            <a:ext cx="4495568" cy="662925"/>
          </a:xfrm>
          <a:prstGeom prst="rect">
            <a:avLst/>
          </a:prstGeom>
          <a:noFill/>
          <a:ln w="762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5100" b="1" dirty="0">
                <a:solidFill>
                  <a:srgbClr val="00803A"/>
                </a:solidFill>
              </a:rPr>
              <a:t>СТЕГОЗАВР</a:t>
            </a:r>
            <a:endParaRPr sz="5100" b="1" dirty="0">
              <a:solidFill>
                <a:srgbClr val="00803A"/>
              </a:solidFill>
            </a:endParaRPr>
          </a:p>
        </p:txBody>
      </p:sp>
      <p:pic>
        <p:nvPicPr>
          <p:cNvPr id="248" name="Google Shape;248;p32">
            <a:hlinkClick r:id="rId3" action="ppaction://hlinksldjump"/>
          </p:cNvPr>
          <p:cNvPicPr preferRelativeResize="0"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116379" y="3940233"/>
            <a:ext cx="5519650" cy="2790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2">
            <a:hlinkClick r:id="rId5" action="ppaction://hlinksldjump"/>
          </p:cNvPr>
          <p:cNvPicPr preferRelativeResize="0"/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3009207" y="1030780"/>
            <a:ext cx="5769265" cy="2909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2">
            <a:hlinkClick r:id="rId5" action="ppaction://hlinksldjump"/>
          </p:cNvPr>
          <p:cNvPicPr preferRelativeResize="0"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6051664" y="3640975"/>
            <a:ext cx="6140335" cy="30894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42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65125"/>
            <a:ext cx="5047211" cy="132556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Молодец!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8806879" y="4816928"/>
            <a:ext cx="2702169" cy="1310304"/>
          </a:xfrm>
          <a:prstGeom prst="actionButtonBlan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>
            <a:outerShdw blurRad="63500" dist="63500" dir="1680000" sx="1000" sy="1000" algn="ctr" rotWithShape="0">
              <a:srgbClr val="FF0000">
                <a:alpha val="77000"/>
              </a:srgbClr>
            </a:outerShdw>
            <a:reflection blurRad="177800" stA="45000" endPos="14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400" dirty="0" smtClean="0"/>
              <a:t>Далее</a:t>
            </a:r>
            <a:endParaRPr lang="ru-RU" sz="4000" spc="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31" y="1978897"/>
            <a:ext cx="5090119" cy="509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287368" cy="13208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Подумай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8000" dirty="0">
              <a:solidFill>
                <a:schemeClr val="accent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29" y="2506662"/>
            <a:ext cx="4351338" cy="4351338"/>
          </a:xfrm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8823205" y="4865913"/>
            <a:ext cx="2702169" cy="1290007"/>
          </a:xfrm>
          <a:prstGeom prst="actionButtonBlan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>
            <a:outerShdw blurRad="63500" dist="63500" dir="1680000" sx="1000" sy="1000" algn="ctr" rotWithShape="0">
              <a:srgbClr val="FF0000">
                <a:alpha val="77000"/>
              </a:srgbClr>
            </a:outerShdw>
            <a:reflection blurRad="177800" stA="45000" endPos="14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400" dirty="0" smtClean="0"/>
              <a:t>Назад</a:t>
            </a:r>
            <a:endParaRPr lang="ru-RU" sz="4000" spc="400" dirty="0"/>
          </a:p>
        </p:txBody>
      </p:sp>
    </p:spTree>
    <p:extLst>
      <p:ext uri="{BB962C8B-B14F-4D97-AF65-F5344CB8AC3E}">
        <p14:creationId xmlns:p14="http://schemas.microsoft.com/office/powerpoint/2010/main" val="92351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3"/>
          <p:cNvSpPr txBox="1">
            <a:spLocks noGrp="1"/>
          </p:cNvSpPr>
          <p:nvPr>
            <p:ph type="title"/>
          </p:nvPr>
        </p:nvSpPr>
        <p:spPr>
          <a:xfrm>
            <a:off x="3321755" y="182880"/>
            <a:ext cx="5416539" cy="714895"/>
          </a:xfrm>
          <a:prstGeom prst="rect">
            <a:avLst/>
          </a:prstGeom>
          <a:noFill/>
          <a:ln w="762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91425" tIns="45700" rIns="91425" bIns="45700" rtlCol="0" anchor="ctr" anchorCtr="0"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5700" b="1" dirty="0">
                <a:solidFill>
                  <a:srgbClr val="00803A"/>
                </a:solidFill>
              </a:rPr>
              <a:t>ТРИЦЕРАТОПС</a:t>
            </a:r>
            <a:endParaRPr sz="5900" b="1" dirty="0">
              <a:solidFill>
                <a:srgbClr val="00803A"/>
              </a:solidFill>
            </a:endParaRPr>
          </a:p>
        </p:txBody>
      </p:sp>
      <p:pic>
        <p:nvPicPr>
          <p:cNvPr id="256" name="Google Shape;256;p33">
            <a:hlinkClick r:id="rId3" action="ppaction://hlinksldjump"/>
          </p:cNvPr>
          <p:cNvPicPr preferRelativeResize="0"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t="9265"/>
          <a:stretch/>
        </p:blipFill>
        <p:spPr>
          <a:xfrm>
            <a:off x="3120569" y="897775"/>
            <a:ext cx="5818909" cy="2911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3">
            <a:hlinkClick r:id="rId5" action="ppaction://hlinksldjump"/>
          </p:cNvPr>
          <p:cNvPicPr preferRelativeResize="0"/>
          <p:nvPr/>
        </p:nvPicPr>
        <p:blipFill>
          <a:blip r:embed="rId6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61446" y="3956858"/>
            <a:ext cx="5258700" cy="275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051" y="3391593"/>
            <a:ext cx="5619403" cy="346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3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65125"/>
            <a:ext cx="5047211" cy="132556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Молодец!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8806879" y="4816928"/>
            <a:ext cx="2702169" cy="1310304"/>
          </a:xfrm>
          <a:prstGeom prst="actionButtonBlan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>
            <a:outerShdw blurRad="63500" dist="63500" dir="1680000" sx="1000" sy="1000" algn="ctr" rotWithShape="0">
              <a:srgbClr val="FF0000">
                <a:alpha val="77000"/>
              </a:srgbClr>
            </a:outerShdw>
            <a:reflection blurRad="177800" stA="45000" endPos="14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400" dirty="0" smtClean="0"/>
              <a:t>Далее</a:t>
            </a:r>
            <a:endParaRPr lang="ru-RU" sz="4000" spc="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31" y="1978897"/>
            <a:ext cx="5090119" cy="509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2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287368" cy="13208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Подумай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8000" dirty="0">
              <a:solidFill>
                <a:schemeClr val="accent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29" y="2506662"/>
            <a:ext cx="4351338" cy="4351338"/>
          </a:xfrm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8823205" y="4865913"/>
            <a:ext cx="2702169" cy="1290007"/>
          </a:xfrm>
          <a:prstGeom prst="actionButtonBlan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>
            <a:outerShdw blurRad="63500" dist="63500" dir="1680000" sx="1000" sy="1000" algn="ctr" rotWithShape="0">
              <a:srgbClr val="FF0000">
                <a:alpha val="77000"/>
              </a:srgbClr>
            </a:outerShdw>
            <a:reflection blurRad="177800" stA="45000" endPos="14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400" dirty="0" smtClean="0"/>
              <a:t>Назад</a:t>
            </a:r>
            <a:endParaRPr lang="ru-RU" sz="4000" spc="400" dirty="0"/>
          </a:p>
        </p:txBody>
      </p:sp>
    </p:spTree>
    <p:extLst>
      <p:ext uri="{BB962C8B-B14F-4D97-AF65-F5344CB8AC3E}">
        <p14:creationId xmlns:p14="http://schemas.microsoft.com/office/powerpoint/2010/main" val="214439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3" descr="Цель проект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0">
                <a:srgbClr val="EDFDF0"/>
              </a:gs>
              <a:gs pos="34000">
                <a:srgbClr val="E9FBEC"/>
              </a:gs>
              <a:gs pos="100000">
                <a:srgbClr val="92EAA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25400" dir="14700000" algn="t" rotWithShape="0">
              <a:srgbClr val="000000">
                <a:alpha val="49803"/>
              </a:srgbClr>
            </a:outerShdw>
          </a:effectLst>
        </p:spPr>
      </p:pic>
      <p:sp>
        <p:nvSpPr>
          <p:cNvPr id="95" name="Google Shape;95;p13"/>
          <p:cNvSpPr/>
          <p:nvPr/>
        </p:nvSpPr>
        <p:spPr>
          <a:xfrm>
            <a:off x="2075375" y="4411175"/>
            <a:ext cx="24123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b="1"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5553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051353" y="6204305"/>
            <a:ext cx="2941733" cy="631924"/>
          </a:xfrm>
          <a:custGeom>
            <a:avLst/>
            <a:gdLst>
              <a:gd name="connsiteX0" fmla="*/ 590418 w 2941733"/>
              <a:gd name="connsiteY0" fmla="*/ 552 h 631924"/>
              <a:gd name="connsiteX1" fmla="*/ 350933 w 2941733"/>
              <a:gd name="connsiteY1" fmla="*/ 22324 h 631924"/>
              <a:gd name="connsiteX2" fmla="*/ 89676 w 2941733"/>
              <a:gd name="connsiteY2" fmla="*/ 65866 h 631924"/>
              <a:gd name="connsiteX3" fmla="*/ 24361 w 2941733"/>
              <a:gd name="connsiteY3" fmla="*/ 109409 h 631924"/>
              <a:gd name="connsiteX4" fmla="*/ 24361 w 2941733"/>
              <a:gd name="connsiteY4" fmla="*/ 327124 h 631924"/>
              <a:gd name="connsiteX5" fmla="*/ 329161 w 2941733"/>
              <a:gd name="connsiteY5" fmla="*/ 348895 h 631924"/>
              <a:gd name="connsiteX6" fmla="*/ 481561 w 2941733"/>
              <a:gd name="connsiteY6" fmla="*/ 501295 h 631924"/>
              <a:gd name="connsiteX7" fmla="*/ 1134704 w 2941733"/>
              <a:gd name="connsiteY7" fmla="*/ 523066 h 631924"/>
              <a:gd name="connsiteX8" fmla="*/ 1417733 w 2941733"/>
              <a:gd name="connsiteY8" fmla="*/ 588381 h 631924"/>
              <a:gd name="connsiteX9" fmla="*/ 1483047 w 2941733"/>
              <a:gd name="connsiteY9" fmla="*/ 610152 h 631924"/>
              <a:gd name="connsiteX10" fmla="*/ 1548361 w 2941733"/>
              <a:gd name="connsiteY10" fmla="*/ 631924 h 631924"/>
              <a:gd name="connsiteX11" fmla="*/ 1787847 w 2941733"/>
              <a:gd name="connsiteY11" fmla="*/ 588381 h 631924"/>
              <a:gd name="connsiteX12" fmla="*/ 1918476 w 2941733"/>
              <a:gd name="connsiteY12" fmla="*/ 544838 h 631924"/>
              <a:gd name="connsiteX13" fmla="*/ 2854647 w 2941733"/>
              <a:gd name="connsiteY13" fmla="*/ 501295 h 631924"/>
              <a:gd name="connsiteX14" fmla="*/ 2941733 w 2941733"/>
              <a:gd name="connsiteY14" fmla="*/ 305352 h 631924"/>
              <a:gd name="connsiteX15" fmla="*/ 2919961 w 2941733"/>
              <a:gd name="connsiteY15" fmla="*/ 196495 h 631924"/>
              <a:gd name="connsiteX16" fmla="*/ 2832876 w 2941733"/>
              <a:gd name="connsiteY16" fmla="*/ 174724 h 631924"/>
              <a:gd name="connsiteX17" fmla="*/ 2636933 w 2941733"/>
              <a:gd name="connsiteY17" fmla="*/ 109409 h 631924"/>
              <a:gd name="connsiteX18" fmla="*/ 1766076 w 2941733"/>
              <a:gd name="connsiteY18" fmla="*/ 65866 h 631924"/>
              <a:gd name="connsiteX19" fmla="*/ 1700761 w 2941733"/>
              <a:gd name="connsiteY19" fmla="*/ 44095 h 631924"/>
              <a:gd name="connsiteX20" fmla="*/ 590418 w 2941733"/>
              <a:gd name="connsiteY20" fmla="*/ 552 h 63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41733" h="631924">
                <a:moveTo>
                  <a:pt x="590418" y="552"/>
                </a:moveTo>
                <a:cubicBezTo>
                  <a:pt x="365447" y="-3076"/>
                  <a:pt x="430417" y="11957"/>
                  <a:pt x="350933" y="22324"/>
                </a:cubicBezTo>
                <a:cubicBezTo>
                  <a:pt x="263388" y="33743"/>
                  <a:pt x="89676" y="65866"/>
                  <a:pt x="89676" y="65866"/>
                </a:cubicBezTo>
                <a:cubicBezTo>
                  <a:pt x="67904" y="80380"/>
                  <a:pt x="38875" y="87637"/>
                  <a:pt x="24361" y="109409"/>
                </a:cubicBezTo>
                <a:cubicBezTo>
                  <a:pt x="1500" y="143700"/>
                  <a:pt x="-16516" y="308048"/>
                  <a:pt x="24361" y="327124"/>
                </a:cubicBezTo>
                <a:cubicBezTo>
                  <a:pt x="116664" y="370199"/>
                  <a:pt x="227561" y="341638"/>
                  <a:pt x="329161" y="348895"/>
                </a:cubicBezTo>
                <a:cubicBezTo>
                  <a:pt x="379306" y="424113"/>
                  <a:pt x="388382" y="495648"/>
                  <a:pt x="481561" y="501295"/>
                </a:cubicBezTo>
                <a:cubicBezTo>
                  <a:pt x="698997" y="514473"/>
                  <a:pt x="916990" y="515809"/>
                  <a:pt x="1134704" y="523066"/>
                </a:cubicBezTo>
                <a:cubicBezTo>
                  <a:pt x="1332543" y="551329"/>
                  <a:pt x="1238420" y="528610"/>
                  <a:pt x="1417733" y="588381"/>
                </a:cubicBezTo>
                <a:lnTo>
                  <a:pt x="1483047" y="610152"/>
                </a:lnTo>
                <a:lnTo>
                  <a:pt x="1548361" y="631924"/>
                </a:lnTo>
                <a:cubicBezTo>
                  <a:pt x="1655688" y="616591"/>
                  <a:pt x="1694531" y="616375"/>
                  <a:pt x="1787847" y="588381"/>
                </a:cubicBezTo>
                <a:cubicBezTo>
                  <a:pt x="1831810" y="575192"/>
                  <a:pt x="1872617" y="546749"/>
                  <a:pt x="1918476" y="544838"/>
                </a:cubicBezTo>
                <a:cubicBezTo>
                  <a:pt x="2578947" y="517318"/>
                  <a:pt x="2266908" y="532228"/>
                  <a:pt x="2854647" y="501295"/>
                </a:cubicBezTo>
                <a:cubicBezTo>
                  <a:pt x="2906464" y="345843"/>
                  <a:pt x="2872730" y="408856"/>
                  <a:pt x="2941733" y="305352"/>
                </a:cubicBezTo>
                <a:cubicBezTo>
                  <a:pt x="2934476" y="269066"/>
                  <a:pt x="2943651" y="224922"/>
                  <a:pt x="2919961" y="196495"/>
                </a:cubicBezTo>
                <a:cubicBezTo>
                  <a:pt x="2900806" y="173509"/>
                  <a:pt x="2861536" y="183322"/>
                  <a:pt x="2832876" y="174724"/>
                </a:cubicBezTo>
                <a:cubicBezTo>
                  <a:pt x="2832809" y="174704"/>
                  <a:pt x="2669623" y="120306"/>
                  <a:pt x="2636933" y="109409"/>
                </a:cubicBezTo>
                <a:cubicBezTo>
                  <a:pt x="2316800" y="2698"/>
                  <a:pt x="2594434" y="88255"/>
                  <a:pt x="1766076" y="65866"/>
                </a:cubicBezTo>
                <a:cubicBezTo>
                  <a:pt x="1744304" y="58609"/>
                  <a:pt x="1723690" y="45050"/>
                  <a:pt x="1700761" y="44095"/>
                </a:cubicBezTo>
                <a:lnTo>
                  <a:pt x="590418" y="552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0"/>
                  <a:lumOff val="100000"/>
                </a:schemeClr>
              </a:gs>
              <a:gs pos="62000">
                <a:srgbClr val="BBBBBB"/>
              </a:gs>
              <a:gs pos="26000">
                <a:schemeClr val="accent6">
                  <a:lumMod val="0"/>
                  <a:lumOff val="10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Google Shape;255;p33"/>
          <p:cNvSpPr txBox="1">
            <a:spLocks noGrp="1"/>
          </p:cNvSpPr>
          <p:nvPr>
            <p:ph type="title"/>
          </p:nvPr>
        </p:nvSpPr>
        <p:spPr>
          <a:xfrm>
            <a:off x="2852946" y="154659"/>
            <a:ext cx="6633148" cy="859494"/>
          </a:xfrm>
          <a:prstGeom prst="rect">
            <a:avLst/>
          </a:prstGeom>
          <a:noFill/>
          <a:ln w="762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5100" b="1" dirty="0">
                <a:solidFill>
                  <a:srgbClr val="00803A"/>
                </a:solidFill>
              </a:rPr>
              <a:t>ТИРАНОЗАВР</a:t>
            </a:r>
            <a:endParaRPr sz="5100" b="1" dirty="0">
              <a:solidFill>
                <a:srgbClr val="00803A"/>
              </a:solidFill>
            </a:endParaRP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9" y="2876204"/>
            <a:ext cx="5245104" cy="3981795"/>
          </a:xfrm>
          <a:prstGeom prst="rect">
            <a:avLst/>
          </a:prstGeom>
        </p:spPr>
      </p:pic>
      <p:pic>
        <p:nvPicPr>
          <p:cNvPr id="6" name="Рисунок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807" y="2593571"/>
            <a:ext cx="5320145" cy="4139738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095" y="1213658"/>
            <a:ext cx="5303520" cy="293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3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65125"/>
            <a:ext cx="5047211" cy="132556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Молодец!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8806879" y="4816928"/>
            <a:ext cx="2702169" cy="1310304"/>
          </a:xfrm>
          <a:prstGeom prst="actionButtonBlan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>
            <a:outerShdw blurRad="63500" dist="63500" dir="1680000" sx="1000" sy="1000" algn="ctr" rotWithShape="0">
              <a:srgbClr val="FF0000">
                <a:alpha val="77000"/>
              </a:srgbClr>
            </a:outerShdw>
            <a:reflection blurRad="177800" stA="45000" endPos="14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400" dirty="0" smtClean="0"/>
              <a:t>Далее</a:t>
            </a:r>
            <a:endParaRPr lang="ru-RU" sz="4000" spc="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31" y="1978897"/>
            <a:ext cx="5090119" cy="509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6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287368" cy="13208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Подумай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8000" dirty="0">
              <a:solidFill>
                <a:schemeClr val="accent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29" y="2506662"/>
            <a:ext cx="4351338" cy="4351338"/>
          </a:xfrm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8823205" y="4865913"/>
            <a:ext cx="2702169" cy="1290007"/>
          </a:xfrm>
          <a:prstGeom prst="actionButtonBlan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>
            <a:outerShdw blurRad="63500" dist="63500" dir="1680000" sx="1000" sy="1000" algn="ctr" rotWithShape="0">
              <a:srgbClr val="FF0000">
                <a:alpha val="77000"/>
              </a:srgbClr>
            </a:outerShdw>
            <a:reflection blurRad="177800" stA="45000" endPos="14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400" dirty="0" smtClean="0"/>
              <a:t>Назад</a:t>
            </a:r>
            <a:endParaRPr lang="ru-RU" sz="4000" spc="400" dirty="0"/>
          </a:p>
        </p:txBody>
      </p:sp>
    </p:spTree>
    <p:extLst>
      <p:ext uri="{BB962C8B-B14F-4D97-AF65-F5344CB8AC3E}">
        <p14:creationId xmlns:p14="http://schemas.microsoft.com/office/powerpoint/2010/main" val="84587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 10"/>
          <p:cNvSpPr/>
          <p:nvPr/>
        </p:nvSpPr>
        <p:spPr>
          <a:xfrm>
            <a:off x="8534400" y="4659086"/>
            <a:ext cx="2898707" cy="378426"/>
          </a:xfrm>
          <a:custGeom>
            <a:avLst/>
            <a:gdLst>
              <a:gd name="connsiteX0" fmla="*/ 590418 w 2941733"/>
              <a:gd name="connsiteY0" fmla="*/ 552 h 631924"/>
              <a:gd name="connsiteX1" fmla="*/ 350933 w 2941733"/>
              <a:gd name="connsiteY1" fmla="*/ 22324 h 631924"/>
              <a:gd name="connsiteX2" fmla="*/ 89676 w 2941733"/>
              <a:gd name="connsiteY2" fmla="*/ 65866 h 631924"/>
              <a:gd name="connsiteX3" fmla="*/ 24361 w 2941733"/>
              <a:gd name="connsiteY3" fmla="*/ 109409 h 631924"/>
              <a:gd name="connsiteX4" fmla="*/ 24361 w 2941733"/>
              <a:gd name="connsiteY4" fmla="*/ 327124 h 631924"/>
              <a:gd name="connsiteX5" fmla="*/ 329161 w 2941733"/>
              <a:gd name="connsiteY5" fmla="*/ 348895 h 631924"/>
              <a:gd name="connsiteX6" fmla="*/ 481561 w 2941733"/>
              <a:gd name="connsiteY6" fmla="*/ 501295 h 631924"/>
              <a:gd name="connsiteX7" fmla="*/ 1134704 w 2941733"/>
              <a:gd name="connsiteY7" fmla="*/ 523066 h 631924"/>
              <a:gd name="connsiteX8" fmla="*/ 1417733 w 2941733"/>
              <a:gd name="connsiteY8" fmla="*/ 588381 h 631924"/>
              <a:gd name="connsiteX9" fmla="*/ 1483047 w 2941733"/>
              <a:gd name="connsiteY9" fmla="*/ 610152 h 631924"/>
              <a:gd name="connsiteX10" fmla="*/ 1548361 w 2941733"/>
              <a:gd name="connsiteY10" fmla="*/ 631924 h 631924"/>
              <a:gd name="connsiteX11" fmla="*/ 1787847 w 2941733"/>
              <a:gd name="connsiteY11" fmla="*/ 588381 h 631924"/>
              <a:gd name="connsiteX12" fmla="*/ 1918476 w 2941733"/>
              <a:gd name="connsiteY12" fmla="*/ 544838 h 631924"/>
              <a:gd name="connsiteX13" fmla="*/ 2854647 w 2941733"/>
              <a:gd name="connsiteY13" fmla="*/ 501295 h 631924"/>
              <a:gd name="connsiteX14" fmla="*/ 2941733 w 2941733"/>
              <a:gd name="connsiteY14" fmla="*/ 305352 h 631924"/>
              <a:gd name="connsiteX15" fmla="*/ 2919961 w 2941733"/>
              <a:gd name="connsiteY15" fmla="*/ 196495 h 631924"/>
              <a:gd name="connsiteX16" fmla="*/ 2832876 w 2941733"/>
              <a:gd name="connsiteY16" fmla="*/ 174724 h 631924"/>
              <a:gd name="connsiteX17" fmla="*/ 2636933 w 2941733"/>
              <a:gd name="connsiteY17" fmla="*/ 109409 h 631924"/>
              <a:gd name="connsiteX18" fmla="*/ 1766076 w 2941733"/>
              <a:gd name="connsiteY18" fmla="*/ 65866 h 631924"/>
              <a:gd name="connsiteX19" fmla="*/ 1700761 w 2941733"/>
              <a:gd name="connsiteY19" fmla="*/ 44095 h 631924"/>
              <a:gd name="connsiteX20" fmla="*/ 590418 w 2941733"/>
              <a:gd name="connsiteY20" fmla="*/ 552 h 63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41733" h="631924">
                <a:moveTo>
                  <a:pt x="590418" y="552"/>
                </a:moveTo>
                <a:cubicBezTo>
                  <a:pt x="365447" y="-3076"/>
                  <a:pt x="430417" y="11957"/>
                  <a:pt x="350933" y="22324"/>
                </a:cubicBezTo>
                <a:cubicBezTo>
                  <a:pt x="263388" y="33743"/>
                  <a:pt x="89676" y="65866"/>
                  <a:pt x="89676" y="65866"/>
                </a:cubicBezTo>
                <a:cubicBezTo>
                  <a:pt x="67904" y="80380"/>
                  <a:pt x="38875" y="87637"/>
                  <a:pt x="24361" y="109409"/>
                </a:cubicBezTo>
                <a:cubicBezTo>
                  <a:pt x="1500" y="143700"/>
                  <a:pt x="-16516" y="308048"/>
                  <a:pt x="24361" y="327124"/>
                </a:cubicBezTo>
                <a:cubicBezTo>
                  <a:pt x="116664" y="370199"/>
                  <a:pt x="227561" y="341638"/>
                  <a:pt x="329161" y="348895"/>
                </a:cubicBezTo>
                <a:cubicBezTo>
                  <a:pt x="379306" y="424113"/>
                  <a:pt x="388382" y="495648"/>
                  <a:pt x="481561" y="501295"/>
                </a:cubicBezTo>
                <a:cubicBezTo>
                  <a:pt x="698997" y="514473"/>
                  <a:pt x="916990" y="515809"/>
                  <a:pt x="1134704" y="523066"/>
                </a:cubicBezTo>
                <a:cubicBezTo>
                  <a:pt x="1332543" y="551329"/>
                  <a:pt x="1238420" y="528610"/>
                  <a:pt x="1417733" y="588381"/>
                </a:cubicBezTo>
                <a:lnTo>
                  <a:pt x="1483047" y="610152"/>
                </a:lnTo>
                <a:lnTo>
                  <a:pt x="1548361" y="631924"/>
                </a:lnTo>
                <a:cubicBezTo>
                  <a:pt x="1655688" y="616591"/>
                  <a:pt x="1694531" y="616375"/>
                  <a:pt x="1787847" y="588381"/>
                </a:cubicBezTo>
                <a:cubicBezTo>
                  <a:pt x="1831810" y="575192"/>
                  <a:pt x="1872617" y="546749"/>
                  <a:pt x="1918476" y="544838"/>
                </a:cubicBezTo>
                <a:cubicBezTo>
                  <a:pt x="2578947" y="517318"/>
                  <a:pt x="2266908" y="532228"/>
                  <a:pt x="2854647" y="501295"/>
                </a:cubicBezTo>
                <a:cubicBezTo>
                  <a:pt x="2906464" y="345843"/>
                  <a:pt x="2872730" y="408856"/>
                  <a:pt x="2941733" y="305352"/>
                </a:cubicBezTo>
                <a:cubicBezTo>
                  <a:pt x="2934476" y="269066"/>
                  <a:pt x="2943651" y="224922"/>
                  <a:pt x="2919961" y="196495"/>
                </a:cubicBezTo>
                <a:cubicBezTo>
                  <a:pt x="2900806" y="173509"/>
                  <a:pt x="2861536" y="183322"/>
                  <a:pt x="2832876" y="174724"/>
                </a:cubicBezTo>
                <a:cubicBezTo>
                  <a:pt x="2832809" y="174704"/>
                  <a:pt x="2669623" y="120306"/>
                  <a:pt x="2636933" y="109409"/>
                </a:cubicBezTo>
                <a:cubicBezTo>
                  <a:pt x="2316800" y="2698"/>
                  <a:pt x="2594434" y="88255"/>
                  <a:pt x="1766076" y="65866"/>
                </a:cubicBezTo>
                <a:cubicBezTo>
                  <a:pt x="1744304" y="58609"/>
                  <a:pt x="1723690" y="45050"/>
                  <a:pt x="1700761" y="44095"/>
                </a:cubicBezTo>
                <a:lnTo>
                  <a:pt x="590418" y="552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62000">
                <a:srgbClr val="BBBBBB"/>
              </a:gs>
              <a:gs pos="26000">
                <a:schemeClr val="accent6">
                  <a:lumMod val="0"/>
                  <a:lumOff val="100000"/>
                </a:schemeClr>
              </a:gs>
              <a:gs pos="100000">
                <a:schemeClr val="bg1">
                  <a:lumMod val="75000"/>
                </a:schemeClr>
              </a:gs>
            </a:gsLst>
            <a:lin ang="6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10800000">
            <a:off x="467408" y="4071256"/>
            <a:ext cx="3727318" cy="740228"/>
          </a:xfrm>
          <a:custGeom>
            <a:avLst/>
            <a:gdLst>
              <a:gd name="connsiteX0" fmla="*/ 590418 w 2941733"/>
              <a:gd name="connsiteY0" fmla="*/ 552 h 631924"/>
              <a:gd name="connsiteX1" fmla="*/ 350933 w 2941733"/>
              <a:gd name="connsiteY1" fmla="*/ 22324 h 631924"/>
              <a:gd name="connsiteX2" fmla="*/ 89676 w 2941733"/>
              <a:gd name="connsiteY2" fmla="*/ 65866 h 631924"/>
              <a:gd name="connsiteX3" fmla="*/ 24361 w 2941733"/>
              <a:gd name="connsiteY3" fmla="*/ 109409 h 631924"/>
              <a:gd name="connsiteX4" fmla="*/ 24361 w 2941733"/>
              <a:gd name="connsiteY4" fmla="*/ 327124 h 631924"/>
              <a:gd name="connsiteX5" fmla="*/ 329161 w 2941733"/>
              <a:gd name="connsiteY5" fmla="*/ 348895 h 631924"/>
              <a:gd name="connsiteX6" fmla="*/ 481561 w 2941733"/>
              <a:gd name="connsiteY6" fmla="*/ 501295 h 631924"/>
              <a:gd name="connsiteX7" fmla="*/ 1134704 w 2941733"/>
              <a:gd name="connsiteY7" fmla="*/ 523066 h 631924"/>
              <a:gd name="connsiteX8" fmla="*/ 1417733 w 2941733"/>
              <a:gd name="connsiteY8" fmla="*/ 588381 h 631924"/>
              <a:gd name="connsiteX9" fmla="*/ 1483047 w 2941733"/>
              <a:gd name="connsiteY9" fmla="*/ 610152 h 631924"/>
              <a:gd name="connsiteX10" fmla="*/ 1548361 w 2941733"/>
              <a:gd name="connsiteY10" fmla="*/ 631924 h 631924"/>
              <a:gd name="connsiteX11" fmla="*/ 1787847 w 2941733"/>
              <a:gd name="connsiteY11" fmla="*/ 588381 h 631924"/>
              <a:gd name="connsiteX12" fmla="*/ 1918476 w 2941733"/>
              <a:gd name="connsiteY12" fmla="*/ 544838 h 631924"/>
              <a:gd name="connsiteX13" fmla="*/ 2854647 w 2941733"/>
              <a:gd name="connsiteY13" fmla="*/ 501295 h 631924"/>
              <a:gd name="connsiteX14" fmla="*/ 2941733 w 2941733"/>
              <a:gd name="connsiteY14" fmla="*/ 305352 h 631924"/>
              <a:gd name="connsiteX15" fmla="*/ 2919961 w 2941733"/>
              <a:gd name="connsiteY15" fmla="*/ 196495 h 631924"/>
              <a:gd name="connsiteX16" fmla="*/ 2832876 w 2941733"/>
              <a:gd name="connsiteY16" fmla="*/ 174724 h 631924"/>
              <a:gd name="connsiteX17" fmla="*/ 2636933 w 2941733"/>
              <a:gd name="connsiteY17" fmla="*/ 109409 h 631924"/>
              <a:gd name="connsiteX18" fmla="*/ 1766076 w 2941733"/>
              <a:gd name="connsiteY18" fmla="*/ 65866 h 631924"/>
              <a:gd name="connsiteX19" fmla="*/ 1700761 w 2941733"/>
              <a:gd name="connsiteY19" fmla="*/ 44095 h 631924"/>
              <a:gd name="connsiteX20" fmla="*/ 590418 w 2941733"/>
              <a:gd name="connsiteY20" fmla="*/ 552 h 63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41733" h="631924">
                <a:moveTo>
                  <a:pt x="590418" y="552"/>
                </a:moveTo>
                <a:cubicBezTo>
                  <a:pt x="365447" y="-3076"/>
                  <a:pt x="430417" y="11957"/>
                  <a:pt x="350933" y="22324"/>
                </a:cubicBezTo>
                <a:cubicBezTo>
                  <a:pt x="263388" y="33743"/>
                  <a:pt x="89676" y="65866"/>
                  <a:pt x="89676" y="65866"/>
                </a:cubicBezTo>
                <a:cubicBezTo>
                  <a:pt x="67904" y="80380"/>
                  <a:pt x="38875" y="87637"/>
                  <a:pt x="24361" y="109409"/>
                </a:cubicBezTo>
                <a:cubicBezTo>
                  <a:pt x="1500" y="143700"/>
                  <a:pt x="-16516" y="308048"/>
                  <a:pt x="24361" y="327124"/>
                </a:cubicBezTo>
                <a:cubicBezTo>
                  <a:pt x="116664" y="370199"/>
                  <a:pt x="227561" y="341638"/>
                  <a:pt x="329161" y="348895"/>
                </a:cubicBezTo>
                <a:cubicBezTo>
                  <a:pt x="379306" y="424113"/>
                  <a:pt x="388382" y="495648"/>
                  <a:pt x="481561" y="501295"/>
                </a:cubicBezTo>
                <a:cubicBezTo>
                  <a:pt x="698997" y="514473"/>
                  <a:pt x="916990" y="515809"/>
                  <a:pt x="1134704" y="523066"/>
                </a:cubicBezTo>
                <a:cubicBezTo>
                  <a:pt x="1332543" y="551329"/>
                  <a:pt x="1238420" y="528610"/>
                  <a:pt x="1417733" y="588381"/>
                </a:cubicBezTo>
                <a:lnTo>
                  <a:pt x="1483047" y="610152"/>
                </a:lnTo>
                <a:lnTo>
                  <a:pt x="1548361" y="631924"/>
                </a:lnTo>
                <a:cubicBezTo>
                  <a:pt x="1655688" y="616591"/>
                  <a:pt x="1694531" y="616375"/>
                  <a:pt x="1787847" y="588381"/>
                </a:cubicBezTo>
                <a:cubicBezTo>
                  <a:pt x="1831810" y="575192"/>
                  <a:pt x="1872617" y="546749"/>
                  <a:pt x="1918476" y="544838"/>
                </a:cubicBezTo>
                <a:cubicBezTo>
                  <a:pt x="2578947" y="517318"/>
                  <a:pt x="2266908" y="532228"/>
                  <a:pt x="2854647" y="501295"/>
                </a:cubicBezTo>
                <a:cubicBezTo>
                  <a:pt x="2906464" y="345843"/>
                  <a:pt x="2872730" y="408856"/>
                  <a:pt x="2941733" y="305352"/>
                </a:cubicBezTo>
                <a:cubicBezTo>
                  <a:pt x="2934476" y="269066"/>
                  <a:pt x="2943651" y="224922"/>
                  <a:pt x="2919961" y="196495"/>
                </a:cubicBezTo>
                <a:cubicBezTo>
                  <a:pt x="2900806" y="173509"/>
                  <a:pt x="2861536" y="183322"/>
                  <a:pt x="2832876" y="174724"/>
                </a:cubicBezTo>
                <a:cubicBezTo>
                  <a:pt x="2832809" y="174704"/>
                  <a:pt x="2669623" y="120306"/>
                  <a:pt x="2636933" y="109409"/>
                </a:cubicBezTo>
                <a:cubicBezTo>
                  <a:pt x="2316800" y="2698"/>
                  <a:pt x="2594434" y="88255"/>
                  <a:pt x="1766076" y="65866"/>
                </a:cubicBezTo>
                <a:cubicBezTo>
                  <a:pt x="1744304" y="58609"/>
                  <a:pt x="1723690" y="45050"/>
                  <a:pt x="1700761" y="44095"/>
                </a:cubicBezTo>
                <a:lnTo>
                  <a:pt x="590418" y="552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62000">
                <a:srgbClr val="BBBBBB"/>
              </a:gs>
              <a:gs pos="26000">
                <a:schemeClr val="accent6">
                  <a:lumMod val="0"/>
                  <a:lumOff val="100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4871414" y="4372932"/>
            <a:ext cx="2547305" cy="631924"/>
          </a:xfrm>
          <a:custGeom>
            <a:avLst/>
            <a:gdLst>
              <a:gd name="connsiteX0" fmla="*/ 590418 w 2941733"/>
              <a:gd name="connsiteY0" fmla="*/ 552 h 631924"/>
              <a:gd name="connsiteX1" fmla="*/ 350933 w 2941733"/>
              <a:gd name="connsiteY1" fmla="*/ 22324 h 631924"/>
              <a:gd name="connsiteX2" fmla="*/ 89676 w 2941733"/>
              <a:gd name="connsiteY2" fmla="*/ 65866 h 631924"/>
              <a:gd name="connsiteX3" fmla="*/ 24361 w 2941733"/>
              <a:gd name="connsiteY3" fmla="*/ 109409 h 631924"/>
              <a:gd name="connsiteX4" fmla="*/ 24361 w 2941733"/>
              <a:gd name="connsiteY4" fmla="*/ 327124 h 631924"/>
              <a:gd name="connsiteX5" fmla="*/ 329161 w 2941733"/>
              <a:gd name="connsiteY5" fmla="*/ 348895 h 631924"/>
              <a:gd name="connsiteX6" fmla="*/ 481561 w 2941733"/>
              <a:gd name="connsiteY6" fmla="*/ 501295 h 631924"/>
              <a:gd name="connsiteX7" fmla="*/ 1134704 w 2941733"/>
              <a:gd name="connsiteY7" fmla="*/ 523066 h 631924"/>
              <a:gd name="connsiteX8" fmla="*/ 1417733 w 2941733"/>
              <a:gd name="connsiteY8" fmla="*/ 588381 h 631924"/>
              <a:gd name="connsiteX9" fmla="*/ 1483047 w 2941733"/>
              <a:gd name="connsiteY9" fmla="*/ 610152 h 631924"/>
              <a:gd name="connsiteX10" fmla="*/ 1548361 w 2941733"/>
              <a:gd name="connsiteY10" fmla="*/ 631924 h 631924"/>
              <a:gd name="connsiteX11" fmla="*/ 1787847 w 2941733"/>
              <a:gd name="connsiteY11" fmla="*/ 588381 h 631924"/>
              <a:gd name="connsiteX12" fmla="*/ 1918476 w 2941733"/>
              <a:gd name="connsiteY12" fmla="*/ 544838 h 631924"/>
              <a:gd name="connsiteX13" fmla="*/ 2854647 w 2941733"/>
              <a:gd name="connsiteY13" fmla="*/ 501295 h 631924"/>
              <a:gd name="connsiteX14" fmla="*/ 2941733 w 2941733"/>
              <a:gd name="connsiteY14" fmla="*/ 305352 h 631924"/>
              <a:gd name="connsiteX15" fmla="*/ 2919961 w 2941733"/>
              <a:gd name="connsiteY15" fmla="*/ 196495 h 631924"/>
              <a:gd name="connsiteX16" fmla="*/ 2832876 w 2941733"/>
              <a:gd name="connsiteY16" fmla="*/ 174724 h 631924"/>
              <a:gd name="connsiteX17" fmla="*/ 2636933 w 2941733"/>
              <a:gd name="connsiteY17" fmla="*/ 109409 h 631924"/>
              <a:gd name="connsiteX18" fmla="*/ 1766076 w 2941733"/>
              <a:gd name="connsiteY18" fmla="*/ 65866 h 631924"/>
              <a:gd name="connsiteX19" fmla="*/ 1700761 w 2941733"/>
              <a:gd name="connsiteY19" fmla="*/ 44095 h 631924"/>
              <a:gd name="connsiteX20" fmla="*/ 590418 w 2941733"/>
              <a:gd name="connsiteY20" fmla="*/ 552 h 63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41733" h="631924">
                <a:moveTo>
                  <a:pt x="590418" y="552"/>
                </a:moveTo>
                <a:cubicBezTo>
                  <a:pt x="365447" y="-3076"/>
                  <a:pt x="430417" y="11957"/>
                  <a:pt x="350933" y="22324"/>
                </a:cubicBezTo>
                <a:cubicBezTo>
                  <a:pt x="263388" y="33743"/>
                  <a:pt x="89676" y="65866"/>
                  <a:pt x="89676" y="65866"/>
                </a:cubicBezTo>
                <a:cubicBezTo>
                  <a:pt x="67904" y="80380"/>
                  <a:pt x="38875" y="87637"/>
                  <a:pt x="24361" y="109409"/>
                </a:cubicBezTo>
                <a:cubicBezTo>
                  <a:pt x="1500" y="143700"/>
                  <a:pt x="-16516" y="308048"/>
                  <a:pt x="24361" y="327124"/>
                </a:cubicBezTo>
                <a:cubicBezTo>
                  <a:pt x="116664" y="370199"/>
                  <a:pt x="227561" y="341638"/>
                  <a:pt x="329161" y="348895"/>
                </a:cubicBezTo>
                <a:cubicBezTo>
                  <a:pt x="379306" y="424113"/>
                  <a:pt x="388382" y="495648"/>
                  <a:pt x="481561" y="501295"/>
                </a:cubicBezTo>
                <a:cubicBezTo>
                  <a:pt x="698997" y="514473"/>
                  <a:pt x="916990" y="515809"/>
                  <a:pt x="1134704" y="523066"/>
                </a:cubicBezTo>
                <a:cubicBezTo>
                  <a:pt x="1332543" y="551329"/>
                  <a:pt x="1238420" y="528610"/>
                  <a:pt x="1417733" y="588381"/>
                </a:cubicBezTo>
                <a:lnTo>
                  <a:pt x="1483047" y="610152"/>
                </a:lnTo>
                <a:lnTo>
                  <a:pt x="1548361" y="631924"/>
                </a:lnTo>
                <a:cubicBezTo>
                  <a:pt x="1655688" y="616591"/>
                  <a:pt x="1694531" y="616375"/>
                  <a:pt x="1787847" y="588381"/>
                </a:cubicBezTo>
                <a:cubicBezTo>
                  <a:pt x="1831810" y="575192"/>
                  <a:pt x="1872617" y="546749"/>
                  <a:pt x="1918476" y="544838"/>
                </a:cubicBezTo>
                <a:cubicBezTo>
                  <a:pt x="2578947" y="517318"/>
                  <a:pt x="2266908" y="532228"/>
                  <a:pt x="2854647" y="501295"/>
                </a:cubicBezTo>
                <a:cubicBezTo>
                  <a:pt x="2906464" y="345843"/>
                  <a:pt x="2872730" y="408856"/>
                  <a:pt x="2941733" y="305352"/>
                </a:cubicBezTo>
                <a:cubicBezTo>
                  <a:pt x="2934476" y="269066"/>
                  <a:pt x="2943651" y="224922"/>
                  <a:pt x="2919961" y="196495"/>
                </a:cubicBezTo>
                <a:cubicBezTo>
                  <a:pt x="2900806" y="173509"/>
                  <a:pt x="2861536" y="183322"/>
                  <a:pt x="2832876" y="174724"/>
                </a:cubicBezTo>
                <a:cubicBezTo>
                  <a:pt x="2832809" y="174704"/>
                  <a:pt x="2669623" y="120306"/>
                  <a:pt x="2636933" y="109409"/>
                </a:cubicBezTo>
                <a:cubicBezTo>
                  <a:pt x="2316800" y="2698"/>
                  <a:pt x="2594434" y="88255"/>
                  <a:pt x="1766076" y="65866"/>
                </a:cubicBezTo>
                <a:cubicBezTo>
                  <a:pt x="1744304" y="58609"/>
                  <a:pt x="1723690" y="45050"/>
                  <a:pt x="1700761" y="44095"/>
                </a:cubicBezTo>
                <a:lnTo>
                  <a:pt x="590418" y="552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0"/>
                  <a:lumOff val="100000"/>
                </a:schemeClr>
              </a:gs>
              <a:gs pos="62000">
                <a:srgbClr val="BBBBBB"/>
              </a:gs>
              <a:gs pos="26000">
                <a:schemeClr val="accent6">
                  <a:lumMod val="0"/>
                  <a:lumOff val="10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5" name="Google Shape;265;p34"/>
          <p:cNvPicPr preferRelativeResize="0"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7813543" y="522328"/>
            <a:ext cx="4378458" cy="4515184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4"/>
          <p:cNvSpPr/>
          <p:nvPr/>
        </p:nvSpPr>
        <p:spPr>
          <a:xfrm>
            <a:off x="680871" y="5915667"/>
            <a:ext cx="2514808" cy="718592"/>
          </a:xfrm>
          <a:prstGeom prst="rect">
            <a:avLst/>
          </a:prstGeom>
          <a:solidFill>
            <a:srgbClr val="FFFF00"/>
          </a:solidFill>
          <a:ln w="76200" cap="flat" cmpd="sng">
            <a:solidFill>
              <a:srgbClr val="0080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ru-RU" sz="2800" b="1" dirty="0">
                <a:solidFill>
                  <a:srgbClr val="00803A"/>
                </a:solidFill>
              </a:rPr>
              <a:t>ДИПЛОДОК</a:t>
            </a:r>
            <a:endParaRPr sz="2800" b="1" dirty="0">
              <a:solidFill>
                <a:srgbClr val="00803A"/>
              </a:solidFill>
            </a:endParaRPr>
          </a:p>
        </p:txBody>
      </p:sp>
      <p:sp>
        <p:nvSpPr>
          <p:cNvPr id="267" name="Google Shape;267;p34"/>
          <p:cNvSpPr/>
          <p:nvPr/>
        </p:nvSpPr>
        <p:spPr>
          <a:xfrm>
            <a:off x="8839366" y="5896047"/>
            <a:ext cx="2514808" cy="718592"/>
          </a:xfrm>
          <a:prstGeom prst="rect">
            <a:avLst/>
          </a:prstGeom>
          <a:solidFill>
            <a:srgbClr val="FFFF00"/>
          </a:solidFill>
          <a:ln w="76200" cap="flat" cmpd="sng">
            <a:solidFill>
              <a:srgbClr val="0080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ru-RU" sz="2800" b="1" dirty="0">
                <a:solidFill>
                  <a:srgbClr val="00803A"/>
                </a:solidFill>
              </a:rPr>
              <a:t>ИГУАНАДОН</a:t>
            </a:r>
            <a:endParaRPr sz="2800" b="1" dirty="0">
              <a:solidFill>
                <a:srgbClr val="00803A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318" y="522328"/>
            <a:ext cx="5586153" cy="4626414"/>
          </a:xfrm>
          <a:prstGeom prst="rect">
            <a:avLst/>
          </a:prstGeom>
        </p:spPr>
      </p:pic>
      <p:sp>
        <p:nvSpPr>
          <p:cNvPr id="8" name="Google Shape;266;p34"/>
          <p:cNvSpPr/>
          <p:nvPr/>
        </p:nvSpPr>
        <p:spPr>
          <a:xfrm>
            <a:off x="4903911" y="5896047"/>
            <a:ext cx="2514808" cy="718592"/>
          </a:xfrm>
          <a:prstGeom prst="rect">
            <a:avLst/>
          </a:prstGeom>
          <a:solidFill>
            <a:srgbClr val="FFFF00"/>
          </a:solidFill>
          <a:ln w="76200" cap="flat" cmpd="sng">
            <a:solidFill>
              <a:srgbClr val="0080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ru-RU" sz="2800" b="1" dirty="0">
                <a:solidFill>
                  <a:srgbClr val="00803A"/>
                </a:solidFill>
              </a:rPr>
              <a:t>СПИНОЗАВР</a:t>
            </a:r>
            <a:endParaRPr sz="2800" b="1" dirty="0">
              <a:solidFill>
                <a:srgbClr val="00803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88" y="67692"/>
            <a:ext cx="4463278" cy="49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81481E-6 L 0.34818 -0.127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09" y="-63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96296E-6 L 0.325 -0.1208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50" y="-60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66915 -0.120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64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 animBg="1"/>
      <p:bldP spid="26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78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8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/>
          <p:nvPr/>
        </p:nvSpPr>
        <p:spPr>
          <a:xfrm>
            <a:off x="2166910" y="428605"/>
            <a:ext cx="678661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400" b="1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Диноза́вры</a:t>
            </a:r>
            <a:r>
              <a:rPr lang="ru-RU" sz="2000" b="1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 в переводе с греческого-</a:t>
            </a:r>
            <a:r>
              <a:rPr lang="ru-RU" sz="200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 «страшный, ужасный, опасный» ,</a:t>
            </a:r>
            <a:r>
              <a:rPr lang="ru-RU" sz="2000">
                <a:solidFill>
                  <a:schemeClr val="lt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ru-RU" sz="200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«страшный ящер»</a:t>
            </a:r>
            <a:endParaRPr sz="2000">
              <a:solidFill>
                <a:srgbClr val="002060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6"/>
          <p:cNvSpPr/>
          <p:nvPr/>
        </p:nvSpPr>
        <p:spPr>
          <a:xfrm>
            <a:off x="6810381" y="5929331"/>
            <a:ext cx="352720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250 миллионов лет назад жили динозавры</a:t>
            </a:r>
            <a:endParaRPr dirty="0">
              <a:solidFill>
                <a:srgbClr val="002060"/>
              </a:solidFill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3" name="Google Shape;113;p16" descr="история динозавров для дете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8349" y="1357298"/>
            <a:ext cx="7634595" cy="4286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56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/>
          <p:nvPr/>
        </p:nvSpPr>
        <p:spPr>
          <a:xfrm>
            <a:off x="1952596" y="500042"/>
            <a:ext cx="8072494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</a:t>
            </a:r>
            <a:endParaRPr/>
          </a:p>
          <a:p>
            <a:pPr indent="-114300">
              <a:buClr>
                <a:srgbClr val="002060"/>
              </a:buClr>
              <a:buSzPts val="1800"/>
              <a:buFont typeface="Noto Sans Symbols"/>
              <a:buChar char="⮚"/>
            </a:pPr>
            <a:r>
              <a:rPr lang="ru-RU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Динозавры жили на Земле очень давно </a:t>
            </a:r>
            <a:endParaRPr sz="2000" b="1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27000">
              <a:buClr>
                <a:srgbClr val="002060"/>
              </a:buClr>
              <a:buSzPts val="2000"/>
              <a:buFont typeface="Noto Sans Symbols"/>
              <a:buChar char="⮚"/>
            </a:pPr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способу питания и по внешнему виду можно всех динозавров разделить на несколько групп.</a:t>
            </a:r>
            <a:endParaRPr/>
          </a:p>
        </p:txBody>
      </p:sp>
      <p:sp>
        <p:nvSpPr>
          <p:cNvPr id="119" name="Google Shape;119;p17"/>
          <p:cNvSpPr/>
          <p:nvPr/>
        </p:nvSpPr>
        <p:spPr>
          <a:xfrm>
            <a:off x="3238480" y="285729"/>
            <a:ext cx="564360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Жизнь динозавров на Земле.</a:t>
            </a:r>
            <a:endParaRPr sz="32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20" name="Google Shape;120;p17" descr="http://animalsfoto.com/photo/56/5642a331b0bbb3bfff2af066c8b76b5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8414" y="1785926"/>
            <a:ext cx="6643714" cy="4710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758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1981200" y="0"/>
            <a:ext cx="8229600" cy="92867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3600"/>
            </a:pPr>
            <a:r>
              <a:rPr lang="ru-RU" b="1">
                <a:solidFill>
                  <a:srgbClr val="002060"/>
                </a:solidFill>
              </a:rPr>
              <a:t>Водные динозавры</a:t>
            </a:r>
            <a:br>
              <a:rPr lang="ru-RU" b="1">
                <a:solidFill>
                  <a:srgbClr val="002060"/>
                </a:solidFill>
              </a:rPr>
            </a:br>
            <a:r>
              <a:rPr lang="ru-RU" b="1">
                <a:solidFill>
                  <a:srgbClr val="002060"/>
                </a:solidFill>
              </a:rPr>
              <a:t>(хищные)</a:t>
            </a:r>
            <a:endParaRPr b="1">
              <a:solidFill>
                <a:srgbClr val="002060"/>
              </a:solidFill>
            </a:endParaRPr>
          </a:p>
        </p:txBody>
      </p:sp>
      <p:sp>
        <p:nvSpPr>
          <p:cNvPr id="126" name="Google Shape;126;p18"/>
          <p:cNvSpPr/>
          <p:nvPr/>
        </p:nvSpPr>
        <p:spPr>
          <a:xfrm>
            <a:off x="8096264" y="928670"/>
            <a:ext cx="1824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Талаттоархон</a:t>
            </a:r>
            <a:endParaRPr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27" name="Google Shape;127;p18" descr="Самые крупные морские динозавры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4628" y="1357299"/>
            <a:ext cx="3905244" cy="242889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/>
          <p:nvPr/>
        </p:nvSpPr>
        <p:spPr>
          <a:xfrm>
            <a:off x="2095473" y="1000108"/>
            <a:ext cx="1899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Лиоплевродон</a:t>
            </a:r>
            <a:endParaRPr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29" name="Google Shape;129;p18" descr="Самые крупные морские динозавры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38282" y="1357299"/>
            <a:ext cx="3714776" cy="204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 descr="Самые крупные морские динозавры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96132" y="4196958"/>
            <a:ext cx="3262302" cy="244672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/>
          <p:nvPr/>
        </p:nvSpPr>
        <p:spPr>
          <a:xfrm>
            <a:off x="8310578" y="3786190"/>
            <a:ext cx="155844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Мегалодон</a:t>
            </a:r>
            <a:endParaRPr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32" name="Google Shape;132;p18" descr="Плезиозавр - водный динозавр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81158" y="4071942"/>
            <a:ext cx="3714776" cy="237631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/>
          <p:nvPr/>
        </p:nvSpPr>
        <p:spPr>
          <a:xfrm>
            <a:off x="2809852" y="3571876"/>
            <a:ext cx="12041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Плиазавр</a:t>
            </a:r>
            <a:endParaRPr b="1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309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4095737" y="214291"/>
            <a:ext cx="446179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ru-RU" i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r>
              <a:rPr lang="ru-RU" sz="3600" b="1" i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Хищные динозавры.</a:t>
            </a:r>
            <a:r>
              <a:rPr lang="ru-RU"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  <p:sp>
        <p:nvSpPr>
          <p:cNvPr id="139" name="Google Shape;139;p19"/>
          <p:cNvSpPr/>
          <p:nvPr/>
        </p:nvSpPr>
        <p:spPr>
          <a:xfrm>
            <a:off x="7239008" y="1000108"/>
            <a:ext cx="170271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Тираннозавр</a:t>
            </a:r>
            <a:endParaRPr sz="2000" b="1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9"/>
          <p:cNvSpPr/>
          <p:nvPr/>
        </p:nvSpPr>
        <p:spPr>
          <a:xfrm>
            <a:off x="2166910" y="1142984"/>
            <a:ext cx="156850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Мегалозавр</a:t>
            </a:r>
            <a:endParaRPr sz="20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1" name="Google Shape;141;p19" descr="http://dinozavro.ru/juras/images/megalozav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09720" y="1500175"/>
            <a:ext cx="3429024" cy="26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9" descr="тираннозавр против гиганотозавра динозавры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4628" y="1500174"/>
            <a:ext cx="3381372" cy="33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9"/>
          <p:cNvSpPr/>
          <p:nvPr/>
        </p:nvSpPr>
        <p:spPr>
          <a:xfrm>
            <a:off x="6738943" y="5857892"/>
            <a:ext cx="238725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Кархародонтозавр </a:t>
            </a:r>
            <a:endParaRPr sz="20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4" name="Google Shape;144;p19" descr="Кархародонтозавр - хищный динозавр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67108" y="4357694"/>
            <a:ext cx="2381250" cy="2181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853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>
            <a:spLocks noGrp="1"/>
          </p:cNvSpPr>
          <p:nvPr>
            <p:ph type="title"/>
          </p:nvPr>
        </p:nvSpPr>
        <p:spPr>
          <a:xfrm>
            <a:off x="1981200" y="267494"/>
            <a:ext cx="8229600" cy="87549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4200"/>
            </a:pPr>
            <a:r>
              <a:rPr lang="ru-RU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Травоядные динозавры</a:t>
            </a:r>
            <a:endParaRPr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20"/>
          <p:cNvSpPr/>
          <p:nvPr/>
        </p:nvSpPr>
        <p:spPr>
          <a:xfrm>
            <a:off x="2238348" y="1142984"/>
            <a:ext cx="14718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Стегозавр</a:t>
            </a:r>
            <a:r>
              <a:rPr lang="ru-RU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51" name="Google Shape;151;p20" descr="Стегозавр (Stegosaurus)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52596" y="1714488"/>
            <a:ext cx="2833670" cy="229748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0"/>
          <p:cNvSpPr/>
          <p:nvPr/>
        </p:nvSpPr>
        <p:spPr>
          <a:xfrm>
            <a:off x="8667768" y="928670"/>
            <a:ext cx="156805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Брахиозавр</a:t>
            </a:r>
            <a:endParaRPr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53" name="Google Shape;153;p20" descr="http://animal-store.ru/img/2015/050501/01590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0447" y="1357298"/>
            <a:ext cx="2881309" cy="4139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652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>
            <a:spLocks noGrp="1"/>
          </p:cNvSpPr>
          <p:nvPr>
            <p:ph type="title"/>
          </p:nvPr>
        </p:nvSpPr>
        <p:spPr>
          <a:xfrm>
            <a:off x="1981200" y="267494"/>
            <a:ext cx="8229600" cy="101836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4200"/>
            </a:pPr>
            <a:r>
              <a:rPr lang="ru-RU" b="1">
                <a:solidFill>
                  <a:srgbClr val="002060"/>
                </a:solidFill>
              </a:rPr>
              <a:t>Летающие ящеры</a:t>
            </a:r>
            <a:endParaRPr b="1">
              <a:solidFill>
                <a:srgbClr val="002060"/>
              </a:solidFill>
            </a:endParaRPr>
          </a:p>
        </p:txBody>
      </p:sp>
      <p:pic>
        <p:nvPicPr>
          <p:cNvPr id="159" name="Google Shape;159;p21" descr="Птерозавр - летающий динозавр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52597" y="2357430"/>
            <a:ext cx="3605437" cy="307183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/>
          <p:nvPr/>
        </p:nvSpPr>
        <p:spPr>
          <a:xfrm>
            <a:off x="2595539" y="1285860"/>
            <a:ext cx="20345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Птеродактиль   </a:t>
            </a:r>
            <a:endParaRPr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61" name="Google Shape;161;p21" descr="Археоптерикс фото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4366" y="2214554"/>
            <a:ext cx="2691006" cy="335758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/>
          <p:nvPr/>
        </p:nvSpPr>
        <p:spPr>
          <a:xfrm>
            <a:off x="7239009" y="1357298"/>
            <a:ext cx="19672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Археоптерикс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8535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>
            <a:spLocks noGrp="1"/>
          </p:cNvSpPr>
          <p:nvPr>
            <p:ph type="title"/>
          </p:nvPr>
        </p:nvSpPr>
        <p:spPr>
          <a:xfrm>
            <a:off x="1981200" y="26749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marL="484632" algn="ctr">
              <a:spcBef>
                <a:spcPts val="0"/>
              </a:spcBef>
              <a:buClr>
                <a:srgbClr val="002060"/>
              </a:buClr>
              <a:buSzPts val="4200"/>
            </a:pPr>
            <a:r>
              <a:rPr lang="ru-RU" b="1">
                <a:solidFill>
                  <a:srgbClr val="002060"/>
                </a:solidFill>
              </a:rPr>
              <a:t>Панцырные динозавры</a:t>
            </a:r>
            <a:endParaRPr b="1">
              <a:solidFill>
                <a:srgbClr val="002060"/>
              </a:solidFill>
            </a:endParaRPr>
          </a:p>
        </p:txBody>
      </p:sp>
      <p:pic>
        <p:nvPicPr>
          <p:cNvPr id="168" name="Google Shape;168;p22" descr="http://animal-store.ru/img/2015/050502/29411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41084" y="3786190"/>
            <a:ext cx="4902608" cy="2786082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/>
          <p:nvPr/>
        </p:nvSpPr>
        <p:spPr>
          <a:xfrm>
            <a:off x="3452795" y="3143248"/>
            <a:ext cx="172354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b="1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Трицератопс</a:t>
            </a:r>
            <a:endParaRPr b="1"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0" name="Google Shape;170;p22"/>
          <p:cNvSpPr/>
          <p:nvPr/>
        </p:nvSpPr>
        <p:spPr>
          <a:xfrm>
            <a:off x="8310578" y="1285860"/>
            <a:ext cx="159691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Анкилозавр</a:t>
            </a:r>
            <a:endParaRPr sz="2000" b="1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1" name="Google Shape;171;p22" descr="https://im0-tub-ru.yandex.net/i?id=094f3375db4b0a7c4e2911f50591d3bc-l&amp;n=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24562" y="1785926"/>
            <a:ext cx="4315918" cy="2714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092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373</TotalTime>
  <Words>132</Words>
  <Application>Microsoft Office PowerPoint</Application>
  <PresentationFormat>Широкоэкранный</PresentationFormat>
  <Paragraphs>54</Paragraphs>
  <Slides>25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Century Gothic</vt:lpstr>
      <vt:lpstr>Noto Sans Symbols</vt:lpstr>
      <vt:lpstr>Times New Roman</vt:lpstr>
      <vt:lpstr>Trebuchet MS</vt:lpstr>
      <vt:lpstr>Wingdings 3</vt:lpstr>
      <vt:lpstr>Грань</vt:lpstr>
      <vt:lpstr>Удивительный мир динозавров</vt:lpstr>
      <vt:lpstr>Презентация PowerPoint</vt:lpstr>
      <vt:lpstr>Презентация PowerPoint</vt:lpstr>
      <vt:lpstr>Презентация PowerPoint</vt:lpstr>
      <vt:lpstr>Водные динозавры (хищные)</vt:lpstr>
      <vt:lpstr>Презентация PowerPoint</vt:lpstr>
      <vt:lpstr>Травоядные динозавры</vt:lpstr>
      <vt:lpstr>Летающие ящеры</vt:lpstr>
      <vt:lpstr>Панцырные динозавры</vt:lpstr>
      <vt:lpstr>Платеозавр- самый первый гигантский травоядный динозавр.</vt:lpstr>
      <vt:lpstr>Брухаткайозавр один из самых крупных динозавров</vt:lpstr>
      <vt:lpstr>Самый маленький динозавр </vt:lpstr>
      <vt:lpstr>Современные родственники динозавров</vt:lpstr>
      <vt:lpstr>СТЕГОЗАВР</vt:lpstr>
      <vt:lpstr>Молодец!</vt:lpstr>
      <vt:lpstr>Подумай!</vt:lpstr>
      <vt:lpstr>ТРИЦЕРАТОПС</vt:lpstr>
      <vt:lpstr>Молодец!</vt:lpstr>
      <vt:lpstr>Подумай!</vt:lpstr>
      <vt:lpstr>ТИРАНОЗАВР</vt:lpstr>
      <vt:lpstr>Молодец!</vt:lpstr>
      <vt:lpstr>Подумай!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</cp:revision>
  <dcterms:created xsi:type="dcterms:W3CDTF">2023-04-10T13:34:01Z</dcterms:created>
  <dcterms:modified xsi:type="dcterms:W3CDTF">2023-04-13T17:16:22Z</dcterms:modified>
</cp:coreProperties>
</file>