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22"/>
  </p:notesMasterIdLst>
  <p:sldIdLst>
    <p:sldId id="259" r:id="rId2"/>
    <p:sldId id="260" r:id="rId3"/>
    <p:sldId id="280" r:id="rId4"/>
    <p:sldId id="282" r:id="rId5"/>
    <p:sldId id="283" r:id="rId6"/>
    <p:sldId id="289" r:id="rId7"/>
    <p:sldId id="257" r:id="rId8"/>
    <p:sldId id="269" r:id="rId9"/>
    <p:sldId id="288" r:id="rId10"/>
    <p:sldId id="270" r:id="rId11"/>
    <p:sldId id="290" r:id="rId12"/>
    <p:sldId id="272" r:id="rId13"/>
    <p:sldId id="291" r:id="rId14"/>
    <p:sldId id="271" r:id="rId15"/>
    <p:sldId id="277" r:id="rId16"/>
    <p:sldId id="276" r:id="rId17"/>
    <p:sldId id="293" r:id="rId18"/>
    <p:sldId id="292" r:id="rId19"/>
    <p:sldId id="294" r:id="rId20"/>
    <p:sldId id="287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FF53"/>
    <a:srgbClr val="FFFDA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44" autoAdjust="0"/>
    <p:restoredTop sz="94434" autoAdjust="0"/>
  </p:normalViewPr>
  <p:slideViewPr>
    <p:cSldViewPr snapToGrid="0">
      <p:cViewPr varScale="1">
        <p:scale>
          <a:sx n="83" d="100"/>
          <a:sy n="83" d="100"/>
        </p:scale>
        <p:origin x="-89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128F1-8DE2-4CFD-B326-5B31CF94E51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AA128-7367-4200-A2CB-280AD458F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716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3ED87B2F-888C-4C92-806D-839881C9222E}" type="slidenum">
              <a:rPr lang="ru-RU"/>
              <a:pPr eaLnBrk="1" hangingPunct="1"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5706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AAE1827B-B6FE-4EDE-89B4-031B91F07E47}" type="slidenum">
              <a:rPr lang="ru-RU"/>
              <a:pPr eaLnBrk="1" hangingPunct="1"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7115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6A8E2894-9C37-4466-A5BC-2B12F181E55C}" type="slidenum">
              <a:rPr lang="ru-RU"/>
              <a:pPr eaLnBrk="1" hangingPunct="1"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7054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8C76EF9D-D884-4018-B8D0-140B79C776A4}" type="slidenum">
              <a:rPr lang="ru-RU"/>
              <a:pPr eaLnBrk="1" hangingPunct="1"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229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E45C647B-9582-4CCB-8FFB-62B7D9C3F724}" type="slidenum">
              <a:rPr lang="ru-RU"/>
              <a:pPr eaLnBrk="1" hangingPunct="1"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7871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>
                <a:gd name="T0" fmla="*/ 6 w 5779"/>
                <a:gd name="T1" fmla="*/ 454 h 946"/>
                <a:gd name="T2" fmla="*/ 355 w 5779"/>
                <a:gd name="T3" fmla="*/ 454 h 946"/>
                <a:gd name="T4" fmla="*/ 757 w 5779"/>
                <a:gd name="T5" fmla="*/ 1 h 946"/>
                <a:gd name="T6" fmla="*/ 2511 w 5779"/>
                <a:gd name="T7" fmla="*/ 0 h 946"/>
                <a:gd name="T8" fmla="*/ 2646 w 5779"/>
                <a:gd name="T9" fmla="*/ 144 h 946"/>
                <a:gd name="T10" fmla="*/ 5779 w 5779"/>
                <a:gd name="T11" fmla="*/ 137 h 946"/>
                <a:gd name="T12" fmla="*/ 5779 w 5779"/>
                <a:gd name="T13" fmla="*/ 772 h 946"/>
                <a:gd name="T14" fmla="*/ 2899 w 5779"/>
                <a:gd name="T15" fmla="*/ 765 h 946"/>
                <a:gd name="T16" fmla="*/ 2757 w 5779"/>
                <a:gd name="T17" fmla="*/ 946 h 946"/>
                <a:gd name="T18" fmla="*/ 1883 w 5779"/>
                <a:gd name="T19" fmla="*/ 946 h 946"/>
                <a:gd name="T20" fmla="*/ 1663 w 5779"/>
                <a:gd name="T21" fmla="*/ 687 h 946"/>
                <a:gd name="T22" fmla="*/ 0 w 5779"/>
                <a:gd name="T23" fmla="*/ 687 h 946"/>
                <a:gd name="T24" fmla="*/ 35 w 5779"/>
                <a:gd name="T25" fmla="*/ 48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>
                <a:gd name="T0" fmla="*/ 0 w 5799"/>
                <a:gd name="T1" fmla="*/ 455 h 895"/>
                <a:gd name="T2" fmla="*/ 369 w 5799"/>
                <a:gd name="T3" fmla="*/ 454 h 895"/>
                <a:gd name="T4" fmla="*/ 776 w 5799"/>
                <a:gd name="T5" fmla="*/ 0 h 895"/>
                <a:gd name="T6" fmla="*/ 2496 w 5799"/>
                <a:gd name="T7" fmla="*/ 0 h 895"/>
                <a:gd name="T8" fmla="*/ 2632 w 5799"/>
                <a:gd name="T9" fmla="*/ 136 h 895"/>
                <a:gd name="T10" fmla="*/ 5799 w 5799"/>
                <a:gd name="T11" fmla="*/ 136 h 895"/>
                <a:gd name="T12" fmla="*/ 5788 w 5799"/>
                <a:gd name="T13" fmla="*/ 727 h 895"/>
                <a:gd name="T14" fmla="*/ 2883 w 5799"/>
                <a:gd name="T15" fmla="*/ 708 h 895"/>
                <a:gd name="T16" fmla="*/ 2747 w 5799"/>
                <a:gd name="T17" fmla="*/ 895 h 895"/>
                <a:gd name="T18" fmla="*/ 1899 w 5799"/>
                <a:gd name="T19" fmla="*/ 895 h 895"/>
                <a:gd name="T20" fmla="*/ 1681 w 5799"/>
                <a:gd name="T21" fmla="*/ 635 h 895"/>
                <a:gd name="T22" fmla="*/ 7 w 5799"/>
                <a:gd name="T23" fmla="*/ 635 h 895"/>
                <a:gd name="T24" fmla="*/ 7 w 5799"/>
                <a:gd name="T25" fmla="*/ 454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800">
                <a:latin typeface="Verdana" panose="020B0604030504040204" pitchFamily="34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04800" y="228600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latin typeface="Verdana" panose="020B0604030504040204" pitchFamily="34" charset="0"/>
              </a:rPr>
              <a:t>LOGO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ko-KR" noProof="0" smtClean="0"/>
              <a:t>Образец заголовка</a:t>
            </a:r>
            <a:endParaRPr lang="en-US" altLang="ko-KR" noProof="0" smtClean="0"/>
          </a:p>
        </p:txBody>
      </p:sp>
    </p:spTree>
    <p:extLst>
      <p:ext uri="{BB962C8B-B14F-4D97-AF65-F5344CB8AC3E}">
        <p14:creationId xmlns="" xmlns:p14="http://schemas.microsoft.com/office/powerpoint/2010/main" val="380979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8419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4274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10400" y="2889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320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3860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3640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3745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0133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521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071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3654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699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>
              <a:gd name="T0" fmla="*/ 0 w 5763"/>
              <a:gd name="T1" fmla="*/ 368 h 567"/>
              <a:gd name="T2" fmla="*/ 440 w 5763"/>
              <a:gd name="T3" fmla="*/ 368 h 567"/>
              <a:gd name="T4" fmla="*/ 777 w 5763"/>
              <a:gd name="T5" fmla="*/ 0 h 567"/>
              <a:gd name="T6" fmla="*/ 2162 w 5763"/>
              <a:gd name="T7" fmla="*/ 0 h 567"/>
              <a:gd name="T8" fmla="*/ 2265 w 5763"/>
              <a:gd name="T9" fmla="*/ 116 h 567"/>
              <a:gd name="T10" fmla="*/ 5756 w 5763"/>
              <a:gd name="T11" fmla="*/ 112 h 567"/>
              <a:gd name="T12" fmla="*/ 5763 w 5763"/>
              <a:gd name="T13" fmla="*/ 567 h 567"/>
              <a:gd name="T14" fmla="*/ 6 w 5763"/>
              <a:gd name="T15" fmla="*/ 556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77251" dir="4832261" algn="ctr" rotWithShape="0">
                    <a:srgbClr val="000066">
                      <a:alpha val="19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>
              <a:gd name="T0" fmla="*/ 449 w 5784"/>
              <a:gd name="T1" fmla="*/ 370 h 528"/>
              <a:gd name="T2" fmla="*/ 768 w 5784"/>
              <a:gd name="T3" fmla="*/ 1 h 528"/>
              <a:gd name="T4" fmla="*/ 2158 w 5784"/>
              <a:gd name="T5" fmla="*/ 0 h 528"/>
              <a:gd name="T6" fmla="*/ 2258 w 5784"/>
              <a:gd name="T7" fmla="*/ 115 h 528"/>
              <a:gd name="T8" fmla="*/ 5784 w 5784"/>
              <a:gd name="T9" fmla="*/ 115 h 528"/>
              <a:gd name="T10" fmla="*/ 5779 w 5784"/>
              <a:gd name="T11" fmla="*/ 528 h 528"/>
              <a:gd name="T12" fmla="*/ 0 w 5784"/>
              <a:gd name="T13" fmla="*/ 519 h 528"/>
              <a:gd name="T14" fmla="*/ 0 w 5784"/>
              <a:gd name="T15" fmla="*/ 371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77251" dir="16767739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fld id="{8340E3F6-BBBB-4FA0-B8E6-3A01AFCCE20B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37325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j-lt"/>
              </a:defRPr>
            </a:lvl1pPr>
          </a:lstStyle>
          <a:p>
            <a:fld id="{A1D305FA-376A-4736-B363-29A71FB156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301830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2;&#1091;&#1083;&#1100;&#1090;&#1092;&#1080;&#1083;&#1100;&#1084;_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2479" y="1953256"/>
            <a:ext cx="8229600" cy="2193551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ru-RU" sz="2400" b="1" dirty="0" smtClean="0"/>
              <a:t>Дайте определение механической работы.</a:t>
            </a:r>
          </a:p>
          <a:p>
            <a:pPr marL="457200" indent="-45720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ru-RU" sz="2400" b="1" dirty="0" smtClean="0"/>
              <a:t>Что необходимо для того, чтобы механическая работа совершалась?</a:t>
            </a:r>
          </a:p>
          <a:p>
            <a:pPr marL="457200" indent="-45720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ru-RU" sz="2400" b="1" dirty="0" smtClean="0"/>
              <a:t>В каком случае механическая работа положительна по знаку? Отрицательна по знаку? </a:t>
            </a:r>
          </a:p>
          <a:p>
            <a:pPr marL="457200" indent="-45720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ru-RU" sz="2400" b="1" dirty="0" smtClean="0"/>
              <a:t>Равна нулю?</a:t>
            </a:r>
          </a:p>
          <a:p>
            <a:pPr marL="457200" indent="-457200">
              <a:lnSpc>
                <a:spcPct val="150000"/>
              </a:lnSpc>
              <a:buClrTx/>
              <a:buFont typeface="+mj-lt"/>
              <a:buAutoNum type="arabicPeriod"/>
            </a:pPr>
            <a:endParaRPr lang="ru-RU" sz="2400" dirty="0" smtClean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 bwMode="white">
          <a:xfrm>
            <a:off x="2345628" y="566032"/>
            <a:ext cx="4210282" cy="54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Фронтальный опрос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6928214"/>
      </p:ext>
    </p:extLst>
  </p:cSld>
  <p:clrMapOvr>
    <a:masterClrMapping/>
  </p:clrMapOvr>
  <p:transition/>
  <p:timing>
    <p:tnLst>
      <p:par>
        <p:cTn id="1" dur="indefinite" restart="never" nodeType="tmRoot"/>
      </p:par>
    </p:tnLst>
    <p:bldLst>
      <p:bldP spid="3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23937" y="2034245"/>
            <a:ext cx="4706391" cy="1146175"/>
          </a:xfrm>
        </p:spPr>
        <p:txBody>
          <a:bodyPr>
            <a:noAutofit/>
          </a:bodyPr>
          <a:lstStyle/>
          <a:p>
            <a:pPr algn="just"/>
            <a:r>
              <a:rPr lang="ru-RU" altLang="ru-RU" sz="20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За единицу мощности, принята такая  мощность, при которой за  1 с совершается  работа в 1 Дж.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1364" y="56404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Джеймс Уатт – английский изобретатель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smtClean="0"/>
              <a:t>1736 </a:t>
            </a:r>
            <a:r>
              <a:rPr lang="ru-RU" dirty="0"/>
              <a:t>– </a:t>
            </a:r>
            <a:r>
              <a:rPr lang="ru-RU" dirty="0" smtClean="0"/>
              <a:t>1819)</a:t>
            </a: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4934727" y="3180420"/>
            <a:ext cx="3068825" cy="1056714"/>
            <a:chOff x="4636339" y="3693366"/>
            <a:chExt cx="3068825" cy="1056714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4933594" y="3703640"/>
              <a:ext cx="2160632" cy="1046440"/>
              <a:chOff x="4933594" y="3703640"/>
              <a:chExt cx="2160632" cy="1046440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4933594" y="3959132"/>
                <a:ext cx="122507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b="1" dirty="0"/>
                  <a:t>1 </a:t>
                </a:r>
                <a:r>
                  <a:rPr lang="ru-RU" sz="2800" b="1" dirty="0" smtClean="0"/>
                  <a:t>Вт =</a:t>
                </a:r>
                <a:endParaRPr lang="ru-RU" sz="2800" b="1" dirty="0"/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6098441" y="3703640"/>
                <a:ext cx="99578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b="1" dirty="0"/>
                  <a:t>1 </a:t>
                </a:r>
                <a:r>
                  <a:rPr lang="ru-RU" sz="2800" b="1" dirty="0" smtClean="0"/>
                  <a:t>Дж</a:t>
                </a:r>
                <a:endParaRPr lang="ru-RU" sz="2800" b="1" dirty="0"/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6271406" y="4226860"/>
                <a:ext cx="58541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b="1" dirty="0" smtClean="0"/>
                  <a:t>1с</a:t>
                </a:r>
                <a:endParaRPr lang="ru-RU" sz="2800" b="1" dirty="0"/>
              </a:p>
            </p:txBody>
          </p:sp>
          <p:cxnSp>
            <p:nvCxnSpPr>
              <p:cNvPr id="7" name="Прямая соединительная линия 6"/>
              <p:cNvCxnSpPr/>
              <p:nvPr/>
            </p:nvCxnSpPr>
            <p:spPr>
              <a:xfrm flipH="1">
                <a:off x="6201032" y="4220742"/>
                <a:ext cx="763351" cy="0"/>
              </a:xfrm>
              <a:prstGeom prst="line">
                <a:avLst/>
              </a:prstGeom>
              <a:ln w="28575"/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2" name="Прямоугольник 11"/>
            <p:cNvSpPr/>
            <p:nvPr/>
          </p:nvSpPr>
          <p:spPr>
            <a:xfrm>
              <a:off x="4636339" y="3693366"/>
              <a:ext cx="3068825" cy="1056714"/>
            </a:xfrm>
            <a:prstGeom prst="rect">
              <a:avLst/>
            </a:prstGeom>
            <a:gradFill>
              <a:gsLst>
                <a:gs pos="57000">
                  <a:schemeClr val="accent1">
                    <a:lumMod val="110000"/>
                    <a:satMod val="105000"/>
                    <a:tint val="67000"/>
                    <a:alpha val="5000"/>
                  </a:schemeClr>
                </a:gs>
                <a:gs pos="10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</a:gra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/>
          <a:srcRect l="1162" t="1367" r="1731" b="8279"/>
          <a:stretch/>
        </p:blipFill>
        <p:spPr>
          <a:xfrm>
            <a:off x="1168690" y="1441899"/>
            <a:ext cx="2557349" cy="4012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Заголовок 1"/>
          <p:cNvSpPr txBox="1">
            <a:spLocks/>
          </p:cNvSpPr>
          <p:nvPr/>
        </p:nvSpPr>
        <p:spPr bwMode="white">
          <a:xfrm>
            <a:off x="1647203" y="615034"/>
            <a:ext cx="1959182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4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Запомни! </a:t>
            </a:r>
            <a:endParaRPr lang="ru-RU" sz="24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6832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069848"/>
            <a:ext cx="7848600" cy="7315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Дольные и кратные единицы мощности.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 мВт = 0,001 Вт                                               </a:t>
            </a:r>
          </a:p>
          <a:p>
            <a:pPr>
              <a:buNone/>
            </a:pPr>
            <a:r>
              <a:rPr lang="ru-RU" dirty="0" smtClean="0"/>
              <a:t>1 кВт =1000 Вт                                                  </a:t>
            </a:r>
          </a:p>
          <a:p>
            <a:pPr>
              <a:buNone/>
            </a:pPr>
            <a:r>
              <a:rPr lang="ru-RU" dirty="0" smtClean="0"/>
              <a:t>1 МВт = 1 000 000 Вт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12" descr="j021352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984" y="3186066"/>
            <a:ext cx="3027447" cy="2963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F:\_Старый_diskD\Валя\Работа\Механическая мощность_ 7 класс - Класс!ная физика.files\Horse2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09" y="3172969"/>
            <a:ext cx="3972462" cy="28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4899" y="1618523"/>
            <a:ext cx="8573037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/>
              <a:t>Старинная единица мощности – лошадиная сила </a:t>
            </a:r>
            <a:r>
              <a:rPr lang="ru-RU" sz="2000" b="1" dirty="0" smtClean="0"/>
              <a:t> </a:t>
            </a:r>
            <a:endParaRPr lang="en-US" sz="2000" b="1" dirty="0" smtClean="0"/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497214" y="589965"/>
            <a:ext cx="2751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Лошадиная сила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851561" y="1725618"/>
            <a:ext cx="1854557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1л.с. ≈ 735Вт</a:t>
            </a: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43461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6304" y="1920240"/>
          <a:ext cx="8860536" cy="36952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512"/>
                <a:gridCol w="2953512"/>
                <a:gridCol w="2953512"/>
              </a:tblGrid>
              <a:tr h="294640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Виды транспортных средств</a:t>
                      </a:r>
                      <a:endParaRPr lang="ru-RU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Мощность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037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Ват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Л.С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530373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Мопед «Альфа»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?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915438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Мотоцикл «Минск </a:t>
                      </a:r>
                      <a:r>
                        <a:rPr lang="en-US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125»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?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10,5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530373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Трактор ДТ-75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75000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?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530373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Трактор «К-700»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220000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?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1386262"/>
            <a:ext cx="85881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cs typeface="Times New Roman" panose="02020603050405020304" pitchFamily="18" charset="0"/>
              </a:rPr>
              <a:t>Штангист </a:t>
            </a:r>
            <a:r>
              <a:rPr lang="ru-RU" sz="2400" dirty="0">
                <a:cs typeface="Times New Roman" panose="02020603050405020304" pitchFamily="18" charset="0"/>
              </a:rPr>
              <a:t>при поднятии штанги совершил работу </a:t>
            </a:r>
            <a:r>
              <a:rPr lang="ru-RU" sz="2400" dirty="0" smtClean="0">
                <a:cs typeface="Times New Roman" panose="02020603050405020304" pitchFamily="18" charset="0"/>
              </a:rPr>
              <a:t>4 </a:t>
            </a:r>
            <a:r>
              <a:rPr lang="ru-RU" sz="2400" dirty="0">
                <a:cs typeface="Times New Roman" panose="02020603050405020304" pitchFamily="18" charset="0"/>
              </a:rPr>
              <a:t>8</a:t>
            </a:r>
            <a:r>
              <a:rPr lang="ru-RU" sz="2400" dirty="0" smtClean="0">
                <a:cs typeface="Times New Roman" panose="02020603050405020304" pitchFamily="18" charset="0"/>
              </a:rPr>
              <a:t>00 </a:t>
            </a:r>
            <a:r>
              <a:rPr lang="ru-RU" sz="2400" dirty="0">
                <a:cs typeface="Times New Roman" panose="02020603050405020304" pitchFamily="18" charset="0"/>
              </a:rPr>
              <a:t>Дж за 2 с. </a:t>
            </a:r>
            <a:r>
              <a:rPr lang="ru-RU" sz="2400" dirty="0" smtClean="0">
                <a:cs typeface="Times New Roman" panose="02020603050405020304" pitchFamily="18" charset="0"/>
              </a:rPr>
              <a:t> Чему </a:t>
            </a:r>
            <a:r>
              <a:rPr lang="ru-RU" sz="2400" dirty="0">
                <a:cs typeface="Times New Roman" panose="02020603050405020304" pitchFamily="18" charset="0"/>
              </a:rPr>
              <a:t>равна </a:t>
            </a:r>
            <a:r>
              <a:rPr lang="ru-RU" sz="2400" dirty="0" smtClean="0">
                <a:cs typeface="Times New Roman" panose="02020603050405020304" pitchFamily="18" charset="0"/>
              </a:rPr>
              <a:t>мощность, развиваемая штангистом при этом?</a:t>
            </a:r>
            <a:endParaRPr lang="ru-RU" sz="2400" dirty="0"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white">
          <a:xfrm>
            <a:off x="1494803" y="462634"/>
            <a:ext cx="1959182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4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Задача </a:t>
            </a:r>
            <a:r>
              <a:rPr lang="ru-RU" sz="2400" b="1" i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ru-RU" sz="24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endParaRPr lang="ru-RU" sz="24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979024" y="2257726"/>
            <a:ext cx="1990164" cy="377624"/>
          </a:xfrm>
          <a:prstGeom prst="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Сверим ответ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511" name="Стрелка вправо 21510"/>
          <p:cNvSpPr/>
          <p:nvPr/>
        </p:nvSpPr>
        <p:spPr>
          <a:xfrm>
            <a:off x="6316841" y="2333970"/>
            <a:ext cx="501088" cy="20143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245871" y="2829853"/>
            <a:ext cx="6468035" cy="3817170"/>
            <a:chOff x="1245871" y="2829853"/>
            <a:chExt cx="6468035" cy="3817170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1245871" y="2886603"/>
              <a:ext cx="6468035" cy="3760420"/>
            </a:xfrm>
            <a:prstGeom prst="rect">
              <a:avLst/>
            </a:prstGeom>
            <a:gradFill>
              <a:gsLst>
                <a:gs pos="57000">
                  <a:schemeClr val="accent1">
                    <a:lumMod val="110000"/>
                    <a:satMod val="105000"/>
                    <a:tint val="67000"/>
                    <a:alpha val="5000"/>
                  </a:schemeClr>
                </a:gs>
                <a:gs pos="10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</a:gra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52955" y="2888405"/>
              <a:ext cx="10550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Дано:</a:t>
              </a:r>
              <a:endParaRPr lang="ru-RU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14640" y="3423884"/>
              <a:ext cx="2050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/>
                <a:t>А = 4 800 Дж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77010" y="3834898"/>
              <a:ext cx="13195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t</a:t>
              </a:r>
              <a:r>
                <a:rPr lang="ru-RU" sz="2400" dirty="0" smtClean="0"/>
                <a:t> </a:t>
              </a:r>
              <a:r>
                <a:rPr lang="ru-RU" sz="2400" dirty="0"/>
                <a:t>= </a:t>
              </a:r>
              <a:r>
                <a:rPr lang="en-US" sz="2400" dirty="0" smtClean="0"/>
                <a:t>2 c  </a:t>
              </a:r>
              <a:endParaRPr lang="ru-RU" sz="2400" dirty="0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1514639" y="4449181"/>
              <a:ext cx="2008884" cy="1344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 flipV="1">
              <a:off x="3523523" y="2922188"/>
              <a:ext cx="28631" cy="21822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630368" y="2829853"/>
              <a:ext cx="16505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Решение:</a:t>
              </a:r>
              <a:endParaRPr lang="ru-RU" sz="2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92875" y="4642811"/>
              <a:ext cx="11224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2400" dirty="0"/>
                <a:t>N</a:t>
              </a:r>
              <a:r>
                <a:rPr lang="ru-RU" sz="2400" dirty="0" smtClean="0"/>
                <a:t> - ?</a:t>
              </a:r>
              <a:r>
                <a:rPr lang="en-US" sz="2400" dirty="0" smtClean="0"/>
                <a:t>  </a:t>
              </a:r>
              <a:endParaRPr lang="ru-RU" sz="2400" dirty="0"/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3685532" y="3476264"/>
              <a:ext cx="1499132" cy="848039"/>
              <a:chOff x="3122774" y="3522256"/>
              <a:chExt cx="1234074" cy="848039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3122774" y="3689359"/>
                <a:ext cx="9516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2400" dirty="0"/>
                  <a:t>N</a:t>
                </a:r>
                <a:r>
                  <a:rPr lang="ru-RU" sz="2400" dirty="0" smtClean="0"/>
                  <a:t> </a:t>
                </a:r>
                <a:r>
                  <a:rPr lang="en-US" sz="2400" dirty="0" smtClean="0"/>
                  <a:t>=  </a:t>
                </a:r>
                <a:endParaRPr lang="ru-RU" sz="2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839884" y="3522256"/>
                <a:ext cx="4741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 </a:t>
                </a:r>
                <a:endParaRPr lang="ru-RU" sz="2400" b="1" dirty="0"/>
              </a:p>
            </p:txBody>
          </p:sp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3882666" y="3920191"/>
                <a:ext cx="474182" cy="0"/>
              </a:xfrm>
              <a:prstGeom prst="line">
                <a:avLst/>
              </a:prstGeom>
              <a:ln w="28575"/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3844141" y="3908630"/>
                <a:ext cx="2918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t</a:t>
                </a:r>
                <a:endParaRPr lang="ru-RU" sz="2400" dirty="0"/>
              </a:p>
            </p:txBody>
          </p:sp>
        </p:grpSp>
        <p:grpSp>
          <p:nvGrpSpPr>
            <p:cNvPr id="21509" name="Группа 21508"/>
            <p:cNvGrpSpPr/>
            <p:nvPr/>
          </p:nvGrpSpPr>
          <p:grpSpPr>
            <a:xfrm>
              <a:off x="3705818" y="4293370"/>
              <a:ext cx="3814566" cy="888360"/>
              <a:chOff x="3359742" y="4241786"/>
              <a:chExt cx="3814566" cy="888360"/>
            </a:xfrm>
          </p:grpSpPr>
          <p:grpSp>
            <p:nvGrpSpPr>
              <p:cNvPr id="27" name="Группа 26"/>
              <p:cNvGrpSpPr/>
              <p:nvPr/>
            </p:nvGrpSpPr>
            <p:grpSpPr>
              <a:xfrm>
                <a:off x="3359742" y="4241786"/>
                <a:ext cx="2462835" cy="888360"/>
                <a:chOff x="3431050" y="3522256"/>
                <a:chExt cx="1657043" cy="888360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3431050" y="3699301"/>
                  <a:ext cx="52081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 </a:t>
                  </a:r>
                  <a:r>
                    <a:rPr lang="en-US" sz="2400" dirty="0"/>
                    <a:t>N</a:t>
                  </a:r>
                  <a:r>
                    <a:rPr lang="ru-RU" sz="2400" dirty="0" smtClean="0"/>
                    <a:t> </a:t>
                  </a:r>
                  <a:r>
                    <a:rPr lang="en-US" sz="2400" dirty="0" smtClean="0"/>
                    <a:t>=  </a:t>
                  </a:r>
                  <a:endParaRPr lang="ru-RU" sz="2400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839884" y="3522256"/>
                  <a:ext cx="124820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 4 800 </a:t>
                  </a:r>
                  <a:r>
                    <a:rPr lang="ru-RU" sz="2400" dirty="0"/>
                    <a:t>Д</a:t>
                  </a:r>
                  <a:r>
                    <a:rPr lang="ru-RU" sz="2400" dirty="0" smtClean="0"/>
                    <a:t>ж</a:t>
                  </a:r>
                  <a:endParaRPr lang="ru-RU" sz="2400" dirty="0"/>
                </a:p>
              </p:txBody>
            </p: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 flipV="1">
                  <a:off x="3882666" y="3908630"/>
                  <a:ext cx="979242" cy="11561"/>
                </a:xfrm>
                <a:prstGeom prst="line">
                  <a:avLst/>
                </a:prstGeom>
                <a:ln w="28575"/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4138753" y="3948951"/>
                  <a:ext cx="469377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/>
                    <a:t> </a:t>
                  </a:r>
                  <a:r>
                    <a:rPr lang="ru-RU" sz="2400" dirty="0" smtClean="0"/>
                    <a:t>2 с</a:t>
                  </a:r>
                  <a:endParaRPr lang="ru-RU" sz="2400" dirty="0"/>
                </a:p>
              </p:txBody>
            </p:sp>
          </p:grpSp>
          <p:sp>
            <p:nvSpPr>
              <p:cNvPr id="21504" name="TextBox 21503"/>
              <p:cNvSpPr txBox="1"/>
              <p:nvPr/>
            </p:nvSpPr>
            <p:spPr>
              <a:xfrm>
                <a:off x="5469267" y="4370295"/>
                <a:ext cx="3642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/>
                  <a:t>=</a:t>
                </a:r>
              </a:p>
            </p:txBody>
          </p:sp>
          <p:sp>
            <p:nvSpPr>
              <p:cNvPr id="21505" name="TextBox 21504"/>
              <p:cNvSpPr txBox="1"/>
              <p:nvPr/>
            </p:nvSpPr>
            <p:spPr>
              <a:xfrm>
                <a:off x="5764178" y="4370781"/>
                <a:ext cx="14101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dirty="0"/>
                  <a:t>2 400 Вт</a:t>
                </a:r>
              </a:p>
            </p:txBody>
          </p:sp>
        </p:grpSp>
        <p:sp>
          <p:nvSpPr>
            <p:cNvPr id="21506" name="TextBox 21505"/>
            <p:cNvSpPr txBox="1"/>
            <p:nvPr/>
          </p:nvSpPr>
          <p:spPr>
            <a:xfrm>
              <a:off x="4377047" y="5506706"/>
              <a:ext cx="23889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/>
                <a:t>Ответ: 2 400 Вт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61836" y="3458779"/>
              <a:ext cx="5760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A</a:t>
              </a:r>
              <a:endParaRPr lang="ru-RU" sz="2400" dirty="0"/>
            </a:p>
          </p:txBody>
        </p:sp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96266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79576" y="579438"/>
            <a:ext cx="7278624" cy="563562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b="1" i="1" dirty="0" smtClean="0">
                <a:latin typeface="+mn-lt"/>
              </a:rPr>
              <a:t>Задача 2.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3025"/>
            <a:ext cx="7745104" cy="513715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ClrTx/>
              <a:buNone/>
            </a:pPr>
            <a:endParaRPr lang="ru-RU" sz="2000" b="1" dirty="0" smtClean="0">
              <a:solidFill>
                <a:schemeClr val="tx2"/>
              </a:solidFill>
            </a:endParaRPr>
          </a:p>
          <a:p>
            <a:pPr marL="0" indent="0" algn="just">
              <a:buClrTx/>
              <a:buNone/>
            </a:pP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Семиклассник Максим, расталкивая в школьном буфете первоклассников, за одну минуту совершает работу, равную 4200 Джоулей. Какова мощность семиклассника, неудержимо рвущегося к еде?</a:t>
            </a:r>
          </a:p>
          <a:p>
            <a:pPr marL="0" indent="0" algn="just">
              <a:lnSpc>
                <a:spcPct val="150000"/>
              </a:lnSpc>
              <a:buClrTx/>
              <a:buNone/>
            </a:pPr>
            <a:endParaRPr lang="ru-RU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1257300" lvl="3" indent="0" algn="just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Максим, который подобно ледоколу, прокладывает путь сквозь толщу первоклассников, развивает мощность 70 Вт. Это средняя нормальная мощность голодного семиклассника</a:t>
            </a:r>
            <a:r>
              <a:rPr lang="ru-RU" sz="800" b="1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57200" y="4009077"/>
            <a:ext cx="1177566" cy="5078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>
                <a:solidFill>
                  <a:schemeClr val="accent4">
                    <a:lumMod val="75000"/>
                  </a:schemeClr>
                </a:solidFill>
              </a:rPr>
              <a:t>Ответ: 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4312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600420" y="2674014"/>
            <a:ext cx="5032990" cy="38953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722438"/>
            <a:ext cx="7848600" cy="5635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1 кВт = 1000 Вт, </a:t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</a:rPr>
              <a:t>1 МВт = 1000000 Вт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28454" y="2743877"/>
            <a:ext cx="5132958" cy="341424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/>
              <a:t> 0,3 кВт = … Вт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/>
              <a:t>1,2 МВт = … Вт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/>
              <a:t> 25 мВт = … кВт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/>
              <a:t>0,4 МВт = … кВт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/>
              <a:t> 1,7 кВт = … кВт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white">
          <a:xfrm>
            <a:off x="2842715" y="537192"/>
            <a:ext cx="6202052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000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Выполните перевод единиц измерения </a:t>
            </a:r>
            <a:r>
              <a:rPr lang="en-US" sz="2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мощности</a:t>
            </a:r>
            <a:endParaRPr lang="ru-RU" sz="200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white">
          <a:xfrm>
            <a:off x="1154679" y="534897"/>
            <a:ext cx="1688036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0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Задание 3.</a:t>
            </a:r>
            <a:endParaRPr lang="ru-RU" sz="20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753003" y="2907684"/>
            <a:ext cx="2574743" cy="530522"/>
            <a:chOff x="8001536" y="1457618"/>
            <a:chExt cx="2574743" cy="530522"/>
          </a:xfr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grpSpPr>
        <p:sp>
          <p:nvSpPr>
            <p:cNvPr id="7" name="Прямоугольник 6"/>
            <p:cNvSpPr/>
            <p:nvPr/>
          </p:nvSpPr>
          <p:spPr>
            <a:xfrm>
              <a:off x="8001536" y="1457618"/>
              <a:ext cx="2574743" cy="530522"/>
            </a:xfrm>
            <a:prstGeom prst="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32562" y="1497190"/>
              <a:ext cx="1153649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300 Вт</a:t>
              </a:r>
              <a:endParaRPr lang="ru-RU" sz="2400" b="1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723330" y="3587855"/>
            <a:ext cx="2574743" cy="530522"/>
            <a:chOff x="8001536" y="2087505"/>
            <a:chExt cx="2574743" cy="530522"/>
          </a:xfr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grpSpPr>
        <p:sp>
          <p:nvSpPr>
            <p:cNvPr id="10" name="Прямоугольник 9"/>
            <p:cNvSpPr/>
            <p:nvPr/>
          </p:nvSpPr>
          <p:spPr>
            <a:xfrm>
              <a:off x="8001536" y="2087505"/>
              <a:ext cx="2574743" cy="530522"/>
            </a:xfrm>
            <a:prstGeom prst="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13960" y="2155050"/>
              <a:ext cx="2009653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1 200 000 Вт</a:t>
              </a:r>
              <a:endParaRPr lang="ru-RU" sz="2400" b="1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729617" y="4356427"/>
            <a:ext cx="2574743" cy="530522"/>
            <a:chOff x="8012091" y="2653922"/>
            <a:chExt cx="2574743" cy="530522"/>
          </a:xfr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grpSpPr>
        <p:sp>
          <p:nvSpPr>
            <p:cNvPr id="13" name="Прямоугольник 12"/>
            <p:cNvSpPr/>
            <p:nvPr/>
          </p:nvSpPr>
          <p:spPr>
            <a:xfrm>
              <a:off x="8012091" y="2653922"/>
              <a:ext cx="2574743" cy="530522"/>
            </a:xfrm>
            <a:prstGeom prst="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143116" y="2702250"/>
              <a:ext cx="1410130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0,025 Вт</a:t>
              </a:r>
              <a:endParaRPr lang="ru-RU" sz="2400" b="1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729618" y="5052153"/>
            <a:ext cx="2574743" cy="530522"/>
            <a:chOff x="8408090" y="3271550"/>
            <a:chExt cx="2574743" cy="530522"/>
          </a:xfr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grpSpPr>
        <p:sp>
          <p:nvSpPr>
            <p:cNvPr id="16" name="Прямоугольник 15"/>
            <p:cNvSpPr/>
            <p:nvPr/>
          </p:nvSpPr>
          <p:spPr>
            <a:xfrm>
              <a:off x="8408090" y="3271550"/>
              <a:ext cx="2574743" cy="530522"/>
            </a:xfrm>
            <a:prstGeom prst="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423954" y="3308618"/>
              <a:ext cx="1753172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2400" b="1" dirty="0"/>
                <a:t>4</a:t>
              </a:r>
              <a:r>
                <a:rPr lang="ru-RU" sz="2400" b="1" dirty="0" smtClean="0"/>
                <a:t>00 000 Вт</a:t>
              </a:r>
              <a:endParaRPr lang="ru-RU" sz="2400" b="1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729619" y="5791407"/>
            <a:ext cx="2574743" cy="530522"/>
            <a:chOff x="8053797" y="3825846"/>
            <a:chExt cx="2574743" cy="530522"/>
          </a:xfr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grpSpPr>
        <p:sp>
          <p:nvSpPr>
            <p:cNvPr id="19" name="Прямоугольник 18"/>
            <p:cNvSpPr/>
            <p:nvPr/>
          </p:nvSpPr>
          <p:spPr>
            <a:xfrm>
              <a:off x="8053797" y="3825846"/>
              <a:ext cx="2574743" cy="530522"/>
            </a:xfrm>
            <a:prstGeom prst="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84822" y="3856889"/>
              <a:ext cx="1325171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1700 Вт</a:t>
              </a:r>
              <a:endParaRPr lang="ru-RU" sz="2400" b="1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731027" y="7436517"/>
            <a:ext cx="2574743" cy="530522"/>
            <a:chOff x="8189250" y="5875862"/>
            <a:chExt cx="2574743" cy="530522"/>
          </a:xfr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grpSpPr>
        <p:sp>
          <p:nvSpPr>
            <p:cNvPr id="28" name="Прямоугольник 27"/>
            <p:cNvSpPr/>
            <p:nvPr/>
          </p:nvSpPr>
          <p:spPr>
            <a:xfrm>
              <a:off x="8189250" y="5875862"/>
              <a:ext cx="2574743" cy="530522"/>
            </a:xfrm>
            <a:prstGeom prst="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356769" y="5930500"/>
              <a:ext cx="128913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0,1 кДж</a:t>
              </a:r>
              <a:endParaRPr lang="ru-RU" sz="2400" b="1" dirty="0"/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7247779" y="2829750"/>
            <a:ext cx="1336430" cy="377624"/>
          </a:xfrm>
          <a:prstGeom prst="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Проверка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2922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15568"/>
            <a:ext cx="8229600" cy="536460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Задача № 4. </a:t>
            </a:r>
            <a:r>
              <a:rPr lang="ru-RU" dirty="0" smtClean="0"/>
              <a:t>Мощность человека при нормальных условиях в среднем 80 Вт. Какую работу совершает человек, поднимаясь равномерно на   свой этаж дома за 1 минуту?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Задача № 5. </a:t>
            </a:r>
            <a:r>
              <a:rPr lang="ru-RU" dirty="0" smtClean="0"/>
              <a:t>Вертолет Ми-8 за 10с выполнил работу равную 22 МДж. Найдите мощность вертолета.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Подведение итогов</a:t>
            </a:r>
          </a:p>
          <a:p>
            <a:pPr>
              <a:buNone/>
            </a:pPr>
            <a:r>
              <a:rPr lang="ru-RU" dirty="0" smtClean="0"/>
              <a:t>1.Какова была тема урока? </a:t>
            </a:r>
          </a:p>
          <a:p>
            <a:pPr>
              <a:buNone/>
            </a:pPr>
            <a:r>
              <a:rPr lang="ru-RU" dirty="0" smtClean="0"/>
              <a:t>2.Цель </a:t>
            </a:r>
            <a:r>
              <a:rPr lang="ru-RU" dirty="0" smtClean="0"/>
              <a:t>урока достигнута?</a:t>
            </a:r>
          </a:p>
          <a:p>
            <a:pPr>
              <a:buNone/>
            </a:pPr>
            <a:r>
              <a:rPr lang="ru-RU" dirty="0" smtClean="0"/>
              <a:t>(Определение, формула, единицы измерение, применение.)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</a:t>
            </a:r>
            <a:r>
              <a:rPr lang="ru-RU" dirty="0" smtClean="0"/>
              <a:t>.Что </a:t>
            </a:r>
            <a:r>
              <a:rPr lang="ru-RU" dirty="0" smtClean="0"/>
              <a:t>вызвало затруднение? Что осталось непонятным? Что заинтересовало?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</a:t>
            </a:r>
            <a:r>
              <a:rPr lang="ru-RU" dirty="0" smtClean="0"/>
              <a:t>. </a:t>
            </a:r>
            <a:r>
              <a:rPr lang="ru-RU" dirty="0" smtClean="0"/>
              <a:t>Сегодня на уроке я был?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755" y="2724912"/>
            <a:ext cx="2270870" cy="2465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736" y="2820924"/>
            <a:ext cx="3079830" cy="2354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433" y="2220849"/>
            <a:ext cx="2121581" cy="3283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рямоугольник 47"/>
          <p:cNvSpPr/>
          <p:nvPr/>
        </p:nvSpPr>
        <p:spPr>
          <a:xfrm>
            <a:off x="247363" y="2883230"/>
            <a:ext cx="8770028" cy="1121335"/>
          </a:xfrm>
          <a:prstGeom prst="rect">
            <a:avLst/>
          </a:prstGeom>
          <a:gradFill>
            <a:gsLst>
              <a:gs pos="52000">
                <a:schemeClr val="accent1">
                  <a:lumMod val="110000"/>
                  <a:satMod val="105000"/>
                  <a:tint val="67000"/>
                  <a:alpha val="32000"/>
                </a:schemeClr>
              </a:gs>
              <a:gs pos="85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47363" y="4176832"/>
            <a:ext cx="8770028" cy="1121335"/>
          </a:xfrm>
          <a:prstGeom prst="rect">
            <a:avLst/>
          </a:prstGeom>
          <a:gradFill>
            <a:gsLst>
              <a:gs pos="52000">
                <a:schemeClr val="accent1">
                  <a:lumMod val="110000"/>
                  <a:satMod val="105000"/>
                  <a:tint val="67000"/>
                  <a:alpha val="32000"/>
                </a:schemeClr>
              </a:gs>
              <a:gs pos="85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247363" y="5475284"/>
            <a:ext cx="8770028" cy="1121335"/>
          </a:xfrm>
          <a:prstGeom prst="rect">
            <a:avLst/>
          </a:prstGeom>
          <a:gradFill>
            <a:gsLst>
              <a:gs pos="52000">
                <a:schemeClr val="accent1">
                  <a:lumMod val="110000"/>
                  <a:satMod val="105000"/>
                  <a:tint val="67000"/>
                  <a:alpha val="32000"/>
                </a:schemeClr>
              </a:gs>
              <a:gs pos="85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7363" y="1645919"/>
            <a:ext cx="8770028" cy="1121335"/>
          </a:xfrm>
          <a:prstGeom prst="rect">
            <a:avLst/>
          </a:prstGeom>
          <a:gradFill>
            <a:gsLst>
              <a:gs pos="52000">
                <a:schemeClr val="accent1">
                  <a:lumMod val="110000"/>
                  <a:satMod val="105000"/>
                  <a:tint val="67000"/>
                  <a:alpha val="32000"/>
                </a:schemeClr>
              </a:gs>
              <a:gs pos="85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045640" y="-28371"/>
            <a:ext cx="4210282" cy="5437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Фронтальный опрос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96698" y="1980175"/>
            <a:ext cx="758283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32546" y="1983960"/>
            <a:ext cx="780585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1431" y="2057536"/>
            <a:ext cx="4711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Трактор тянет прицеп по дороге.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1431" y="3247460"/>
            <a:ext cx="61798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Первоклассник разговаривает по телефону.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1431" y="4545912"/>
            <a:ext cx="57501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Мальчик поднимается вверх по лестнице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1431" y="5844364"/>
            <a:ext cx="29238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 Книга лежит книга.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043696" y="3238312"/>
            <a:ext cx="758283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148128" y="3238312"/>
            <a:ext cx="780585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196698" y="4577762"/>
            <a:ext cx="758283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032546" y="4581547"/>
            <a:ext cx="780585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043696" y="5876214"/>
            <a:ext cx="758283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148128" y="5876214"/>
            <a:ext cx="780585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164" y="1797357"/>
            <a:ext cx="1639299" cy="9013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191" y="2945958"/>
            <a:ext cx="776201" cy="99587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191" y="4233978"/>
            <a:ext cx="838498" cy="100704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190" y="5610099"/>
            <a:ext cx="776201" cy="846972"/>
          </a:xfrm>
          <a:prstGeom prst="rect">
            <a:avLst/>
          </a:prstGeom>
        </p:spPr>
      </p:pic>
      <p:sp>
        <p:nvSpPr>
          <p:cNvPr id="25" name="Rectangle 2"/>
          <p:cNvSpPr txBox="1">
            <a:spLocks noRot="1" noChangeArrowheads="1"/>
          </p:cNvSpPr>
          <p:nvPr/>
        </p:nvSpPr>
        <p:spPr bwMode="white">
          <a:xfrm>
            <a:off x="4045640" y="-39276"/>
            <a:ext cx="4210282" cy="54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400" b="1" i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Фронтальный опрос</a:t>
            </a:r>
            <a:endParaRPr lang="ru-RU" sz="2400" b="1" i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29754" y="476062"/>
            <a:ext cx="69907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овершается ли работа в перечисленных случаях или нет? Выбери ответ, нажми кнопки «Да» или «Нет».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 bwMode="white">
          <a:xfrm>
            <a:off x="998318" y="476062"/>
            <a:ext cx="1461247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0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Задание 1.</a:t>
            </a:r>
            <a:endParaRPr lang="ru-RU" sz="20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8184877" y="6664554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6521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"/>
                            </p:stCondLst>
                            <p:childTnLst>
                              <p:par>
                                <p:cTn id="68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"/>
                            </p:stCondLst>
                            <p:childTnLst>
                              <p:par>
                                <p:cTn id="9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51202" grpId="0"/>
      <p:bldP spid="4" grpId="0" animBg="1"/>
      <p:bldP spid="4" grpId="1" animBg="1"/>
      <p:bldP spid="4" grpId="2" animBg="1"/>
      <p:bldP spid="42" grpId="0" animBg="1"/>
      <p:bldP spid="42" grpId="1" animBg="1"/>
      <p:bldP spid="42" grpId="2" animBg="1"/>
      <p:bldP spid="44" grpId="0" animBg="1"/>
      <p:bldP spid="44" grpId="1" animBg="1"/>
      <p:bldP spid="44" grpId="2" animBg="1"/>
      <p:bldP spid="46" grpId="0" animBg="1"/>
      <p:bldP spid="46" grpId="1" animBg="1"/>
      <p:bldP spid="46" grpId="2" animBg="1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white">
          <a:xfrm>
            <a:off x="629501" y="3095502"/>
            <a:ext cx="7772400" cy="936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 отличную работу!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5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6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рямоугольник 47"/>
          <p:cNvSpPr/>
          <p:nvPr/>
        </p:nvSpPr>
        <p:spPr>
          <a:xfrm>
            <a:off x="247363" y="2883230"/>
            <a:ext cx="8770028" cy="1121335"/>
          </a:xfrm>
          <a:prstGeom prst="rect">
            <a:avLst/>
          </a:prstGeom>
          <a:gradFill>
            <a:gsLst>
              <a:gs pos="52000">
                <a:schemeClr val="accent1">
                  <a:lumMod val="110000"/>
                  <a:satMod val="105000"/>
                  <a:tint val="67000"/>
                  <a:alpha val="32000"/>
                </a:schemeClr>
              </a:gs>
              <a:gs pos="85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47363" y="5579290"/>
            <a:ext cx="8770028" cy="1121335"/>
          </a:xfrm>
          <a:prstGeom prst="rect">
            <a:avLst/>
          </a:prstGeom>
          <a:gradFill>
            <a:gsLst>
              <a:gs pos="52000">
                <a:schemeClr val="accent1">
                  <a:lumMod val="110000"/>
                  <a:satMod val="105000"/>
                  <a:tint val="67000"/>
                  <a:alpha val="32000"/>
                </a:schemeClr>
              </a:gs>
              <a:gs pos="85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247363" y="4231260"/>
            <a:ext cx="8770028" cy="1121335"/>
          </a:xfrm>
          <a:prstGeom prst="rect">
            <a:avLst/>
          </a:prstGeom>
          <a:gradFill>
            <a:gsLst>
              <a:gs pos="52000">
                <a:schemeClr val="accent1">
                  <a:lumMod val="110000"/>
                  <a:satMod val="105000"/>
                  <a:tint val="67000"/>
                  <a:alpha val="32000"/>
                </a:schemeClr>
              </a:gs>
              <a:gs pos="85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7363" y="1645919"/>
            <a:ext cx="8770028" cy="1121335"/>
          </a:xfrm>
          <a:prstGeom prst="rect">
            <a:avLst/>
          </a:prstGeom>
          <a:gradFill>
            <a:gsLst>
              <a:gs pos="52000">
                <a:schemeClr val="accent1">
                  <a:lumMod val="110000"/>
                  <a:satMod val="105000"/>
                  <a:tint val="67000"/>
                  <a:alpha val="32000"/>
                </a:schemeClr>
              </a:gs>
              <a:gs pos="85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045640" y="-28371"/>
            <a:ext cx="4210282" cy="5437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Фронтальный опрос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29754" y="476062"/>
            <a:ext cx="69907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овершается ли работа в перечисленных случаях или нет? Выбери ответ, нажми кнопки «Да» или «Нет».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96698" y="1980175"/>
            <a:ext cx="758283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32546" y="1983960"/>
            <a:ext cx="780585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1431" y="2057536"/>
            <a:ext cx="43962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/>
                </a:solidFill>
              </a:rPr>
              <a:t>5.  Спортсмен поднимает штангу.</a:t>
            </a:r>
            <a:endParaRPr lang="ru-RU" sz="20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1431" y="3247460"/>
            <a:ext cx="51562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 Девочка держит воздушный шарик.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1431" y="5948370"/>
            <a:ext cx="40965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Грузовик перевозит мебель.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1431" y="4600340"/>
            <a:ext cx="35823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 Картина весит на стене.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043696" y="3238312"/>
            <a:ext cx="758283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148128" y="3238312"/>
            <a:ext cx="780585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196698" y="5980220"/>
            <a:ext cx="758283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032546" y="5984005"/>
            <a:ext cx="780585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043696" y="4632190"/>
            <a:ext cx="758283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148128" y="4632190"/>
            <a:ext cx="780585" cy="303912"/>
          </a:xfrm>
          <a:prstGeom prst="rect">
            <a:avLst/>
          </a:prstGeom>
          <a:solidFill>
            <a:srgbClr val="E6FF53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326" y="1745726"/>
            <a:ext cx="1429577" cy="9621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6793" y="2936110"/>
            <a:ext cx="1439110" cy="106360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230" y="5638692"/>
            <a:ext cx="1646903" cy="95790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386" y="4272779"/>
            <a:ext cx="1417760" cy="968403"/>
          </a:xfrm>
          <a:prstGeom prst="rect">
            <a:avLst/>
          </a:prstGeom>
        </p:spPr>
      </p:pic>
      <p:sp>
        <p:nvSpPr>
          <p:cNvPr id="24" name="Заголовок 1"/>
          <p:cNvSpPr txBox="1">
            <a:spLocks/>
          </p:cNvSpPr>
          <p:nvPr/>
        </p:nvSpPr>
        <p:spPr bwMode="white">
          <a:xfrm>
            <a:off x="998318" y="476062"/>
            <a:ext cx="1461247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0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Задание 1.</a:t>
            </a:r>
            <a:endParaRPr lang="ru-RU" sz="20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8184877" y="6591443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09888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"/>
                            </p:stCondLst>
                            <p:childTnLst>
                              <p:par>
                                <p:cTn id="68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"/>
                            </p:stCondLst>
                            <p:childTnLst>
                              <p:par>
                                <p:cTn id="9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51202" grpId="0"/>
      <p:bldP spid="4" grpId="0" animBg="1"/>
      <p:bldP spid="4" grpId="1" animBg="1"/>
      <p:bldP spid="4" grpId="2" animBg="1"/>
      <p:bldP spid="42" grpId="0" animBg="1"/>
      <p:bldP spid="42" grpId="1" animBg="1"/>
      <p:bldP spid="42" grpId="2" animBg="1"/>
      <p:bldP spid="44" grpId="0" animBg="1"/>
      <p:bldP spid="44" grpId="1" animBg="1"/>
      <p:bldP spid="44" grpId="2" animBg="1"/>
      <p:bldP spid="46" grpId="0" animBg="1"/>
      <p:bldP spid="46" grpId="1" animBg="1"/>
      <p:bldP spid="46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53475" y="5056094"/>
            <a:ext cx="8456055" cy="142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>Одинаковую </a:t>
            </a:r>
            <a:r>
              <a:rPr lang="ru-RU" sz="2000" b="1" dirty="0">
                <a:latin typeface="+mn-lt"/>
                <a:cs typeface="Times New Roman" panose="02020603050405020304" pitchFamily="18" charset="0"/>
              </a:rPr>
              <a:t>ли работу совершат человек и экскаватор при рытье траншеи, если ширина, глубина и длина траншей одинаковы? </a:t>
            </a:r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>Есть </a:t>
            </a:r>
            <a:r>
              <a:rPr lang="ru-RU" sz="2000" b="1" dirty="0">
                <a:latin typeface="+mn-lt"/>
                <a:cs typeface="Times New Roman" panose="02020603050405020304" pitchFamily="18" charset="0"/>
              </a:rPr>
              <a:t>ли отличия в совершенной работе</a:t>
            </a:r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>?</a:t>
            </a:r>
            <a:endParaRPr lang="ru-RU" dirty="0">
              <a:latin typeface="+mn-lt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18" y="1479175"/>
            <a:ext cx="7126941" cy="3576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64341" y="533408"/>
            <a:ext cx="1461247" cy="563562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Вопрос 1.</a:t>
            </a:r>
            <a:endParaRPr lang="ru-RU" sz="20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485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5"/>
          <p:cNvSpPr>
            <a:spLocks noChangeArrowheads="1"/>
          </p:cNvSpPr>
          <p:nvPr/>
        </p:nvSpPr>
        <p:spPr bwMode="auto">
          <a:xfrm>
            <a:off x="585217" y="1128691"/>
            <a:ext cx="8342592" cy="2343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sz="2000" b="1" dirty="0" smtClean="0"/>
              <a:t>Один гектар земли лошадь может вспахать за 10-12 часов. Трактор К-700, оборудованный многолемешным плугом выполнит эту же работу за 40-50 минут. Почему же трактор выполняет её быстрее?</a:t>
            </a:r>
          </a:p>
          <a:p>
            <a:pPr eaLnBrk="1" hangingPunct="1">
              <a:lnSpc>
                <a:spcPct val="150000"/>
              </a:lnSpc>
            </a:pPr>
            <a:endParaRPr lang="ru-RU" sz="20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99" y="2999232"/>
            <a:ext cx="7248226" cy="2835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564341" y="533408"/>
            <a:ext cx="1461247" cy="563562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Вопрос 2.</a:t>
            </a:r>
            <a:endParaRPr lang="ru-RU" sz="20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8656" y="5821835"/>
            <a:ext cx="89196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Вывод: на совершение одинаковой работы требуется различное время (большее или меньшее).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025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 какие ассоциации у вас возникают со</a:t>
            </a:r>
          </a:p>
          <a:p>
            <a:pPr>
              <a:buNone/>
            </a:pPr>
            <a:r>
              <a:rPr lang="ru-RU" dirty="0" smtClean="0"/>
              <a:t>словом мощность?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7889" y="2551176"/>
            <a:ext cx="3427657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2624" y="2578608"/>
            <a:ext cx="3182112" cy="238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11264" y="4666869"/>
            <a:ext cx="2767744" cy="2191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29500" y="1375884"/>
            <a:ext cx="7772400" cy="93647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5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Мощность.</a:t>
            </a:r>
            <a:br>
              <a:rPr lang="ru-RU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Единицы </a:t>
            </a:r>
            <a:r>
              <a:rPr lang="ru-RU" sz="5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мощности</a:t>
            </a:r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5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515" y="163270"/>
            <a:ext cx="98937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Физика </a:t>
            </a:r>
          </a:p>
          <a:p>
            <a:r>
              <a:rPr lang="ru-RU" sz="1600" b="1" dirty="0" smtClean="0"/>
              <a:t>7 класс</a:t>
            </a: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2104" y="4398496"/>
            <a:ext cx="76901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Цель: дать определение мощности, знать единицы измерения мощности, уметь решать задачи применяя полученные знания. 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021733192"/>
      </p:ext>
    </p:extLst>
  </p:cSld>
  <p:clrMapOvr>
    <a:masterClrMapping/>
  </p:clrMapOvr>
  <p:transition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6" name="Группа 19455"/>
          <p:cNvGrpSpPr/>
          <p:nvPr/>
        </p:nvGrpSpPr>
        <p:grpSpPr>
          <a:xfrm>
            <a:off x="1945498" y="2529466"/>
            <a:ext cx="1329958" cy="1056714"/>
            <a:chOff x="3451711" y="2717104"/>
            <a:chExt cx="1329958" cy="105671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475667" y="2717104"/>
              <a:ext cx="1306002" cy="1056714"/>
            </a:xfrm>
            <a:prstGeom prst="rect">
              <a:avLst/>
            </a:prstGeom>
            <a:gradFill>
              <a:gsLst>
                <a:gs pos="57000">
                  <a:schemeClr val="accent1">
                    <a:lumMod val="110000"/>
                    <a:satMod val="105000"/>
                    <a:tint val="67000"/>
                    <a:alpha val="5000"/>
                  </a:schemeClr>
                </a:gs>
                <a:gs pos="10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</a:gra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3451711" y="2900771"/>
              <a:ext cx="1314116" cy="848039"/>
              <a:chOff x="3232296" y="3522256"/>
              <a:chExt cx="1081771" cy="848039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232296" y="3677797"/>
                <a:ext cx="9516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 </a:t>
                </a:r>
                <a:endParaRPr lang="ru-RU" sz="2400" b="1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839884" y="3522256"/>
                <a:ext cx="47418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 A</a:t>
                </a:r>
                <a:endParaRPr lang="ru-RU" sz="2400" b="1" dirty="0"/>
              </a:p>
            </p:txBody>
          </p:sp>
          <p:cxnSp>
            <p:nvCxnSpPr>
              <p:cNvPr id="12" name="Прямая соединительная линия 11"/>
              <p:cNvCxnSpPr>
                <a:endCxn id="22" idx="3"/>
              </p:cNvCxnSpPr>
              <p:nvPr/>
            </p:nvCxnSpPr>
            <p:spPr>
              <a:xfrm flipV="1">
                <a:off x="3847048" y="3950314"/>
                <a:ext cx="467019" cy="11560"/>
              </a:xfrm>
              <a:prstGeom prst="line">
                <a:avLst/>
              </a:prstGeom>
              <a:ln w="28575"/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3844141" y="3908630"/>
                <a:ext cx="3722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/>
                  <a:t> t</a:t>
                </a:r>
                <a:endParaRPr lang="ru-RU" sz="24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265059" y="3719481"/>
                <a:ext cx="10490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 </a:t>
                </a:r>
                <a:r>
                  <a:rPr lang="en-US" sz="2400" b="1" dirty="0"/>
                  <a:t>N</a:t>
                </a:r>
                <a:r>
                  <a:rPr lang="ru-RU" sz="2400" b="1" dirty="0" smtClean="0"/>
                  <a:t> </a:t>
                </a:r>
                <a:r>
                  <a:rPr lang="en-US" sz="2400" b="1" dirty="0" smtClean="0"/>
                  <a:t>=  </a:t>
                </a:r>
                <a:endParaRPr lang="ru-RU" sz="2400" b="1" dirty="0"/>
              </a:p>
            </p:txBody>
          </p:sp>
        </p:grpSp>
      </p:grpSp>
      <p:grpSp>
        <p:nvGrpSpPr>
          <p:cNvPr id="2" name="Группа 1"/>
          <p:cNvGrpSpPr/>
          <p:nvPr/>
        </p:nvGrpSpPr>
        <p:grpSpPr>
          <a:xfrm>
            <a:off x="1967938" y="4161110"/>
            <a:ext cx="1433926" cy="1056714"/>
            <a:chOff x="1967938" y="4161110"/>
            <a:chExt cx="1433926" cy="1056714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1967938" y="4161110"/>
              <a:ext cx="1306002" cy="1056714"/>
            </a:xfrm>
            <a:prstGeom prst="rect">
              <a:avLst/>
            </a:prstGeom>
            <a:gradFill>
              <a:gsLst>
                <a:gs pos="57000">
                  <a:schemeClr val="accent1">
                    <a:lumMod val="110000"/>
                    <a:satMod val="105000"/>
                    <a:tint val="67000"/>
                    <a:alpha val="5000"/>
                  </a:schemeClr>
                </a:gs>
                <a:gs pos="10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</a:gra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979680" y="4445576"/>
              <a:ext cx="1422184" cy="539415"/>
              <a:chOff x="1936657" y="4843445"/>
              <a:chExt cx="1422184" cy="53941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1936657" y="4921195"/>
                <a:ext cx="14221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/>
                  <a:t>А = </a:t>
                </a:r>
                <a:r>
                  <a:rPr lang="en-US" sz="2400" b="1" dirty="0" smtClean="0"/>
                  <a:t>N   t </a:t>
                </a:r>
                <a:endParaRPr lang="ru-RU" sz="24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801936" y="4843445"/>
                <a:ext cx="2696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.</a:t>
                </a:r>
                <a:endParaRPr lang="ru-RU" sz="2400" b="1" dirty="0"/>
              </a:p>
            </p:txBody>
          </p:sp>
        </p:grpSp>
      </p:grpSp>
      <p:sp>
        <p:nvSpPr>
          <p:cNvPr id="17" name="Прямоугольник 16"/>
          <p:cNvSpPr/>
          <p:nvPr/>
        </p:nvSpPr>
        <p:spPr>
          <a:xfrm>
            <a:off x="644555" y="1251049"/>
            <a:ext cx="77749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sz="2400" b="1" i="1" dirty="0">
                <a:solidFill>
                  <a:srgbClr val="C00000"/>
                </a:solidFill>
                <a:cs typeface="Times New Roman" panose="02020603050405020304" pitchFamily="18" charset="0"/>
              </a:rPr>
              <a:t>Мощность </a:t>
            </a:r>
            <a:r>
              <a:rPr lang="ru-RU" sz="2400" b="1" i="1" dirty="0" smtClean="0">
                <a:cs typeface="Times New Roman" panose="02020603050405020304" pitchFamily="18" charset="0"/>
              </a:rPr>
              <a:t>(N</a:t>
            </a:r>
            <a:r>
              <a:rPr lang="ru-RU" sz="2400" b="1" i="1" dirty="0">
                <a:cs typeface="Times New Roman" panose="02020603050405020304" pitchFamily="18" charset="0"/>
              </a:rPr>
              <a:t>) </a:t>
            </a:r>
            <a:r>
              <a:rPr lang="ru-RU" sz="2400" b="1" dirty="0"/>
              <a:t>– физическая величина, равная </a:t>
            </a:r>
            <a:r>
              <a:rPr lang="ru-RU" sz="2400" b="1" dirty="0" smtClean="0"/>
              <a:t>отношению  </a:t>
            </a:r>
            <a:r>
              <a:rPr lang="ru-RU" sz="2400" b="1" dirty="0"/>
              <a:t>работы </a:t>
            </a:r>
            <a:r>
              <a:rPr lang="ru-RU" sz="2400" b="1" i="1" dirty="0"/>
              <a:t>A </a:t>
            </a:r>
            <a:r>
              <a:rPr lang="ru-RU" sz="2400" b="1" dirty="0"/>
              <a:t> к промежутку времени </a:t>
            </a:r>
            <a:r>
              <a:rPr lang="ru-RU" sz="2400" b="1" i="1" dirty="0"/>
              <a:t>t</a:t>
            </a:r>
            <a:r>
              <a:rPr lang="ru-RU" sz="2400" b="1" dirty="0"/>
              <a:t>, в течение которого </a:t>
            </a:r>
            <a:r>
              <a:rPr lang="ru-RU" sz="2400" b="1" dirty="0" smtClean="0"/>
              <a:t>совершена </a:t>
            </a:r>
            <a:r>
              <a:rPr lang="ru-RU" sz="2400" b="1" dirty="0"/>
              <a:t>эта работа.</a:t>
            </a:r>
            <a:endParaRPr lang="en-US" sz="2400" b="1" dirty="0"/>
          </a:p>
        </p:txBody>
      </p:sp>
      <p:grpSp>
        <p:nvGrpSpPr>
          <p:cNvPr id="19475" name="Группа 19474"/>
          <p:cNvGrpSpPr/>
          <p:nvPr/>
        </p:nvGrpSpPr>
        <p:grpSpPr>
          <a:xfrm>
            <a:off x="1967938" y="5502290"/>
            <a:ext cx="1329959" cy="1056714"/>
            <a:chOff x="1967938" y="5714000"/>
            <a:chExt cx="1329959" cy="1056714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1991895" y="5714000"/>
              <a:ext cx="1306002" cy="1056714"/>
            </a:xfrm>
            <a:prstGeom prst="rect">
              <a:avLst/>
            </a:prstGeom>
            <a:gradFill>
              <a:gsLst>
                <a:gs pos="57000">
                  <a:schemeClr val="accent1">
                    <a:lumMod val="110000"/>
                    <a:satMod val="105000"/>
                    <a:tint val="67000"/>
                    <a:alpha val="5000"/>
                  </a:schemeClr>
                </a:gs>
                <a:gs pos="10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</a:gra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1967938" y="5818337"/>
              <a:ext cx="1234505" cy="848039"/>
              <a:chOff x="3297831" y="3522256"/>
              <a:chExt cx="1016235" cy="848039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297831" y="3706921"/>
                <a:ext cx="9516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 t</a:t>
                </a:r>
                <a:r>
                  <a:rPr lang="ru-RU" sz="2400" b="1" dirty="0" smtClean="0"/>
                  <a:t> </a:t>
                </a:r>
                <a:r>
                  <a:rPr lang="en-US" sz="2400" b="1" dirty="0" smtClean="0"/>
                  <a:t>=  </a:t>
                </a:r>
                <a:endParaRPr lang="ru-RU" sz="2400" b="1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39884" y="3522256"/>
                <a:ext cx="47418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 A</a:t>
                </a:r>
                <a:endParaRPr lang="ru-RU" sz="2400" b="1" dirty="0"/>
              </a:p>
            </p:txBody>
          </p: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3839884" y="3937753"/>
                <a:ext cx="474182" cy="0"/>
              </a:xfrm>
              <a:prstGeom prst="line">
                <a:avLst/>
              </a:prstGeom>
              <a:ln w="28575"/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3844141" y="3908630"/>
                <a:ext cx="4053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/>
                  <a:t> N</a:t>
                </a:r>
                <a:endParaRPr lang="ru-RU" sz="2400" b="1" dirty="0"/>
              </a:p>
            </p:txBody>
          </p:sp>
        </p:grpSp>
      </p:grpSp>
      <p:sp>
        <p:nvSpPr>
          <p:cNvPr id="19462" name="Прямоугольник 19461"/>
          <p:cNvSpPr/>
          <p:nvPr/>
        </p:nvSpPr>
        <p:spPr>
          <a:xfrm>
            <a:off x="289708" y="3610140"/>
            <a:ext cx="9322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ru-RU" b="1" i="1" dirty="0">
                <a:cs typeface="Times New Roman" panose="02020603050405020304" pitchFamily="18" charset="0"/>
              </a:rPr>
              <a:t>Мощность показывает, какая работа совершается за единицу времени.</a:t>
            </a:r>
          </a:p>
        </p:txBody>
      </p:sp>
      <p:grpSp>
        <p:nvGrpSpPr>
          <p:cNvPr id="19470" name="Группа 19469"/>
          <p:cNvGrpSpPr/>
          <p:nvPr/>
        </p:nvGrpSpPr>
        <p:grpSpPr>
          <a:xfrm>
            <a:off x="3860222" y="2665407"/>
            <a:ext cx="2998260" cy="784831"/>
            <a:chOff x="5321932" y="2941277"/>
            <a:chExt cx="2998260" cy="784831"/>
          </a:xfrm>
        </p:grpSpPr>
        <p:sp>
          <p:nvSpPr>
            <p:cNvPr id="19463" name="Прямоугольник 19462"/>
            <p:cNvSpPr/>
            <p:nvPr/>
          </p:nvSpPr>
          <p:spPr>
            <a:xfrm>
              <a:off x="5321932" y="3128773"/>
              <a:ext cx="18501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i="1" dirty="0"/>
                <a:t>Мощность =</a:t>
              </a:r>
              <a:endParaRPr lang="ru-RU" sz="2000" i="1" dirty="0"/>
            </a:p>
          </p:txBody>
        </p:sp>
        <p:sp>
          <p:nvSpPr>
            <p:cNvPr id="19464" name="Прямоугольник 19463"/>
            <p:cNvSpPr/>
            <p:nvPr/>
          </p:nvSpPr>
          <p:spPr>
            <a:xfrm>
              <a:off x="7135252" y="2941277"/>
              <a:ext cx="11849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i="1" dirty="0"/>
                <a:t>Р</a:t>
              </a:r>
              <a:r>
                <a:rPr lang="ru-RU" sz="2000" b="1" i="1" dirty="0" smtClean="0"/>
                <a:t>абота</a:t>
              </a:r>
              <a:endParaRPr lang="ru-RU" sz="2000" i="1" dirty="0"/>
            </a:p>
          </p:txBody>
        </p:sp>
        <p:sp>
          <p:nvSpPr>
            <p:cNvPr id="19465" name="Прямоугольник 19464"/>
            <p:cNvSpPr/>
            <p:nvPr/>
          </p:nvSpPr>
          <p:spPr>
            <a:xfrm>
              <a:off x="7109918" y="3325998"/>
              <a:ext cx="100521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Font typeface="Wingdings" panose="05000000000000000000" pitchFamily="2" charset="2"/>
                <a:buNone/>
              </a:pPr>
              <a:r>
                <a:rPr lang="ru-RU" sz="2000" b="1" i="1" dirty="0" smtClean="0"/>
                <a:t>Время</a:t>
              </a:r>
              <a:endParaRPr lang="ru-RU" sz="2000" i="1" dirty="0"/>
            </a:p>
          </p:txBody>
        </p:sp>
        <p:cxnSp>
          <p:nvCxnSpPr>
            <p:cNvPr id="19467" name="Прямая соединительная линия 19466"/>
            <p:cNvCxnSpPr/>
            <p:nvPr/>
          </p:nvCxnSpPr>
          <p:spPr>
            <a:xfrm>
              <a:off x="7135252" y="3325999"/>
              <a:ext cx="1184940" cy="8610"/>
            </a:xfrm>
            <a:prstGeom prst="line">
              <a:avLst/>
            </a:prstGeom>
            <a:ln w="28575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9483" name="Группа 19482"/>
          <p:cNvGrpSpPr/>
          <p:nvPr/>
        </p:nvGrpSpPr>
        <p:grpSpPr>
          <a:xfrm>
            <a:off x="4494520" y="4190462"/>
            <a:ext cx="2440221" cy="2522227"/>
            <a:chOff x="4494520" y="4190462"/>
            <a:chExt cx="2440221" cy="2522227"/>
          </a:xfrm>
        </p:grpSpPr>
        <p:sp>
          <p:nvSpPr>
            <p:cNvPr id="19472" name="Равнобедренный треугольник 19471"/>
            <p:cNvSpPr/>
            <p:nvPr/>
          </p:nvSpPr>
          <p:spPr>
            <a:xfrm>
              <a:off x="4532044" y="4190462"/>
              <a:ext cx="2356728" cy="247591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77" name="TextBox 19476"/>
            <p:cNvSpPr txBox="1"/>
            <p:nvPr/>
          </p:nvSpPr>
          <p:spPr>
            <a:xfrm>
              <a:off x="5469797" y="4998337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>
                  <a:solidFill>
                    <a:schemeClr val="accent6">
                      <a:lumMod val="50000"/>
                    </a:schemeClr>
                  </a:solidFill>
                </a:rPr>
                <a:t>А</a:t>
              </a:r>
            </a:p>
          </p:txBody>
        </p:sp>
        <p:grpSp>
          <p:nvGrpSpPr>
            <p:cNvPr id="66" name="Группа 65"/>
            <p:cNvGrpSpPr/>
            <p:nvPr/>
          </p:nvGrpSpPr>
          <p:grpSpPr>
            <a:xfrm flipH="1">
              <a:off x="5676641" y="5682299"/>
              <a:ext cx="1258100" cy="1030390"/>
              <a:chOff x="4606448" y="5826804"/>
              <a:chExt cx="1167688" cy="886856"/>
            </a:xfrm>
            <a:solidFill>
              <a:srgbClr val="FFC00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67" name="Трапеция 66"/>
              <p:cNvSpPr/>
              <p:nvPr/>
            </p:nvSpPr>
            <p:spPr>
              <a:xfrm>
                <a:off x="4606448" y="5903937"/>
                <a:ext cx="1167688" cy="788537"/>
              </a:xfrm>
              <a:prstGeom prst="trapezoid">
                <a:avLst>
                  <a:gd name="adj" fmla="val 51125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8" name="Прямоугольный треугольник 67"/>
              <p:cNvSpPr/>
              <p:nvPr/>
            </p:nvSpPr>
            <p:spPr>
              <a:xfrm flipH="1" flipV="1">
                <a:off x="5223850" y="5826804"/>
                <a:ext cx="504292" cy="886856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9482" name="TextBox 19481"/>
            <p:cNvSpPr txBox="1"/>
            <p:nvPr/>
          </p:nvSpPr>
          <p:spPr>
            <a:xfrm>
              <a:off x="6052268" y="5891363"/>
              <a:ext cx="3129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</a:t>
              </a:r>
              <a:endPara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9480" name="Группа 19479"/>
            <p:cNvGrpSpPr/>
            <p:nvPr/>
          </p:nvGrpSpPr>
          <p:grpSpPr>
            <a:xfrm>
              <a:off x="4494520" y="5674122"/>
              <a:ext cx="1248316" cy="1031227"/>
              <a:chOff x="4505855" y="5748614"/>
              <a:chExt cx="1167688" cy="937479"/>
            </a:xfrm>
            <a:solidFill>
              <a:srgbClr val="FFC00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9478" name="Трапеция 19477"/>
              <p:cNvSpPr/>
              <p:nvPr/>
            </p:nvSpPr>
            <p:spPr>
              <a:xfrm>
                <a:off x="4505855" y="5748614"/>
                <a:ext cx="1167688" cy="931830"/>
              </a:xfrm>
              <a:prstGeom prst="trapezoid">
                <a:avLst>
                  <a:gd name="adj" fmla="val 5112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79" name="Прямоугольный треугольник 19478"/>
              <p:cNvSpPr/>
              <p:nvPr/>
            </p:nvSpPr>
            <p:spPr>
              <a:xfrm flipH="1" flipV="1">
                <a:off x="5135250" y="5799237"/>
                <a:ext cx="538292" cy="88685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9476" name="Равнобедренный треугольник 19475"/>
            <p:cNvSpPr/>
            <p:nvPr/>
          </p:nvSpPr>
          <p:spPr>
            <a:xfrm>
              <a:off x="4950753" y="4205031"/>
              <a:ext cx="1519310" cy="1593707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81" name="TextBox 19480"/>
            <p:cNvSpPr txBox="1"/>
            <p:nvPr/>
          </p:nvSpPr>
          <p:spPr>
            <a:xfrm>
              <a:off x="5464186" y="4958021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</a:t>
              </a:r>
              <a:endPara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001747" y="5891363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</a:t>
              </a:r>
              <a:endPara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3" name="Заголовок 1"/>
          <p:cNvSpPr txBox="1">
            <a:spLocks/>
          </p:cNvSpPr>
          <p:nvPr/>
        </p:nvSpPr>
        <p:spPr bwMode="white">
          <a:xfrm>
            <a:off x="1494803" y="462634"/>
            <a:ext cx="1959182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4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Запомни! </a:t>
            </a:r>
            <a:endParaRPr lang="ru-RU" sz="24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Управляющая кнопка: далее 44">
            <a:hlinkClick r:id="" action="ppaction://hlinkshowjump?jump=nextslide" highlightClick="1"/>
          </p:cNvPr>
          <p:cNvSpPr/>
          <p:nvPr/>
        </p:nvSpPr>
        <p:spPr>
          <a:xfrm>
            <a:off x="7997588" y="6509982"/>
            <a:ext cx="832514" cy="218364"/>
          </a:xfrm>
          <a:prstGeom prst="actionButtonForwardNex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7711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25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25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4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ультфильм_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d4bf29cc5865ed4e6657732cdc51e8aa52989"/>
</p:tagLst>
</file>

<file path=ppt/theme/theme1.xml><?xml version="1.0" encoding="utf-8"?>
<a:theme xmlns:a="http://schemas.openxmlformats.org/drawingml/2006/main" name="sample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cdb2004138l</Template>
  <TotalTime>641</TotalTime>
  <Words>705</Words>
  <Application>Microsoft Office PowerPoint</Application>
  <PresentationFormat>Экран (4:3)</PresentationFormat>
  <Paragraphs>152</Paragraphs>
  <Slides>20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sample</vt:lpstr>
      <vt:lpstr>Слайд 1</vt:lpstr>
      <vt:lpstr>Фронтальный опрос</vt:lpstr>
      <vt:lpstr>Фронтальный опрос</vt:lpstr>
      <vt:lpstr>Вопрос 1.</vt:lpstr>
      <vt:lpstr>Вопрос 2.</vt:lpstr>
      <vt:lpstr>Слайд 6</vt:lpstr>
      <vt:lpstr>   Мощность.  Единицы мощности  </vt:lpstr>
      <vt:lpstr>Слайд 8</vt:lpstr>
      <vt:lpstr>Слайд 9</vt:lpstr>
      <vt:lpstr>За единицу мощности, принята такая  мощность, при которой за  1 с совершается  работа в 1 Дж.</vt:lpstr>
      <vt:lpstr> </vt:lpstr>
      <vt:lpstr>Слайд 12</vt:lpstr>
      <vt:lpstr>Слайд 13</vt:lpstr>
      <vt:lpstr>Слайд 14</vt:lpstr>
      <vt:lpstr>Задача 2.</vt:lpstr>
      <vt:lpstr>1 кВт = 1000 Вт,  1 МВт = 1000000 Вт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Мощность    Единицы мощности</dc:title>
  <dc:creator>Alexandrova Zinaida</dc:creator>
  <cp:lastModifiedBy>user</cp:lastModifiedBy>
  <cp:revision>60</cp:revision>
  <dcterms:created xsi:type="dcterms:W3CDTF">2013-05-05T15:28:00Z</dcterms:created>
  <dcterms:modified xsi:type="dcterms:W3CDTF">2023-04-10T10:05:57Z</dcterms:modified>
</cp:coreProperties>
</file>