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sldIdLst>
    <p:sldId id="256" r:id="rId2"/>
    <p:sldId id="267" r:id="rId3"/>
    <p:sldId id="257" r:id="rId4"/>
    <p:sldId id="268" r:id="rId5"/>
    <p:sldId id="258" r:id="rId6"/>
    <p:sldId id="259" r:id="rId7"/>
    <p:sldId id="260" r:id="rId8"/>
    <p:sldId id="276" r:id="rId9"/>
    <p:sldId id="275" r:id="rId10"/>
    <p:sldId id="274" r:id="rId11"/>
    <p:sldId id="278" r:id="rId12"/>
    <p:sldId id="277" r:id="rId13"/>
    <p:sldId id="279" r:id="rId14"/>
    <p:sldId id="261" r:id="rId15"/>
    <p:sldId id="271" r:id="rId16"/>
    <p:sldId id="273" r:id="rId17"/>
    <p:sldId id="272" r:id="rId18"/>
    <p:sldId id="266" r:id="rId19"/>
    <p:sldId id="264" r:id="rId20"/>
    <p:sldId id="263" r:id="rId21"/>
    <p:sldId id="280" r:id="rId22"/>
    <p:sldId id="281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3BD84E-D8D6-4593-AB16-BAEBF98E4B43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8B1167-D5A9-43D2-A221-4852471A9FF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3BD84E-D8D6-4593-AB16-BAEBF98E4B43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8B1167-D5A9-43D2-A221-4852471A9F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3BD84E-D8D6-4593-AB16-BAEBF98E4B43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8B1167-D5A9-43D2-A221-4852471A9F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3BD84E-D8D6-4593-AB16-BAEBF98E4B43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8B1167-D5A9-43D2-A221-4852471A9F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3BD84E-D8D6-4593-AB16-BAEBF98E4B43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8B1167-D5A9-43D2-A221-4852471A9FF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3BD84E-D8D6-4593-AB16-BAEBF98E4B43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8B1167-D5A9-43D2-A221-4852471A9F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3BD84E-D8D6-4593-AB16-BAEBF98E4B43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8B1167-D5A9-43D2-A221-4852471A9F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3BD84E-D8D6-4593-AB16-BAEBF98E4B43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8B1167-D5A9-43D2-A221-4852471A9F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3BD84E-D8D6-4593-AB16-BAEBF98E4B43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8B1167-D5A9-43D2-A221-4852471A9FF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3BD84E-D8D6-4593-AB16-BAEBF98E4B43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8B1167-D5A9-43D2-A221-4852471A9F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3BD84E-D8D6-4593-AB16-BAEBF98E4B43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8B1167-D5A9-43D2-A221-4852471A9FF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03BD84E-D8D6-4593-AB16-BAEBF98E4B43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88B1167-D5A9-43D2-A221-4852471A9FF6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493038"/>
          </a:xfrm>
        </p:spPr>
        <p:txBody>
          <a:bodyPr>
            <a:normAutofit/>
          </a:bodyPr>
          <a:lstStyle/>
          <a:p>
            <a:r>
              <a:rPr lang="ru-RU" dirty="0" smtClean="0"/>
              <a:t>Развитие функциональной грамотности на уроках </a:t>
            </a:r>
            <a:r>
              <a:rPr lang="ru-RU" dirty="0" smtClean="0">
                <a:latin typeface="+mn-lt"/>
              </a:rPr>
              <a:t>технологии</a:t>
            </a: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005064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учитель технологии Мелешкина Е.М</a:t>
            </a:r>
            <a:r>
              <a:rPr lang="ru-RU" dirty="0" smtClean="0"/>
              <a:t>.</a:t>
            </a:r>
          </a:p>
          <a:p>
            <a:pPr algn="ctr"/>
            <a:r>
              <a:rPr lang="ru-RU" sz="2800" dirty="0" smtClean="0">
                <a:ea typeface="Calibri"/>
              </a:rPr>
              <a:t>"</a:t>
            </a:r>
            <a:r>
              <a:rPr lang="ru-RU" sz="2800" dirty="0" err="1">
                <a:ea typeface="Calibri"/>
              </a:rPr>
              <a:t>Виленская</a:t>
            </a:r>
            <a:r>
              <a:rPr lang="ru-RU" sz="2800" dirty="0">
                <a:ea typeface="Calibri"/>
              </a:rPr>
              <a:t> средняя общеобразовательная школа"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0815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УСЛОВИЯ ФОРМИРОВАНИЯ ФУНКЦИОНАЛЬНОЙ ГРАМОТНОСТИ НА УРОКАХ ТЕХНОЛОГИИ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192" y="1772816"/>
            <a:ext cx="7674031" cy="4320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0567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УСЛОВИЯ ФОРМИРОВАНИЯ ФУНКЦИОНАЛЬНОЙ ГРАМОТНОСТИ НА УРОКАХ ТЕХНОЛОГИИ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193" y="1772816"/>
            <a:ext cx="7546130" cy="4248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0356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УСЛОВИЯ ФОРМИРОВАНИЯ ФУНКЦИОНАЛЬНОЙ ГРАМОТНОСТИ НА УРОКАХ ТЕХНОЛОГИИ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432" y="1772816"/>
            <a:ext cx="7546132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7667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УСЛОВИЯ ФОРМИРОВАНИЯ ФУНКЦИОНАЛЬНОЙ ГРАМОТНОСТИ НА УРОКАХ ТЕХНОЛОГИИ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844824"/>
            <a:ext cx="7498080" cy="440357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1514475"/>
            <a:ext cx="7365221" cy="4146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6419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14202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ПРИМЕРЫ КОМПЕТЕНТНОСТНЫХ ЗАДАНИЙ ТЕХНОЛОГИЧЕСКОГО СОДЕРЖАНИЯ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988840"/>
            <a:ext cx="7498080" cy="4259560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 smtClean="0"/>
              <a:t>Умения </a:t>
            </a:r>
            <a:r>
              <a:rPr lang="ru-RU" i="1" dirty="0"/>
              <a:t>планировать, работать самостоятельно, анализировать, делать выводы</a:t>
            </a:r>
            <a:r>
              <a:rPr lang="ru-RU" dirty="0" smtClean="0"/>
              <a:t>.</a:t>
            </a:r>
          </a:p>
          <a:p>
            <a:r>
              <a:rPr lang="ru-RU" b="1" dirty="0"/>
              <a:t>Задание. Выполнение творческого проекта</a:t>
            </a:r>
            <a:r>
              <a:rPr lang="ru-RU" dirty="0"/>
              <a:t>.</a:t>
            </a:r>
          </a:p>
          <a:p>
            <a:r>
              <a:rPr lang="ru-RU" dirty="0"/>
              <a:t> В ходе выполнения проекта ученик разрабатывает и изготавливает новый продукт. Подготовительная часть проекта выполняется под руководством педагога и плавно переходит в самостоятельную работу ученика. </a:t>
            </a:r>
          </a:p>
        </p:txBody>
      </p:sp>
    </p:spTree>
    <p:extLst>
      <p:ext uri="{BB962C8B-B14F-4D97-AF65-F5344CB8AC3E}">
        <p14:creationId xmlns:p14="http://schemas.microsoft.com/office/powerpoint/2010/main" val="207653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980728"/>
            <a:ext cx="727280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Проект «День рождения»</a:t>
            </a:r>
          </a:p>
          <a:p>
            <a:r>
              <a:rPr lang="ru-RU" sz="2800" dirty="0"/>
              <a:t>У тебя скоро день рождения. Ты пригласишь друзей. Как лучше организовать этот праздник? </a:t>
            </a:r>
          </a:p>
          <a:p>
            <a:r>
              <a:rPr lang="ru-RU" sz="2800" dirty="0"/>
              <a:t>- составь меню сладкого стола, который ты приготовишь </a:t>
            </a:r>
          </a:p>
          <a:p>
            <a:r>
              <a:rPr lang="ru-RU" sz="2800" dirty="0"/>
              <a:t>- что лучше: приготовить торт самой или купить в магазине? Обоснуй (затраты, состав и т.п.) </a:t>
            </a:r>
          </a:p>
          <a:p>
            <a:r>
              <a:rPr lang="ru-RU" sz="2800" dirty="0"/>
              <a:t>- придумай оформление комнаты и сервировку стола</a:t>
            </a:r>
          </a:p>
        </p:txBody>
      </p:sp>
    </p:spTree>
    <p:extLst>
      <p:ext uri="{BB962C8B-B14F-4D97-AF65-F5344CB8AC3E}">
        <p14:creationId xmlns:p14="http://schemas.microsoft.com/office/powerpoint/2010/main" val="3597959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92696"/>
            <a:ext cx="65527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Тема «Бюджет семьи»</a:t>
            </a:r>
          </a:p>
          <a:p>
            <a:r>
              <a:rPr lang="ru-RU" sz="2800" dirty="0"/>
              <a:t>Скоро в школу. За лето ты выросла и тебе нужно купить новые вещи, обувь и принадлежности для занятий. Составь список, что нужно приобрести и затраты. Что можно сделать чтобы всё осуществить.</a:t>
            </a:r>
          </a:p>
        </p:txBody>
      </p:sp>
    </p:spTree>
    <p:extLst>
      <p:ext uri="{BB962C8B-B14F-4D97-AF65-F5344CB8AC3E}">
        <p14:creationId xmlns:p14="http://schemas.microsoft.com/office/powerpoint/2010/main" val="28415953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332656"/>
            <a:ext cx="705678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Умение применять естественно-научные знания в ситуациях, близких к реальным</a:t>
            </a:r>
            <a:r>
              <a:rPr lang="ru-RU" sz="2800" i="1" dirty="0" smtClean="0"/>
              <a:t>.</a:t>
            </a:r>
          </a:p>
          <a:p>
            <a:endParaRPr lang="ru-RU" sz="2800" i="1" dirty="0"/>
          </a:p>
          <a:p>
            <a:r>
              <a:rPr lang="ru-RU" sz="2800" b="1" dirty="0"/>
              <a:t>Задание. Ребенок после употребления в пищу печенья стал покрываться красными пятнами, а на теле появилась отечность. Врачи поставили диагноз: «острая аллергическая реакция». Рассмотрите состав печенья. Как Вы думаете, что именно могло вызвать реакцию? Свой ответ обоснуйте.</a:t>
            </a:r>
          </a:p>
        </p:txBody>
      </p:sp>
    </p:spTree>
    <p:extLst>
      <p:ext uri="{BB962C8B-B14F-4D97-AF65-F5344CB8AC3E}">
        <p14:creationId xmlns:p14="http://schemas.microsoft.com/office/powerpoint/2010/main" val="7046220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337406"/>
            <a:ext cx="705678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Задание</a:t>
            </a:r>
            <a:r>
              <a:rPr lang="ru-RU" sz="2800" dirty="0"/>
              <a:t>. Вы вернулись летом с дачи после выходных и обнаружили, что в квартире отсутствует электричество. От соседей Вы узнали, что свет отключили 13 часов назад. За это время холодильник успел полностью разморозиться, а продукты приобрели комнатную температуру.</a:t>
            </a:r>
          </a:p>
          <a:p>
            <a:r>
              <a:rPr lang="ru-RU" sz="2800" dirty="0"/>
              <a:t>На полке лежали: яйца, открытый пакет молока, колбаса «Докторская», консервы рыбные, суп на мясном бульоне, сырая курица. В ящике лежали овощи (морковь, огурцы, помидоры).</a:t>
            </a:r>
          </a:p>
          <a:p>
            <a:r>
              <a:rPr lang="ru-RU" sz="2800" dirty="0"/>
              <a:t>Какие из этих продуктов необходимо выбросить, а какие еще можно спасти? Ответ обоснуйте.</a:t>
            </a:r>
          </a:p>
        </p:txBody>
      </p:sp>
    </p:spTree>
    <p:extLst>
      <p:ext uri="{BB962C8B-B14F-4D97-AF65-F5344CB8AC3E}">
        <p14:creationId xmlns:p14="http://schemas.microsoft.com/office/powerpoint/2010/main" val="24426384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628800"/>
            <a:ext cx="7704856" cy="4501480"/>
          </a:xfrm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ru-RU" sz="4000" i="1" dirty="0"/>
              <a:t>Умение выполнять несложные математические расчеты</a:t>
            </a:r>
          </a:p>
          <a:p>
            <a:pPr marL="82296" indent="0">
              <a:buNone/>
            </a:pPr>
            <a:r>
              <a:rPr lang="ru-RU" sz="4000" b="1" dirty="0"/>
              <a:t>Задание. Выполните эскиз оформления окна детской комнаты</a:t>
            </a:r>
            <a:r>
              <a:rPr lang="ru-RU" sz="4000" dirty="0"/>
              <a:t>.</a:t>
            </a:r>
          </a:p>
          <a:p>
            <a:pPr marL="82296" indent="0">
              <a:buNone/>
            </a:pPr>
            <a:r>
              <a:rPr lang="ru-RU" sz="4000" dirty="0"/>
              <a:t>1. На основе выполненного эскиза рассчитать количество необходимой ткани на пошив штор.  </a:t>
            </a:r>
          </a:p>
          <a:p>
            <a:pPr marL="82296" indent="0">
              <a:buNone/>
            </a:pPr>
            <a:r>
              <a:rPr lang="ru-RU" sz="4000" dirty="0"/>
              <a:t>2. Выполнить расчет расходов на оформление окна детской комнаты, в расчетах учитывать крепёжные элементы.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6972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43608" y="3861048"/>
            <a:ext cx="7416824" cy="1944216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r>
              <a:rPr lang="ru-RU" dirty="0"/>
              <a:t>Почему так важны </a:t>
            </a:r>
            <a:r>
              <a:rPr lang="ru-RU" dirty="0" smtClean="0"/>
              <a:t>навыки функциональной </a:t>
            </a:r>
            <a:r>
              <a:rPr lang="ru-RU" dirty="0"/>
              <a:t>грамотности?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059832" y="332656"/>
            <a:ext cx="5601816" cy="2736304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dirty="0"/>
              <a:t>Образование – то, что остается после того, когда забывается все, чему учили.</a:t>
            </a:r>
            <a:br>
              <a:rPr lang="ru-RU" dirty="0"/>
            </a:br>
            <a:r>
              <a:rPr lang="ru-RU" dirty="0"/>
              <a:t>                  А. </a:t>
            </a:r>
            <a:r>
              <a:rPr lang="ru-RU" dirty="0" err="1"/>
              <a:t>Энштейн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19965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ru-RU" i="1" dirty="0"/>
              <a:t>Умение выявлять вопросы, на которые может ответить наука</a:t>
            </a:r>
          </a:p>
          <a:p>
            <a:pPr marL="82296" indent="0">
              <a:buNone/>
            </a:pPr>
            <a:r>
              <a:rPr lang="ru-RU" b="1" dirty="0"/>
              <a:t>Задание.</a:t>
            </a:r>
            <a:r>
              <a:rPr lang="ru-RU" dirty="0"/>
              <a:t> Группа британских учёных разрабатывает «умную» одежду, которая поможет детям с отклонениями в развитии «заговорить». Ребёнка, одетого в жилет из уникального </a:t>
            </a:r>
            <a:r>
              <a:rPr lang="ru-RU" dirty="0" err="1"/>
              <a:t>электротекстиля</a:t>
            </a:r>
            <a:r>
              <a:rPr lang="ru-RU" dirty="0"/>
              <a:t>, который подсоединён к синтезатору речи, можно будет понять просто по его постукиванию по чувствительной к прикосновению ткани.</a:t>
            </a:r>
          </a:p>
          <a:p>
            <a:pPr marL="82296" indent="0">
              <a:buNone/>
            </a:pPr>
            <a:r>
              <a:rPr lang="ru-RU" dirty="0"/>
              <a:t>Не повредив материал, одежду можно стирать, наматывать вокруг предметов или складывать. Учёный говорит, что материал можно запустить в дешёвое массовое производство.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49557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476672"/>
            <a:ext cx="7962088" cy="5771728"/>
          </a:xfrm>
        </p:spPr>
        <p:txBody>
          <a:bodyPr>
            <a:normAutofit fontScale="40000" lnSpcReduction="20000"/>
          </a:bodyPr>
          <a:lstStyle/>
          <a:p>
            <a:pPr marL="82296" indent="0">
              <a:buNone/>
            </a:pPr>
            <a:r>
              <a:rPr lang="ru-RU" sz="7000" i="1" dirty="0"/>
              <a:t>Умение формулировать выводы и находить доказательства, подтверждающие или опровергающие эти выводы</a:t>
            </a:r>
          </a:p>
          <a:p>
            <a:pPr marL="82296" indent="0">
              <a:buNone/>
            </a:pPr>
            <a:r>
              <a:rPr lang="ru-RU" sz="7000" dirty="0"/>
              <a:t> </a:t>
            </a:r>
          </a:p>
          <a:p>
            <a:pPr marL="82296" indent="0">
              <a:buNone/>
            </a:pPr>
            <a:r>
              <a:rPr lang="ru-RU" sz="7000" b="1" dirty="0"/>
              <a:t>Задание. </a:t>
            </a:r>
            <a:r>
              <a:rPr lang="ru-RU" sz="7000" dirty="0"/>
              <a:t>Молоко – это первая в жизни пища, которую получают детёныши млекопитающих. Для их здоровья важно, чтобы питательные вещества в молоке, которое они употребляют, были идентичными тем, что и в молоке их матерей. Ниже в таблице указаны основные вещества, содержащиеся в молоке трёх млекопитающих: коровы, волка и человека. Приведённые в таблице данные показывают, сколько в среднем жиров, белков и углеводов содержится в 100 г молока.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01040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4794986"/>
              </p:ext>
            </p:extLst>
          </p:nvPr>
        </p:nvGraphicFramePr>
        <p:xfrm>
          <a:off x="1259632" y="1916831"/>
          <a:ext cx="6552729" cy="3096346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74061"/>
                <a:gridCol w="1638307"/>
                <a:gridCol w="1593676"/>
                <a:gridCol w="1646685"/>
              </a:tblGrid>
              <a:tr h="12385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Вещество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Коровье молоко (г)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Молоко волчицы (г)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Женское молоко (г)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1926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Жиры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3,9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9,6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4,0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1926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Белки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3,4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9,2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1,4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1926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Углеводы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4,9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3,4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7,0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59632" y="346541"/>
            <a:ext cx="6768752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Вопрос: используя данные таблицы, приведите доказательство того, что эта легенда могла быть правдивой.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0190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5888" y="1412776"/>
            <a:ext cx="8178112" cy="3709392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/>
              <a:t> </a:t>
            </a:r>
            <a:r>
              <a:rPr lang="ru-RU" dirty="0"/>
              <a:t>Уроки технологии </a:t>
            </a:r>
            <a:r>
              <a:rPr lang="ru-RU" dirty="0" smtClean="0"/>
              <a:t>помогают сформировать</a:t>
            </a:r>
            <a:endParaRPr lang="ru-RU" dirty="0"/>
          </a:p>
          <a:p>
            <a:pPr marL="82296" indent="0">
              <a:buNone/>
            </a:pPr>
            <a:r>
              <a:rPr lang="ru-RU" dirty="0"/>
              <a:t>различные навыки современного успешного человека, </a:t>
            </a:r>
            <a:r>
              <a:rPr lang="ru-RU" dirty="0" smtClean="0"/>
              <a:t>т.е. функционально </a:t>
            </a:r>
            <a:r>
              <a:rPr lang="ru-RU" dirty="0"/>
              <a:t>грамотную личность.</a:t>
            </a: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2805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7142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Причины необходимых изменений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331640" y="2636912"/>
            <a:ext cx="7498080" cy="2989312"/>
          </a:xfrm>
        </p:spPr>
        <p:txBody>
          <a:bodyPr>
            <a:normAutofit/>
          </a:bodyPr>
          <a:lstStyle/>
          <a:p>
            <a:r>
              <a:rPr lang="ru-RU" dirty="0" smtClean="0"/>
              <a:t>Экологические изменения</a:t>
            </a:r>
          </a:p>
          <a:p>
            <a:r>
              <a:rPr lang="ru-RU" dirty="0" smtClean="0"/>
              <a:t>Экономические изменения</a:t>
            </a:r>
          </a:p>
          <a:p>
            <a:r>
              <a:rPr lang="ru-RU" dirty="0" smtClean="0"/>
              <a:t>Финансовые изменения</a:t>
            </a:r>
            <a:endParaRPr lang="ru-RU" dirty="0"/>
          </a:p>
          <a:p>
            <a:r>
              <a:rPr lang="ru-RU" dirty="0"/>
              <a:t>Социальные изменения. </a:t>
            </a:r>
          </a:p>
        </p:txBody>
      </p:sp>
    </p:spTree>
    <p:extLst>
      <p:ext uri="{BB962C8B-B14F-4D97-AF65-F5344CB8AC3E}">
        <p14:creationId xmlns:p14="http://schemas.microsoft.com/office/powerpoint/2010/main" val="1814339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Формы функциональной грамотности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04"/>
          <a:stretch/>
        </p:blipFill>
        <p:spPr bwMode="auto">
          <a:xfrm>
            <a:off x="971600" y="1700808"/>
            <a:ext cx="7629985" cy="4399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0895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Функциональная грамотность 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66716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– </a:t>
            </a:r>
            <a:r>
              <a:rPr lang="ru-RU" dirty="0"/>
              <a:t>это способность человека вступать в отношения с внешней средой и максимально быстро адаптироваться и функционировать в ней.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/>
              <a:t>Задача уроков технологии в том, чтобы научить учащегося ориентироваться в ситуации и находить выход из нее самостоятельно, приобретать новые знания, правильно ставить цель и разрабатывать план действии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8577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Отличительные черты функциональной грамотности: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- </a:t>
            </a:r>
            <a:r>
              <a:rPr lang="ru-RU" dirty="0"/>
              <a:t>направленность на решение бытовых проблем;</a:t>
            </a:r>
          </a:p>
          <a:p>
            <a:r>
              <a:rPr lang="ru-RU" dirty="0"/>
              <a:t>- является ситуативной характеристикой личности, поскольку обнаруживает себя в конкретных социальных обстоятельствах;</a:t>
            </a:r>
          </a:p>
          <a:p>
            <a:r>
              <a:rPr lang="ru-RU" dirty="0"/>
              <a:t>- связь с решением стандартных, стереотипных задач;</a:t>
            </a:r>
          </a:p>
          <a:p>
            <a:r>
              <a:rPr lang="ru-RU" dirty="0"/>
              <a:t>- это всегда некоторый элементарный (базовый) уровень навыков чтения и письма;</a:t>
            </a:r>
          </a:p>
          <a:p>
            <a:r>
              <a:rPr lang="ru-RU" dirty="0"/>
              <a:t>- используется в качестве оценки прежде всего взрослого населения.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2549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УСЛОВИЯ ФОРМИРОВАНИЯ ФУНКЦИОНАЛЬНОЙ ГРАМОТНОСТИ НА УРОКАХ ТЕХНОЛОГИИ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110" y="1988840"/>
            <a:ext cx="7493117" cy="4218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5798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УСЛОВИЯ ФОРМИРОВАНИЯ ФУНКЦИОНАЛЬНОЙ ГРАМОТНОСТИ НА УРОКАХ ТЕХНОЛОГИИ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844824"/>
            <a:ext cx="7498080" cy="440357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16832"/>
            <a:ext cx="7621013" cy="4290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2123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УСЛОВИЯ ФОРМИРОВАНИЯ ФУНКЦИОНАЛЬНОЙ ГРАМОТНОСТИ НА УРОКАХ ТЕХНОЛОГИИ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984776" cy="4680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370270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82</TotalTime>
  <Words>799</Words>
  <Application>Microsoft Office PowerPoint</Application>
  <PresentationFormat>Экран (4:3)</PresentationFormat>
  <Paragraphs>76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Солнцестояние</vt:lpstr>
      <vt:lpstr>Развитие функциональной грамотности на уроках технологии</vt:lpstr>
      <vt:lpstr> </vt:lpstr>
      <vt:lpstr>Причины необходимых изменений </vt:lpstr>
      <vt:lpstr>Формы функциональной грамотности</vt:lpstr>
      <vt:lpstr>Функциональная грамотность </vt:lpstr>
      <vt:lpstr>Отличительные черты функциональной грамотности: </vt:lpstr>
      <vt:lpstr>УСЛОВИЯ ФОРМИРОВАНИЯ ФУНКЦИОНАЛЬНОЙ ГРАМОТНОСТИ НА УРОКАХ ТЕХНОЛОГИИ</vt:lpstr>
      <vt:lpstr>УСЛОВИЯ ФОРМИРОВАНИЯ ФУНКЦИОНАЛЬНОЙ ГРАМОТНОСТИ НА УРОКАХ ТЕХНОЛОГИИ</vt:lpstr>
      <vt:lpstr>УСЛОВИЯ ФОРМИРОВАНИЯ ФУНКЦИОНАЛЬНОЙ ГРАМОТНОСТИ НА УРОКАХ ТЕХНОЛОГИИ</vt:lpstr>
      <vt:lpstr>УСЛОВИЯ ФОРМИРОВАНИЯ ФУНКЦИОНАЛЬНОЙ ГРАМОТНОСТИ НА УРОКАХ ТЕХНОЛОГИИ</vt:lpstr>
      <vt:lpstr>УСЛОВИЯ ФОРМИРОВАНИЯ ФУНКЦИОНАЛЬНОЙ ГРАМОТНОСТИ НА УРОКАХ ТЕХНОЛОГИИ</vt:lpstr>
      <vt:lpstr>УСЛОВИЯ ФОРМИРОВАНИЯ ФУНКЦИОНАЛЬНОЙ ГРАМОТНОСТИ НА УРОКАХ ТЕХНОЛОГИИ</vt:lpstr>
      <vt:lpstr>УСЛОВИЯ ФОРМИРОВАНИЯ ФУНКЦИОНАЛЬНОЙ ГРАМОТНОСТИ НА УРОКАХ ТЕХНОЛОГИИ</vt:lpstr>
      <vt:lpstr>ПРИМЕРЫ КОМПЕТЕНТНОСТНЫХ ЗАДАНИЙ ТЕХНОЛОГИЧЕСКОГО СОДЕРЖАНИЯ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функциональной грамотности на уроках технологии</dc:title>
  <dc:creator>Елена</dc:creator>
  <cp:lastModifiedBy>Елена</cp:lastModifiedBy>
  <cp:revision>10</cp:revision>
  <dcterms:created xsi:type="dcterms:W3CDTF">2022-03-20T21:24:59Z</dcterms:created>
  <dcterms:modified xsi:type="dcterms:W3CDTF">2022-03-22T05:53:48Z</dcterms:modified>
</cp:coreProperties>
</file>