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9" r:id="rId3"/>
    <p:sldId id="257" r:id="rId4"/>
    <p:sldId id="258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9" d="100"/>
          <a:sy n="89" d="100"/>
        </p:scale>
        <p:origin x="-403" y="2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3051A2-22E5-4B3C-8CB0-DAE21F3F49A7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D7629B-6AA3-4586-8BE0-E9384794C6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9817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DE14D2E-E6D6-720C-F63B-A18A20B501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DCD97E1-8BC3-19A3-7354-CB826FA31A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9215460-BD2E-CA4B-11FC-C70860CBC6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8AD77-5EC1-4CA2-A67B-10233ABC3593}" type="datetime1">
              <a:rPr lang="ru-RU" smtClean="0"/>
              <a:t>01.05.2023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B1184E0-9253-8896-7833-F54C9948C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SHOP-LOGO.RU</a:t>
            </a: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5A41FA9-FD30-C57A-8478-55EA7A264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42B36-7E7B-4FE5-ACC0-74898067C5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603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F5D5D63-B622-9E52-35C3-15FB21BD0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391B69A-5C8A-8EC2-02DC-7C2E9B1B6D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D9DBD9D-FD29-326B-6BEC-DE4C250D1A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57295-32FC-413D-84B5-1911739F90D9}" type="datetime1">
              <a:rPr lang="ru-RU" smtClean="0"/>
              <a:t>01.05.2023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BFBC787-D00D-0904-41C1-832CDB22E0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SHOP-LOGO.RU</a:t>
            </a: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223C93B-6BED-4F14-9712-879E88868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42B36-7E7B-4FE5-ACC0-74898067C5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57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65A72F6C-76A4-F301-9AC7-796279885A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89FDE75C-E410-00A7-5ACD-48BE02C961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76E1417-D8E7-8E6F-979D-0D053910A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C74A-B8FA-4F98-AC28-9E20B818BB70}" type="datetime1">
              <a:rPr lang="ru-RU" smtClean="0"/>
              <a:t>01.05.2023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C1745F7-07FA-BF40-3F0C-5BC4DA2F5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SHOP-LOGO.RU</a:t>
            </a: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7D899C1-7576-F37E-41AD-4D47126A0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42B36-7E7B-4FE5-ACC0-74898067C5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915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2958C3E-645F-7D8E-FEA2-4F5101B08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B4B47EF-9735-00D6-0AA7-0FA1D1DF41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0CA9D8E-2604-BE55-E0B4-2814362F3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A2E1C-1FDF-498F-9E84-181283D52356}" type="datetime1">
              <a:rPr lang="ru-RU" smtClean="0"/>
              <a:t>01.05.2023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EF8E1C0-B35D-A432-37EC-8B781CD64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SHOP-LOGO.RU</a:t>
            </a: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27BE8D9-5861-C21F-56A8-CAD3CB1B2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42B36-7E7B-4FE5-ACC0-74898067C5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544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BA2436E-BC1B-8AB7-72C7-63BC6014B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952B0EE-0A33-D544-AEE5-9BDB1F71AC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786AD56-3477-E535-51C7-2F102A7AC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48189-1FF1-482D-8E4E-59E9A0E50248}" type="datetime1">
              <a:rPr lang="ru-RU" smtClean="0"/>
              <a:t>01.05.2023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2A4A97A-63A3-A74A-A0C2-4A060EEDF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SHOP-LOGO.RU</a:t>
            </a: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D5371E7-F870-F36A-06EF-E198F9E28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42B36-7E7B-4FE5-ACC0-74898067C5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20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7F3909C-623C-A9A9-3301-897ED7D5B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2EB564B-0CAB-F3DB-21F5-4C580EC47C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D06DFDE8-5630-ED45-57D4-55F9BA459E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ADD0BC6B-0951-1AA0-61FA-6761565A5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CC88E-8137-4550-A346-352EC13078BE}" type="datetime1">
              <a:rPr lang="ru-RU" smtClean="0"/>
              <a:t>01.05.2023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7BFA7FF-9364-5E16-B399-20B0C9591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SHOP-LOGO.RU</a:t>
            </a: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CDA7C02A-442A-A634-B73C-C69A3659B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42B36-7E7B-4FE5-ACC0-74898067C5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182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FE8B7C2-37BB-3B69-FEE5-AA57D84B2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E0A5AEE-AAB9-E68E-9E9C-09F517D359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4DF8BCC6-930A-6CCC-AB72-17F2EB4E68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ACB10B4A-2363-6E65-780E-5E6BD59FF9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2B2BD795-3385-44EE-639B-D4C6C6BB77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8B9BEEDA-CDF3-2DF2-E9DA-B93A436DB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CF950-C9E0-4DD1-AF5C-ABEC6FC4B724}" type="datetime1">
              <a:rPr lang="ru-RU" smtClean="0"/>
              <a:t>01.05.2023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0EB19CF2-6508-C540-0621-BCFF4E15A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SHOP-LOGO.RU</a:t>
            </a:r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0F9E21D5-9F56-0797-205D-E6F05669E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42B36-7E7B-4FE5-ACC0-74898067C5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3528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A7637EB-3796-FF04-7E21-240EC9EB2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30B76100-6C6F-9F33-4B87-704715973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BF85-A5FC-451A-B874-7A9034966651}" type="datetime1">
              <a:rPr lang="ru-RU" smtClean="0"/>
              <a:t>01.05.2023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1BECB4E0-315B-E737-2F69-195C4F874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SHOP-LOGO.RU</a:t>
            </a:r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84A56953-C77F-1EA0-3600-548D18DE1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42B36-7E7B-4FE5-ACC0-74898067C5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754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117C30F7-C0CB-0DFF-923B-53AB9E402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E9C2-7A62-4167-B638-8FC75E1BB717}" type="datetime1">
              <a:rPr lang="ru-RU" smtClean="0"/>
              <a:t>01.05.2023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806294F1-F4CB-F263-FFA7-613ADF70F1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SHOP-LOGO.RU</a:t>
            </a:r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FAA01565-D38D-7FAF-3C1B-C98E0050A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42B36-7E7B-4FE5-ACC0-74898067C5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224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59A64B7-AC39-7ED2-2526-AC84EF960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716997C-7C54-710B-A154-965A360026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92B7E897-C8A0-1F79-AD76-82BEA1C53F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D3ACA27B-9404-89A4-7E1D-B55DB8F3E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30436-D2CF-4859-9952-FBAD1E94223E}" type="datetime1">
              <a:rPr lang="ru-RU" smtClean="0"/>
              <a:t>01.05.2023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48D126AE-C4E7-9ED7-235D-3D569AB32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SHOP-LOGO.RU</a:t>
            </a: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F59775F-7CCA-B078-D2DD-736D6A9B9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42B36-7E7B-4FE5-ACC0-74898067C5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956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A1405CE-7FA4-74CA-52A8-3EE350BB32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23CA25CB-1598-E5EE-197E-12C1013030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C1192FB9-D0AE-6309-61D7-580858BA29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3D928AA-DC94-FF59-65B7-AAD21966D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1DA5-787D-46FE-BBB5-7653F01802A8}" type="datetime1">
              <a:rPr lang="ru-RU" smtClean="0"/>
              <a:t>01.05.2023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597148EF-AF46-E84A-B1F7-363907F5A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SHOP-LOGO.RU</a:t>
            </a: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59DD8F9-22F9-EBCD-A212-21D212B8B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42B36-7E7B-4FE5-ACC0-74898067C5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630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94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67A1E17-B141-BE96-F222-0ADDCF493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7A2AC82-17BE-D63C-9C90-CB06270A5B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EE34C0C-5D3F-F370-BF61-C0FF18A530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1E4D17-C157-4C66-943A-3FB8A7039B6F}" type="datetime1">
              <a:rPr lang="ru-RU" smtClean="0"/>
              <a:t>01.05.2023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2BAD7C2-BBD5-5DC4-24A1-82CB7D56EF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SHOP-LOGO.RU</a:t>
            </a: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101D210-FF7E-20BE-41D3-7F1F96B173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42B36-7E7B-4FE5-ACC0-74898067C5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967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microsoft.com/office/2007/relationships/hdphoto" Target="../media/hdphoto3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                                                     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                                                                                Учитель-дефектолог </a:t>
            </a:r>
            <a:r>
              <a:rPr lang="ru-RU" dirty="0" err="1" smtClean="0">
                <a:solidFill>
                  <a:schemeClr val="tx1"/>
                </a:solidFill>
              </a:rPr>
              <a:t>Искакова</a:t>
            </a:r>
            <a:r>
              <a:rPr lang="ru-RU" dirty="0" smtClean="0">
                <a:solidFill>
                  <a:schemeClr val="tx1"/>
                </a:solidFill>
              </a:rPr>
              <a:t> М.А.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                                                                                ГБДОУ № 39 Приморского района СПБ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xmlns="" id="{CEDE94A8-009C-0382-E29A-FCED2631C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SHOP-LOGO.RU</a:t>
            </a:r>
            <a:endParaRPr lang="ru-RU"/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14B4B868-4759-0018-3D1E-2B11045DA12A}"/>
              </a:ext>
            </a:extLst>
          </p:cNvPr>
          <p:cNvSpPr/>
          <p:nvPr/>
        </p:nvSpPr>
        <p:spPr>
          <a:xfrm>
            <a:off x="3726504" y="2018827"/>
            <a:ext cx="4738991" cy="2828563"/>
          </a:xfrm>
          <a:prstGeom prst="roundRect">
            <a:avLst/>
          </a:prstGeom>
          <a:solidFill>
            <a:schemeClr val="bg1">
              <a:alpha val="82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Сложи слово</a:t>
            </a:r>
          </a:p>
        </p:txBody>
      </p:sp>
      <p:pic>
        <p:nvPicPr>
          <p:cNvPr id="4" name="Picture 2" descr="Иконка самолёт - Png картинки и иконки без фона">
            <a:extLst>
              <a:ext uri="{FF2B5EF4-FFF2-40B4-BE49-F238E27FC236}">
                <a16:creationId xmlns:a16="http://schemas.microsoft.com/office/drawing/2014/main" xmlns="" id="{87D48A88-1ED5-1414-2A93-E2886A7362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6669" y="2978494"/>
            <a:ext cx="2438400" cy="243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E8B56E17-FC8D-61E0-9F7A-5C98044DBB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17736" y1="84694" x2="18919" y2="85034"/>
                        <a14:foregroundMark x1="86318" y1="85034" x2="86318" y2="8503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1287" y="4120170"/>
            <a:ext cx="2611091" cy="2593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8" descr="Русский самовар кухни роялти бесплатно векторные иллюстрации  -vc111442-CoolCLIPS.com">
            <a:extLst>
              <a:ext uri="{FF2B5EF4-FFF2-40B4-BE49-F238E27FC236}">
                <a16:creationId xmlns:a16="http://schemas.microsoft.com/office/drawing/2014/main" xmlns="" id="{6003052D-3EBD-5CC0-8D64-1DF72796A3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4185" y="562348"/>
            <a:ext cx="2299039" cy="16284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White Ship Cartoon Illustration Traffic Illustration Transportation PNG ,  Illustration, White, Transportation PNG картинки и пнг PSD рисунок для  бесплатной загрузки">
            <a:extLst>
              <a:ext uri="{FF2B5EF4-FFF2-40B4-BE49-F238E27FC236}">
                <a16:creationId xmlns:a16="http://schemas.microsoft.com/office/drawing/2014/main" xmlns="" id="{2AB1C865-B395-A52F-BA7B-BADB9B280F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8438" r="90000">
                        <a14:foregroundMark x1="8438" y1="52604" x2="8438" y2="526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57" t="13029" r="14990" b="11398"/>
          <a:stretch/>
        </p:blipFill>
        <p:spPr bwMode="auto">
          <a:xfrm>
            <a:off x="2058294" y="4120170"/>
            <a:ext cx="2697880" cy="2432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Futurama PNG Images HD | PNG Play">
            <a:extLst>
              <a:ext uri="{FF2B5EF4-FFF2-40B4-BE49-F238E27FC236}">
                <a16:creationId xmlns:a16="http://schemas.microsoft.com/office/drawing/2014/main" xmlns="" id="{32E6B603-7F7D-2A13-42AE-550ED3255F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1" t="25248" r="4383" b="12475"/>
          <a:stretch/>
        </p:blipFill>
        <p:spPr bwMode="auto">
          <a:xfrm rot="21139715">
            <a:off x="2158385" y="1197891"/>
            <a:ext cx="3311319" cy="1721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4887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Цель: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400" dirty="0" smtClean="0"/>
              <a:t>образовывать новые слова, выделять корень слова</a:t>
            </a:r>
            <a:endParaRPr lang="ru-RU" sz="24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6900" dirty="0" smtClean="0"/>
              <a:t>Задачи:</a:t>
            </a:r>
          </a:p>
          <a:p>
            <a:r>
              <a:rPr lang="ru-RU" sz="3600" dirty="0" smtClean="0">
                <a:solidFill>
                  <a:prstClr val="black"/>
                </a:solidFill>
                <a:latin typeface="Calibri Light"/>
                <a:ea typeface="+mj-ea"/>
                <a:cs typeface="+mj-cs"/>
              </a:rPr>
              <a:t>-развивать </a:t>
            </a:r>
            <a:r>
              <a:rPr lang="ru-RU" sz="3600" dirty="0">
                <a:solidFill>
                  <a:prstClr val="black"/>
                </a:solidFill>
                <a:latin typeface="Calibri Light"/>
                <a:ea typeface="+mj-ea"/>
                <a:cs typeface="+mj-cs"/>
              </a:rPr>
              <a:t>умение находить однокоренные слова, образовывать </a:t>
            </a:r>
            <a:r>
              <a:rPr lang="ru-RU" sz="3600" dirty="0" smtClean="0">
                <a:solidFill>
                  <a:prstClr val="black"/>
                </a:solidFill>
                <a:latin typeface="Calibri Light"/>
                <a:ea typeface="+mj-ea"/>
                <a:cs typeface="+mj-cs"/>
              </a:rPr>
              <a:t>их;</a:t>
            </a:r>
          </a:p>
          <a:p>
            <a:r>
              <a:rPr lang="ru-RU" sz="3600" dirty="0" smtClean="0">
                <a:solidFill>
                  <a:prstClr val="black"/>
                </a:solidFill>
                <a:latin typeface="Calibri Light"/>
                <a:ea typeface="+mj-ea"/>
                <a:cs typeface="+mj-cs"/>
              </a:rPr>
              <a:t>-активизировать речевую деятельность детей</a:t>
            </a:r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SHOP-LOGO.RU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519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xmlns="" id="{AF845C8A-3C41-0F95-2EC2-C2E144F171C0}"/>
              </a:ext>
            </a:extLst>
          </p:cNvPr>
          <p:cNvSpPr/>
          <p:nvPr/>
        </p:nvSpPr>
        <p:spPr>
          <a:xfrm>
            <a:off x="7895804" y="642726"/>
            <a:ext cx="4120605" cy="5705065"/>
          </a:xfrm>
          <a:prstGeom prst="roundRect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xmlns="" id="{A3DD42CD-D51A-53CF-9D4A-8633DB71BC4B}"/>
              </a:ext>
            </a:extLst>
          </p:cNvPr>
          <p:cNvSpPr/>
          <p:nvPr/>
        </p:nvSpPr>
        <p:spPr>
          <a:xfrm>
            <a:off x="363815" y="855588"/>
            <a:ext cx="1858617" cy="1172818"/>
          </a:xfrm>
          <a:prstGeom prst="roundRect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A7AC7EC4-7210-C327-16CD-6D0857A584ED}"/>
              </a:ext>
            </a:extLst>
          </p:cNvPr>
          <p:cNvSpPr/>
          <p:nvPr/>
        </p:nvSpPr>
        <p:spPr>
          <a:xfrm>
            <a:off x="3699013" y="3614527"/>
            <a:ext cx="1858617" cy="1172818"/>
          </a:xfrm>
          <a:prstGeom prst="roundRect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ЛЕТИТ</a:t>
            </a: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81906D52-80BB-2F90-BD7C-BFA39A549D57}"/>
              </a:ext>
            </a:extLst>
          </p:cNvPr>
          <p:cNvSpPr/>
          <p:nvPr/>
        </p:nvSpPr>
        <p:spPr>
          <a:xfrm>
            <a:off x="1093717" y="2768870"/>
            <a:ext cx="1858617" cy="117281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ЛЁД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C9172B9E-A8B3-65CC-7EEB-E19CFB20320E}"/>
              </a:ext>
            </a:extLst>
          </p:cNvPr>
          <p:cNvSpPr/>
          <p:nvPr/>
        </p:nvSpPr>
        <p:spPr>
          <a:xfrm>
            <a:off x="2642564" y="362766"/>
            <a:ext cx="1858617" cy="117281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КОЛЕТ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C91BE599-4750-9CF9-3BC9-1F334BE0F628}"/>
              </a:ext>
            </a:extLst>
          </p:cNvPr>
          <p:cNvSpPr/>
          <p:nvPr/>
        </p:nvSpPr>
        <p:spPr>
          <a:xfrm>
            <a:off x="2711726" y="5174974"/>
            <a:ext cx="1858617" cy="117281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FDF6F8EA-F577-CB60-1638-669232D45FF6}"/>
              </a:ext>
            </a:extLst>
          </p:cNvPr>
          <p:cNvSpPr/>
          <p:nvPr/>
        </p:nvSpPr>
        <p:spPr>
          <a:xfrm>
            <a:off x="5557630" y="642727"/>
            <a:ext cx="1858617" cy="117281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ВАРИТ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xmlns="" id="{5E81A590-08CF-E2DA-8B0B-D7CFEAE534E3}"/>
              </a:ext>
            </a:extLst>
          </p:cNvPr>
          <p:cNvSpPr/>
          <p:nvPr/>
        </p:nvSpPr>
        <p:spPr>
          <a:xfrm>
            <a:off x="5599044" y="5174974"/>
            <a:ext cx="1858617" cy="117281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ХОДИТ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xmlns="" id="{14CC9C2F-4B39-0CC4-5EEE-0C43C00703F2}"/>
              </a:ext>
            </a:extLst>
          </p:cNvPr>
          <p:cNvSpPr/>
          <p:nvPr/>
        </p:nvSpPr>
        <p:spPr>
          <a:xfrm>
            <a:off x="3448256" y="1956342"/>
            <a:ext cx="1858617" cy="117281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ЗВЁЗДАМ</a:t>
            </a:r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xmlns="" id="{5FA527D0-100C-DF77-94D3-A830141390FB}"/>
              </a:ext>
            </a:extLst>
          </p:cNvPr>
          <p:cNvSpPr/>
          <p:nvPr/>
        </p:nvSpPr>
        <p:spPr>
          <a:xfrm>
            <a:off x="5802795" y="2842591"/>
            <a:ext cx="1858617" cy="117281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ЛЕТИТ</a:t>
            </a: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EAF24706-2197-7740-3D85-B02FF92F44E3}"/>
              </a:ext>
            </a:extLst>
          </p:cNvPr>
          <p:cNvSpPr/>
          <p:nvPr/>
        </p:nvSpPr>
        <p:spPr>
          <a:xfrm>
            <a:off x="8710196" y="2121993"/>
            <a:ext cx="2491819" cy="1172818"/>
          </a:xfrm>
          <a:prstGeom prst="roundRect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САМОЛЁТ</a:t>
            </a:r>
          </a:p>
        </p:txBody>
      </p:sp>
      <p:pic>
        <p:nvPicPr>
          <p:cNvPr id="1026" name="Picture 2" descr="Иконка самолёт - Png картинки и иконки без фона">
            <a:extLst>
              <a:ext uri="{FF2B5EF4-FFF2-40B4-BE49-F238E27FC236}">
                <a16:creationId xmlns:a16="http://schemas.microsoft.com/office/drawing/2014/main" xmlns="" id="{3562DA0B-7DC0-F5E4-B9FF-20FDDF8275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615" y="3518205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Группа 18">
            <a:extLst>
              <a:ext uri="{FF2B5EF4-FFF2-40B4-BE49-F238E27FC236}">
                <a16:creationId xmlns:a16="http://schemas.microsoft.com/office/drawing/2014/main" xmlns="" id="{676208AB-4C24-0FFA-EC27-87182B0BE290}"/>
              </a:ext>
            </a:extLst>
          </p:cNvPr>
          <p:cNvGrpSpPr/>
          <p:nvPr/>
        </p:nvGrpSpPr>
        <p:grpSpPr>
          <a:xfrm>
            <a:off x="10727990" y="5905068"/>
            <a:ext cx="948050" cy="372063"/>
            <a:chOff x="379460" y="6118846"/>
            <a:chExt cx="1145464" cy="439510"/>
          </a:xfrm>
        </p:grpSpPr>
        <p:sp>
          <p:nvSpPr>
            <p:cNvPr id="16" name="Знак умножения 15">
              <a:extLst>
                <a:ext uri="{FF2B5EF4-FFF2-40B4-BE49-F238E27FC236}">
                  <a16:creationId xmlns:a16="http://schemas.microsoft.com/office/drawing/2014/main" xmlns="" id="{43A6250B-4D9B-BA10-BACB-79227F8BBE68}"/>
                </a:ext>
              </a:extLst>
            </p:cNvPr>
            <p:cNvSpPr/>
            <p:nvPr/>
          </p:nvSpPr>
          <p:spPr>
            <a:xfrm>
              <a:off x="379460" y="6189024"/>
              <a:ext cx="440867" cy="369332"/>
            </a:xfrm>
            <a:prstGeom prst="mathMultiply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FA925D74-A879-2D3D-12D2-F9E1647BB517}"/>
                </a:ext>
              </a:extLst>
            </p:cNvPr>
            <p:cNvSpPr txBox="1"/>
            <p:nvPr/>
          </p:nvSpPr>
          <p:spPr>
            <a:xfrm>
              <a:off x="682128" y="6118846"/>
              <a:ext cx="8427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/>
                <a:t>убрать</a:t>
              </a:r>
            </a:p>
          </p:txBody>
        </p:sp>
      </p:grpSp>
      <p:sp>
        <p:nvSpPr>
          <p:cNvPr id="21" name="Прямоугольник: скругленные углы 20">
            <a:extLst>
              <a:ext uri="{FF2B5EF4-FFF2-40B4-BE49-F238E27FC236}">
                <a16:creationId xmlns:a16="http://schemas.microsoft.com/office/drawing/2014/main" xmlns="" id="{69569DBD-D561-5A34-1CAC-3B9624F15159}"/>
              </a:ext>
            </a:extLst>
          </p:cNvPr>
          <p:cNvSpPr/>
          <p:nvPr/>
        </p:nvSpPr>
        <p:spPr>
          <a:xfrm>
            <a:off x="8653256" y="2114121"/>
            <a:ext cx="2548759" cy="117281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ЛЕДОКОЛ</a:t>
            </a:r>
          </a:p>
        </p:txBody>
      </p:sp>
      <p:pic>
        <p:nvPicPr>
          <p:cNvPr id="26" name="Рисунок 25">
            <a:extLst>
              <a:ext uri="{FF2B5EF4-FFF2-40B4-BE49-F238E27FC236}">
                <a16:creationId xmlns:a16="http://schemas.microsoft.com/office/drawing/2014/main" xmlns="" id="{8574259B-B212-45E5-198C-BAF71EB5B4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4040" y="3371029"/>
            <a:ext cx="2611091" cy="2593448"/>
          </a:xfrm>
          <a:prstGeom prst="rect">
            <a:avLst/>
          </a:prstGeom>
        </p:spPr>
      </p:pic>
      <p:grpSp>
        <p:nvGrpSpPr>
          <p:cNvPr id="27" name="Группа 26">
            <a:extLst>
              <a:ext uri="{FF2B5EF4-FFF2-40B4-BE49-F238E27FC236}">
                <a16:creationId xmlns:a16="http://schemas.microsoft.com/office/drawing/2014/main" xmlns="" id="{BD860929-BC6C-ED4C-A247-B3E18936BC92}"/>
              </a:ext>
            </a:extLst>
          </p:cNvPr>
          <p:cNvGrpSpPr/>
          <p:nvPr/>
        </p:nvGrpSpPr>
        <p:grpSpPr>
          <a:xfrm>
            <a:off x="10731824" y="5905068"/>
            <a:ext cx="948050" cy="372063"/>
            <a:chOff x="379460" y="6118846"/>
            <a:chExt cx="1145464" cy="439510"/>
          </a:xfrm>
        </p:grpSpPr>
        <p:sp>
          <p:nvSpPr>
            <p:cNvPr id="28" name="Знак умножения 27">
              <a:extLst>
                <a:ext uri="{FF2B5EF4-FFF2-40B4-BE49-F238E27FC236}">
                  <a16:creationId xmlns:a16="http://schemas.microsoft.com/office/drawing/2014/main" xmlns="" id="{F4C2B088-A1A3-75E7-E5E2-1BE3C14CDB30}"/>
                </a:ext>
              </a:extLst>
            </p:cNvPr>
            <p:cNvSpPr/>
            <p:nvPr/>
          </p:nvSpPr>
          <p:spPr>
            <a:xfrm>
              <a:off x="379460" y="6189024"/>
              <a:ext cx="440867" cy="369332"/>
            </a:xfrm>
            <a:prstGeom prst="mathMultiply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8653D40D-B2D5-2D75-0D78-820C51C0DCCF}"/>
                </a:ext>
              </a:extLst>
            </p:cNvPr>
            <p:cNvSpPr txBox="1"/>
            <p:nvPr/>
          </p:nvSpPr>
          <p:spPr>
            <a:xfrm>
              <a:off x="682128" y="6118846"/>
              <a:ext cx="8427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/>
                <a:t>убрать</a:t>
              </a:r>
            </a:p>
          </p:txBody>
        </p:sp>
      </p:grpSp>
      <p:sp>
        <p:nvSpPr>
          <p:cNvPr id="30" name="Прямоугольник: скругленные углы 29">
            <a:extLst>
              <a:ext uri="{FF2B5EF4-FFF2-40B4-BE49-F238E27FC236}">
                <a16:creationId xmlns:a16="http://schemas.microsoft.com/office/drawing/2014/main" xmlns="" id="{E346760A-35E3-548B-8784-8B03BF90C3E8}"/>
              </a:ext>
            </a:extLst>
          </p:cNvPr>
          <p:cNvSpPr/>
          <p:nvPr/>
        </p:nvSpPr>
        <p:spPr>
          <a:xfrm>
            <a:off x="8653256" y="2129865"/>
            <a:ext cx="2548759" cy="117281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САМОВАР</a:t>
            </a:r>
          </a:p>
        </p:txBody>
      </p:sp>
      <p:pic>
        <p:nvPicPr>
          <p:cNvPr id="1032" name="Picture 8" descr="Русский самовар кухни роялти бесплатно векторные иллюстрации  -vc111442-CoolCLIPS.com">
            <a:extLst>
              <a:ext uri="{FF2B5EF4-FFF2-40B4-BE49-F238E27FC236}">
                <a16:creationId xmlns:a16="http://schemas.microsoft.com/office/drawing/2014/main" xmlns="" id="{34EF7724-4DE0-9E95-F6E8-F38471C290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4040" y="3667454"/>
            <a:ext cx="2824372" cy="2000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1" name="Группа 30">
            <a:extLst>
              <a:ext uri="{FF2B5EF4-FFF2-40B4-BE49-F238E27FC236}">
                <a16:creationId xmlns:a16="http://schemas.microsoft.com/office/drawing/2014/main" xmlns="" id="{925B3018-50AA-FD7E-BA2C-015DEEF2D41F}"/>
              </a:ext>
            </a:extLst>
          </p:cNvPr>
          <p:cNvGrpSpPr/>
          <p:nvPr/>
        </p:nvGrpSpPr>
        <p:grpSpPr>
          <a:xfrm>
            <a:off x="10735658" y="5900231"/>
            <a:ext cx="948050" cy="372063"/>
            <a:chOff x="379460" y="6118846"/>
            <a:chExt cx="1145464" cy="439510"/>
          </a:xfrm>
        </p:grpSpPr>
        <p:sp>
          <p:nvSpPr>
            <p:cNvPr id="1024" name="Знак умножения 1023">
              <a:extLst>
                <a:ext uri="{FF2B5EF4-FFF2-40B4-BE49-F238E27FC236}">
                  <a16:creationId xmlns:a16="http://schemas.microsoft.com/office/drawing/2014/main" xmlns="" id="{D4087CAC-3FA5-B4F2-E1AC-BDCAFB29094A}"/>
                </a:ext>
              </a:extLst>
            </p:cNvPr>
            <p:cNvSpPr/>
            <p:nvPr/>
          </p:nvSpPr>
          <p:spPr>
            <a:xfrm>
              <a:off x="379460" y="6189024"/>
              <a:ext cx="440867" cy="369332"/>
            </a:xfrm>
            <a:prstGeom prst="mathMultiply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5" name="TextBox 1024">
              <a:extLst>
                <a:ext uri="{FF2B5EF4-FFF2-40B4-BE49-F238E27FC236}">
                  <a16:creationId xmlns:a16="http://schemas.microsoft.com/office/drawing/2014/main" xmlns="" id="{A792941E-468E-8722-96F5-116E72F1F327}"/>
                </a:ext>
              </a:extLst>
            </p:cNvPr>
            <p:cNvSpPr txBox="1"/>
            <p:nvPr/>
          </p:nvSpPr>
          <p:spPr>
            <a:xfrm>
              <a:off x="682128" y="6118846"/>
              <a:ext cx="8427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/>
                <a:t>убрать</a:t>
              </a:r>
            </a:p>
          </p:txBody>
        </p:sp>
      </p:grpSp>
      <p:sp>
        <p:nvSpPr>
          <p:cNvPr id="1027" name="Нижний колонтитул 1026">
            <a:extLst>
              <a:ext uri="{FF2B5EF4-FFF2-40B4-BE49-F238E27FC236}">
                <a16:creationId xmlns:a16="http://schemas.microsoft.com/office/drawing/2014/main" xmlns="" id="{E6B1BCD0-26F4-369E-DC0A-EB58ACFF8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SHOP-LOGO.RU</a:t>
            </a:r>
            <a:endParaRPr lang="ru-RU"/>
          </a:p>
        </p:txBody>
      </p:sp>
      <p:sp>
        <p:nvSpPr>
          <p:cNvPr id="1028" name="Прямоугольник: скругленные углы 1027">
            <a:extLst>
              <a:ext uri="{FF2B5EF4-FFF2-40B4-BE49-F238E27FC236}">
                <a16:creationId xmlns:a16="http://schemas.microsoft.com/office/drawing/2014/main" xmlns="" id="{7798E6FE-23CC-171C-FAA2-A4D0FCA8760D}"/>
              </a:ext>
            </a:extLst>
          </p:cNvPr>
          <p:cNvSpPr/>
          <p:nvPr/>
        </p:nvSpPr>
        <p:spPr>
          <a:xfrm>
            <a:off x="8632333" y="2105562"/>
            <a:ext cx="2569681" cy="117281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ПАРОХОД</a:t>
            </a:r>
          </a:p>
        </p:txBody>
      </p:sp>
      <p:pic>
        <p:nvPicPr>
          <p:cNvPr id="1034" name="Picture 10" descr="White Ship Cartoon Illustration Traffic Illustration Transportation PNG ,  Illustration, White, Transportation PNG картинки и пнг PSD рисунок для  бесплатной загрузки">
            <a:extLst>
              <a:ext uri="{FF2B5EF4-FFF2-40B4-BE49-F238E27FC236}">
                <a16:creationId xmlns:a16="http://schemas.microsoft.com/office/drawing/2014/main" xmlns="" id="{A7A90165-8BB0-4285-8365-DB534027A9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8438" r="90000">
                        <a14:foregroundMark x1="8438" y1="52604" x2="8438" y2="526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57" t="13029" r="14990" b="11398"/>
          <a:stretch/>
        </p:blipFill>
        <p:spPr bwMode="auto">
          <a:xfrm>
            <a:off x="8612764" y="3400071"/>
            <a:ext cx="2569682" cy="2432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29" name="Группа 1028">
            <a:extLst>
              <a:ext uri="{FF2B5EF4-FFF2-40B4-BE49-F238E27FC236}">
                <a16:creationId xmlns:a16="http://schemas.microsoft.com/office/drawing/2014/main" xmlns="" id="{41B9A88E-4F24-F7F6-3238-32D95BB29E25}"/>
              </a:ext>
            </a:extLst>
          </p:cNvPr>
          <p:cNvGrpSpPr/>
          <p:nvPr/>
        </p:nvGrpSpPr>
        <p:grpSpPr>
          <a:xfrm>
            <a:off x="10735658" y="5927694"/>
            <a:ext cx="948050" cy="372063"/>
            <a:chOff x="379460" y="6118846"/>
            <a:chExt cx="1145464" cy="439510"/>
          </a:xfrm>
        </p:grpSpPr>
        <p:sp>
          <p:nvSpPr>
            <p:cNvPr id="1030" name="Знак умножения 1029">
              <a:extLst>
                <a:ext uri="{FF2B5EF4-FFF2-40B4-BE49-F238E27FC236}">
                  <a16:creationId xmlns:a16="http://schemas.microsoft.com/office/drawing/2014/main" xmlns="" id="{F8EEAEAE-DF11-CEA3-CA6A-5C58485E3A2F}"/>
                </a:ext>
              </a:extLst>
            </p:cNvPr>
            <p:cNvSpPr/>
            <p:nvPr/>
          </p:nvSpPr>
          <p:spPr>
            <a:xfrm>
              <a:off x="379460" y="6189024"/>
              <a:ext cx="440867" cy="369332"/>
            </a:xfrm>
            <a:prstGeom prst="mathMultiply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1" name="TextBox 1030">
              <a:extLst>
                <a:ext uri="{FF2B5EF4-FFF2-40B4-BE49-F238E27FC236}">
                  <a16:creationId xmlns:a16="http://schemas.microsoft.com/office/drawing/2014/main" xmlns="" id="{840A6185-87BC-91D3-8AA1-DF724231AC46}"/>
                </a:ext>
              </a:extLst>
            </p:cNvPr>
            <p:cNvSpPr txBox="1"/>
            <p:nvPr/>
          </p:nvSpPr>
          <p:spPr>
            <a:xfrm>
              <a:off x="682128" y="6118846"/>
              <a:ext cx="8427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/>
                <a:t>убрать</a:t>
              </a:r>
            </a:p>
          </p:txBody>
        </p:sp>
      </p:grp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876657FD-D018-40F6-FF17-EE3FD86D6896}"/>
              </a:ext>
            </a:extLst>
          </p:cNvPr>
          <p:cNvSpPr/>
          <p:nvPr/>
        </p:nvSpPr>
        <p:spPr>
          <a:xfrm>
            <a:off x="338758" y="4512366"/>
            <a:ext cx="1858617" cy="117281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ПАРУ</a:t>
            </a:r>
          </a:p>
        </p:txBody>
      </p:sp>
      <p:sp>
        <p:nvSpPr>
          <p:cNvPr id="1037" name="Прямоугольник: скругленные углы 1036">
            <a:extLst>
              <a:ext uri="{FF2B5EF4-FFF2-40B4-BE49-F238E27FC236}">
                <a16:creationId xmlns:a16="http://schemas.microsoft.com/office/drawing/2014/main" xmlns="" id="{96A89F7B-0260-41E7-AE8C-65DD28F84313}"/>
              </a:ext>
            </a:extLst>
          </p:cNvPr>
          <p:cNvSpPr/>
          <p:nvPr/>
        </p:nvSpPr>
        <p:spPr>
          <a:xfrm>
            <a:off x="8543920" y="2113434"/>
            <a:ext cx="2658094" cy="117281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ЗВЕЗДОЛЁТ</a:t>
            </a:r>
          </a:p>
        </p:txBody>
      </p:sp>
      <p:pic>
        <p:nvPicPr>
          <p:cNvPr id="1038" name="Picture 12" descr="Futurama PNG Images HD | PNG Play">
            <a:extLst>
              <a:ext uri="{FF2B5EF4-FFF2-40B4-BE49-F238E27FC236}">
                <a16:creationId xmlns:a16="http://schemas.microsoft.com/office/drawing/2014/main" xmlns="" id="{89B734F8-F0C5-BC49-4D6A-5302FE2500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1" t="25248" r="4383" b="12475"/>
          <a:stretch/>
        </p:blipFill>
        <p:spPr bwMode="auto">
          <a:xfrm>
            <a:off x="8241945" y="3919321"/>
            <a:ext cx="3311319" cy="1721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39" name="Группа 1038">
            <a:extLst>
              <a:ext uri="{FF2B5EF4-FFF2-40B4-BE49-F238E27FC236}">
                <a16:creationId xmlns:a16="http://schemas.microsoft.com/office/drawing/2014/main" xmlns="" id="{69713193-C52C-DA26-A752-3AD11370464D}"/>
              </a:ext>
            </a:extLst>
          </p:cNvPr>
          <p:cNvGrpSpPr/>
          <p:nvPr/>
        </p:nvGrpSpPr>
        <p:grpSpPr>
          <a:xfrm>
            <a:off x="10722563" y="5924076"/>
            <a:ext cx="948050" cy="372063"/>
            <a:chOff x="379460" y="6118846"/>
            <a:chExt cx="1145464" cy="439510"/>
          </a:xfrm>
        </p:grpSpPr>
        <p:sp>
          <p:nvSpPr>
            <p:cNvPr id="1040" name="Знак умножения 1039">
              <a:extLst>
                <a:ext uri="{FF2B5EF4-FFF2-40B4-BE49-F238E27FC236}">
                  <a16:creationId xmlns:a16="http://schemas.microsoft.com/office/drawing/2014/main" xmlns="" id="{EF7EF1C9-A506-DBE4-151C-AAD02398CD9C}"/>
                </a:ext>
              </a:extLst>
            </p:cNvPr>
            <p:cNvSpPr/>
            <p:nvPr/>
          </p:nvSpPr>
          <p:spPr>
            <a:xfrm>
              <a:off x="379460" y="6189024"/>
              <a:ext cx="440867" cy="369332"/>
            </a:xfrm>
            <a:prstGeom prst="mathMultiply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41" name="TextBox 1040">
              <a:extLst>
                <a:ext uri="{FF2B5EF4-FFF2-40B4-BE49-F238E27FC236}">
                  <a16:creationId xmlns:a16="http://schemas.microsoft.com/office/drawing/2014/main" xmlns="" id="{C6D7651F-9BF7-2DFC-CC1F-4BF8E7101171}"/>
                </a:ext>
              </a:extLst>
            </p:cNvPr>
            <p:cNvSpPr txBox="1"/>
            <p:nvPr/>
          </p:nvSpPr>
          <p:spPr>
            <a:xfrm>
              <a:off x="682128" y="6118846"/>
              <a:ext cx="8427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/>
                <a:t>убрать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99653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0.00138 L 0.64635 0.005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318" y="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0.00139 L 0.50586 -0.3960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86" y="-19884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-3.7037E-7 L 0.58789 -0.27546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88" y="-137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4.07407E-6 L 0.59323 0.07615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661" y="3796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3.7037E-6 L 0.45377 -0.62871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682" y="-314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3.33333E-6 L 0.35469 0.03078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34" y="1528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500"/>
                            </p:stCondLst>
                            <p:childTnLst>
                              <p:par>
                                <p:cTn id="9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2.96296E-6 L 0.64935 -0.53334 " pathEditMode="relative" rAng="0" ptsTypes="AA">
                                      <p:cBhvr>
                                        <p:cTn id="1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461" y="-26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7037E-6 L 0.35468 -0.63287 " pathEditMode="relative" rAng="0" ptsTypes="AA">
                                      <p:cBhvr>
                                        <p:cTn id="1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34" y="-31644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500"/>
                            </p:stCondLst>
                            <p:childTnLst>
                              <p:par>
                                <p:cTn id="1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1.85185E-6 L 0.39102 -0.15602 " pathEditMode="relative" rAng="0" ptsTypes="AA">
                                      <p:cBhvr>
                                        <p:cTn id="16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44" y="-7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 L 0.3375 -0.29167 " pathEditMode="relative" rAng="0" ptsTypes="AA">
                                      <p:cBhvr>
                                        <p:cTn id="16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75" y="-14583"/>
                                    </p:animMotion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000"/>
                            </p:stCondLst>
                            <p:childTnLst>
                              <p:par>
                                <p:cTn id="1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500"/>
                            </p:stCondLst>
                            <p:childTnLst>
                              <p:par>
                                <p:cTn id="1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10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9"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5" grpId="0" animBg="1"/>
      <p:bldP spid="15" grpId="1" animBg="1"/>
      <p:bldP spid="21" grpId="0" animBg="1"/>
      <p:bldP spid="21" grpId="1" animBg="1"/>
      <p:bldP spid="30" grpId="0" animBg="1"/>
      <p:bldP spid="30" grpId="1" animBg="1"/>
      <p:bldP spid="1028" grpId="0" animBg="1"/>
      <p:bldP spid="1028" grpId="1" animBg="1"/>
      <p:bldP spid="8" grpId="0" animBg="1"/>
      <p:bldP spid="8" grpId="1" animBg="1"/>
      <p:bldP spid="1037" grpId="0" animBg="1"/>
      <p:bldP spid="1037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xmlns="" id="{CEDE94A8-009C-0382-E29A-FCED2631C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SHOP-LOGO.RU</a:t>
            </a:r>
            <a:endParaRPr lang="ru-RU"/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14B4B868-4759-0018-3D1E-2B11045DA12A}"/>
              </a:ext>
            </a:extLst>
          </p:cNvPr>
          <p:cNvSpPr/>
          <p:nvPr/>
        </p:nvSpPr>
        <p:spPr>
          <a:xfrm>
            <a:off x="3726504" y="2018827"/>
            <a:ext cx="4738991" cy="2828563"/>
          </a:xfrm>
          <a:prstGeom prst="roundRect">
            <a:avLst/>
          </a:prstGeom>
          <a:solidFill>
            <a:schemeClr val="bg1">
              <a:alpha val="82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МОЛОДЕЦ !</a:t>
            </a:r>
          </a:p>
        </p:txBody>
      </p:sp>
      <p:pic>
        <p:nvPicPr>
          <p:cNvPr id="4" name="Picture 2" descr="Иконка самолёт - Png картинки и иконки без фона">
            <a:extLst>
              <a:ext uri="{FF2B5EF4-FFF2-40B4-BE49-F238E27FC236}">
                <a16:creationId xmlns:a16="http://schemas.microsoft.com/office/drawing/2014/main" xmlns="" id="{87D48A88-1ED5-1414-2A93-E2886A7362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150" y="3085786"/>
            <a:ext cx="2438400" cy="243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E8B56E17-FC8D-61E0-9F7A-5C98044DBB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17736" y1="84694" x2="18919" y2="85034"/>
                        <a14:foregroundMark x1="86318" y1="85034" x2="86318" y2="8503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8" y="3810019"/>
            <a:ext cx="2611091" cy="2593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8" descr="Русский самовар кухни роялти бесплатно векторные иллюстрации  -vc111442-CoolCLIPS.com">
            <a:extLst>
              <a:ext uri="{FF2B5EF4-FFF2-40B4-BE49-F238E27FC236}">
                <a16:creationId xmlns:a16="http://schemas.microsoft.com/office/drawing/2014/main" xmlns="" id="{6003052D-3EBD-5CC0-8D64-1DF72796A3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4185" y="562348"/>
            <a:ext cx="2299039" cy="16284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White Ship Cartoon Illustration Traffic Illustration Transportation PNG ,  Illustration, White, Transportation PNG картинки и пнг PSD рисунок для  бесплатной загрузки">
            <a:extLst>
              <a:ext uri="{FF2B5EF4-FFF2-40B4-BE49-F238E27FC236}">
                <a16:creationId xmlns:a16="http://schemas.microsoft.com/office/drawing/2014/main" xmlns="" id="{2AB1C865-B395-A52F-BA7B-BADB9B280F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8438" r="90000">
                        <a14:foregroundMark x1="8438" y1="52604" x2="8438" y2="526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57" t="13029" r="14990" b="11398"/>
          <a:stretch/>
        </p:blipFill>
        <p:spPr bwMode="auto">
          <a:xfrm>
            <a:off x="6377754" y="4308178"/>
            <a:ext cx="2569682" cy="2432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Futurama PNG Images HD | PNG Play">
            <a:extLst>
              <a:ext uri="{FF2B5EF4-FFF2-40B4-BE49-F238E27FC236}">
                <a16:creationId xmlns:a16="http://schemas.microsoft.com/office/drawing/2014/main" xmlns="" id="{32E6B603-7F7D-2A13-42AE-550ED3255F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1" t="25248" r="4383" b="12475"/>
          <a:stretch/>
        </p:blipFill>
        <p:spPr bwMode="auto">
          <a:xfrm rot="21139715">
            <a:off x="2158385" y="1197891"/>
            <a:ext cx="3311319" cy="1721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0123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62</Words>
  <Application>Microsoft Office PowerPoint</Application>
  <PresentationFormat>Произвольный</PresentationFormat>
  <Paragraphs>33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Цель: образовывать новые слова, выделять корень слова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79267091319</dc:creator>
  <cp:lastModifiedBy>Маха</cp:lastModifiedBy>
  <cp:revision>15</cp:revision>
  <dcterms:created xsi:type="dcterms:W3CDTF">2022-08-21T10:27:31Z</dcterms:created>
  <dcterms:modified xsi:type="dcterms:W3CDTF">2023-05-01T07:06:14Z</dcterms:modified>
</cp:coreProperties>
</file>