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3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922" autoAdjust="0"/>
  </p:normalViewPr>
  <p:slideViewPr>
    <p:cSldViewPr>
      <p:cViewPr varScale="1">
        <p:scale>
          <a:sx n="67" d="100"/>
          <a:sy n="67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D334E-0BAF-4A38-9E2A-CB7CA2391F14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C94A9-A789-4734-B302-101BE6D0F4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D334E-0BAF-4A38-9E2A-CB7CA2391F14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C94A9-A789-4734-B302-101BE6D0F4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D334E-0BAF-4A38-9E2A-CB7CA2391F14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C94A9-A789-4734-B302-101BE6D0F468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D334E-0BAF-4A38-9E2A-CB7CA2391F14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C94A9-A789-4734-B302-101BE6D0F46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D334E-0BAF-4A38-9E2A-CB7CA2391F14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C94A9-A789-4734-B302-101BE6D0F4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D334E-0BAF-4A38-9E2A-CB7CA2391F14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C94A9-A789-4734-B302-101BE6D0F46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D334E-0BAF-4A38-9E2A-CB7CA2391F14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C94A9-A789-4734-B302-101BE6D0F4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D334E-0BAF-4A38-9E2A-CB7CA2391F14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C94A9-A789-4734-B302-101BE6D0F4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D334E-0BAF-4A38-9E2A-CB7CA2391F14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C94A9-A789-4734-B302-101BE6D0F4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D334E-0BAF-4A38-9E2A-CB7CA2391F14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C94A9-A789-4734-B302-101BE6D0F468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D334E-0BAF-4A38-9E2A-CB7CA2391F14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C94A9-A789-4734-B302-101BE6D0F46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76D334E-0BAF-4A38-9E2A-CB7CA2391F14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E9CC94A9-A789-4734-B302-101BE6D0F46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9905" y="1268760"/>
            <a:ext cx="8044190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Образовательный проект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«Этот удивительный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Космос»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16016" y="5157192"/>
            <a:ext cx="4046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Arial Black" pitchFamily="34" charset="0"/>
              </a:rPr>
              <a:t>Выполнила: </a:t>
            </a:r>
            <a:r>
              <a:rPr lang="ru-RU" b="1" dirty="0" err="1" smtClean="0">
                <a:latin typeface="Arial Black" pitchFamily="34" charset="0"/>
              </a:rPr>
              <a:t>Мяснянкина</a:t>
            </a:r>
            <a:r>
              <a:rPr lang="ru-RU" b="1" dirty="0" smtClean="0">
                <a:latin typeface="Arial Black" pitchFamily="34" charset="0"/>
              </a:rPr>
              <a:t> Е.В.</a:t>
            </a:r>
            <a:endParaRPr lang="ru-RU" b="1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6109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394" y="474048"/>
            <a:ext cx="5940152" cy="44551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1380" y="3284984"/>
            <a:ext cx="4722879" cy="35421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4950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65" y="2743820"/>
            <a:ext cx="5472608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53334"/>
            <a:ext cx="5112568" cy="38344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4013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476672"/>
            <a:ext cx="864210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 startAt="11"/>
            </a:pPr>
            <a:r>
              <a:rPr lang="ru-RU" dirty="0" smtClean="0">
                <a:latin typeface="Arial Black" pitchFamily="34" charset="0"/>
              </a:rPr>
              <a:t>Чтение художественной литературы: Я. К. Голованов </a:t>
            </a:r>
          </a:p>
          <a:p>
            <a:r>
              <a:rPr lang="ru-RU" dirty="0" smtClean="0">
                <a:latin typeface="Arial Black" pitchFamily="34" charset="0"/>
              </a:rPr>
              <a:t>«Дорога на космодром», В. Бороздин «Первый в космосе», </a:t>
            </a:r>
          </a:p>
          <a:p>
            <a:r>
              <a:rPr lang="ru-RU" dirty="0" smtClean="0">
                <a:latin typeface="Arial Black" pitchFamily="34" charset="0"/>
              </a:rPr>
              <a:t>О. А. </a:t>
            </a:r>
            <a:r>
              <a:rPr lang="ru-RU" dirty="0" err="1" smtClean="0">
                <a:latin typeface="Arial Black" pitchFamily="34" charset="0"/>
              </a:rPr>
              <a:t>Скорлупова</a:t>
            </a:r>
            <a:r>
              <a:rPr lang="ru-RU" dirty="0" smtClean="0">
                <a:latin typeface="Arial Black" pitchFamily="34" charset="0"/>
              </a:rPr>
              <a:t> «Покорение космоса»,  В. Кащенко </a:t>
            </a:r>
          </a:p>
          <a:p>
            <a:r>
              <a:rPr lang="ru-RU" dirty="0" smtClean="0">
                <a:latin typeface="Arial Black" pitchFamily="34" charset="0"/>
              </a:rPr>
              <a:t>«Созвездие драконов»,  Л. </a:t>
            </a:r>
            <a:r>
              <a:rPr lang="ru-RU" dirty="0" err="1" smtClean="0">
                <a:latin typeface="Arial Black" pitchFamily="34" charset="0"/>
              </a:rPr>
              <a:t>Талимонова</a:t>
            </a:r>
            <a:r>
              <a:rPr lang="ru-RU" dirty="0" smtClean="0">
                <a:latin typeface="Arial Black" pitchFamily="34" charset="0"/>
              </a:rPr>
              <a:t> "Сказки о созвездиях", </a:t>
            </a:r>
          </a:p>
          <a:p>
            <a:r>
              <a:rPr lang="ru-RU" dirty="0" smtClean="0">
                <a:latin typeface="Arial Black" pitchFamily="34" charset="0"/>
              </a:rPr>
              <a:t>П.В. </a:t>
            </a:r>
            <a:r>
              <a:rPr lang="ru-RU" dirty="0" err="1" smtClean="0">
                <a:latin typeface="Arial Black" pitchFamily="34" charset="0"/>
              </a:rPr>
              <a:t>Клушанцев</a:t>
            </a:r>
            <a:r>
              <a:rPr lang="ru-RU" dirty="0" smtClean="0">
                <a:latin typeface="Arial Black" pitchFamily="34" charset="0"/>
              </a:rPr>
              <a:t> «Где Земля кончается?»,  Е. П. Левитан </a:t>
            </a:r>
          </a:p>
          <a:p>
            <a:r>
              <a:rPr lang="ru-RU" dirty="0" smtClean="0">
                <a:latin typeface="Arial Black" pitchFamily="34" charset="0"/>
              </a:rPr>
              <a:t>«Приключение маленького астронавта»</a:t>
            </a:r>
          </a:p>
          <a:p>
            <a:r>
              <a:rPr lang="ru-RU" dirty="0" smtClean="0">
                <a:latin typeface="Arial Black" pitchFamily="34" charset="0"/>
              </a:rPr>
              <a:t>12. Работа с родителями: консультация «Как познакомить </a:t>
            </a:r>
          </a:p>
          <a:p>
            <a:r>
              <a:rPr lang="ru-RU" dirty="0" smtClean="0">
                <a:latin typeface="Arial Black" pitchFamily="34" charset="0"/>
              </a:rPr>
              <a:t>дошкольников с космосом», участие в выставке поделок.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0530" y="2784996"/>
            <a:ext cx="5220072" cy="39150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0326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34730" y="332656"/>
            <a:ext cx="19575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Arial Black" pitchFamily="34" charset="0"/>
              </a:rPr>
              <a:t>3 этап:</a:t>
            </a:r>
            <a:endParaRPr lang="ru-RU" sz="3600" dirty="0">
              <a:latin typeface="Arial Black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989" y="845523"/>
            <a:ext cx="5032044" cy="37740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2994558"/>
            <a:ext cx="5130650" cy="3847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89569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91" y="404664"/>
            <a:ext cx="4582729" cy="34370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0677" y="288280"/>
            <a:ext cx="4582727" cy="34370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8056" y="3284984"/>
            <a:ext cx="4764021" cy="3573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8872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700808"/>
            <a:ext cx="892899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AutoNum type="arabicPeriod"/>
            </a:pPr>
            <a:r>
              <a:rPr lang="ru-RU" sz="2000" dirty="0" smtClean="0">
                <a:solidFill>
                  <a:prstClr val="black"/>
                </a:solidFill>
                <a:latin typeface="Arial Black" pitchFamily="34" charset="0"/>
              </a:rPr>
              <a:t>Данный </a:t>
            </a:r>
            <a:r>
              <a:rPr lang="ru-RU" sz="2000" dirty="0">
                <a:solidFill>
                  <a:prstClr val="black"/>
                </a:solidFill>
                <a:latin typeface="Arial Black" pitchFamily="34" charset="0"/>
              </a:rPr>
              <a:t>проект можно использовать в других группах </a:t>
            </a:r>
            <a:endParaRPr lang="ru-RU" sz="2000" dirty="0" smtClean="0">
              <a:solidFill>
                <a:prstClr val="black"/>
              </a:solidFill>
              <a:latin typeface="Arial Black" pitchFamily="34" charset="0"/>
            </a:endParaRPr>
          </a:p>
          <a:p>
            <a:pPr lvl="0"/>
            <a:r>
              <a:rPr lang="ru-RU" sz="2000" dirty="0">
                <a:solidFill>
                  <a:prstClr val="black"/>
                </a:solidFill>
                <a:latin typeface="Arial Black" pitchFamily="34" charset="0"/>
              </a:rPr>
              <a:t>н</a:t>
            </a:r>
            <a:r>
              <a:rPr lang="ru-RU" sz="2000" dirty="0" smtClean="0">
                <a:solidFill>
                  <a:prstClr val="black"/>
                </a:solidFill>
                <a:latin typeface="Arial Black" pitchFamily="34" charset="0"/>
              </a:rPr>
              <a:t>ашего учреждения </a:t>
            </a:r>
            <a:r>
              <a:rPr lang="ru-RU" sz="2000" dirty="0">
                <a:solidFill>
                  <a:prstClr val="black"/>
                </a:solidFill>
                <a:latin typeface="Arial Black" pitchFamily="34" charset="0"/>
              </a:rPr>
              <a:t>и других дошкольных образовательных  </a:t>
            </a:r>
            <a:r>
              <a:rPr lang="ru-RU" sz="2000" dirty="0" smtClean="0">
                <a:solidFill>
                  <a:prstClr val="black"/>
                </a:solidFill>
                <a:latin typeface="Arial Black" pitchFamily="34" charset="0"/>
              </a:rPr>
              <a:t>учреждениях  для расширения знаний детей о космосе.</a:t>
            </a:r>
          </a:p>
          <a:p>
            <a:pPr lvl="0"/>
            <a:endParaRPr lang="ru-RU" sz="2000" dirty="0">
              <a:solidFill>
                <a:prstClr val="black"/>
              </a:solidFill>
              <a:latin typeface="Arial Black" pitchFamily="34" charset="0"/>
            </a:endParaRPr>
          </a:p>
          <a:p>
            <a:pPr lvl="0"/>
            <a:endParaRPr lang="ru-RU" sz="2000" dirty="0" smtClean="0">
              <a:solidFill>
                <a:prstClr val="black"/>
              </a:solidFill>
              <a:latin typeface="Arial Black" pitchFamily="34" charset="0"/>
            </a:endParaRPr>
          </a:p>
          <a:p>
            <a:pPr lvl="0"/>
            <a:endParaRPr lang="ru-RU" sz="2000" dirty="0">
              <a:solidFill>
                <a:prstClr val="black"/>
              </a:solidFill>
              <a:latin typeface="Arial Black" pitchFamily="34" charset="0"/>
            </a:endParaRPr>
          </a:p>
          <a:p>
            <a:pPr lvl="0"/>
            <a:endParaRPr lang="ru-RU" sz="2000" dirty="0" smtClean="0">
              <a:solidFill>
                <a:prstClr val="black"/>
              </a:solidFill>
              <a:latin typeface="Arial Black" pitchFamily="34" charset="0"/>
            </a:endParaRPr>
          </a:p>
          <a:p>
            <a:pPr lvl="0"/>
            <a:r>
              <a:rPr lang="ru-RU" sz="2000" dirty="0" smtClean="0">
                <a:solidFill>
                  <a:prstClr val="black"/>
                </a:solidFill>
                <a:latin typeface="Arial Black" pitchFamily="34" charset="0"/>
              </a:rPr>
              <a:t>2. Отчет </a:t>
            </a:r>
            <a:r>
              <a:rPr lang="ru-RU" sz="2000" dirty="0">
                <a:solidFill>
                  <a:prstClr val="black"/>
                </a:solidFill>
                <a:latin typeface="Arial Black" pitchFamily="34" charset="0"/>
              </a:rPr>
              <a:t>о проведении проекта можно поместить на сайте </a:t>
            </a:r>
            <a:endParaRPr lang="ru-RU" sz="2000" dirty="0" smtClean="0">
              <a:solidFill>
                <a:prstClr val="black"/>
              </a:solidFill>
              <a:latin typeface="Arial Black" pitchFamily="34" charset="0"/>
            </a:endParaRPr>
          </a:p>
          <a:p>
            <a:pPr lvl="0"/>
            <a:r>
              <a:rPr lang="ru-RU" sz="2000" dirty="0" smtClean="0">
                <a:solidFill>
                  <a:prstClr val="black"/>
                </a:solidFill>
                <a:latin typeface="Arial Black" pitchFamily="34" charset="0"/>
              </a:rPr>
              <a:t>образовательного </a:t>
            </a:r>
            <a:r>
              <a:rPr lang="ru-RU" sz="2000" dirty="0">
                <a:solidFill>
                  <a:prstClr val="black"/>
                </a:solidFill>
                <a:latin typeface="Arial Black" pitchFamily="34" charset="0"/>
              </a:rPr>
              <a:t>учреждения.</a:t>
            </a:r>
          </a:p>
          <a:p>
            <a:pPr lvl="0"/>
            <a:endParaRPr lang="ru-RU" sz="2000" dirty="0">
              <a:solidFill>
                <a:prstClr val="black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236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8653" y="2967335"/>
            <a:ext cx="81067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8625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1" y="692696"/>
            <a:ext cx="9482852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Arial Black" pitchFamily="34" charset="0"/>
              </a:rPr>
              <a:t>Проблема:  </a:t>
            </a:r>
          </a:p>
          <a:p>
            <a:endParaRPr lang="ru-RU" sz="4000" dirty="0">
              <a:latin typeface="Arial Black" pitchFamily="34" charset="0"/>
            </a:endParaRPr>
          </a:p>
          <a:p>
            <a:endParaRPr lang="ru-RU" sz="4000" dirty="0" smtClean="0">
              <a:latin typeface="Arial Black" pitchFamily="34" charset="0"/>
            </a:endParaRPr>
          </a:p>
          <a:p>
            <a:pPr algn="ctr"/>
            <a:r>
              <a:rPr lang="ru-RU" sz="2000" dirty="0" smtClean="0">
                <a:latin typeface="Arial Black" pitchFamily="34" charset="0"/>
              </a:rPr>
              <a:t>Современные дошкольники задают много </a:t>
            </a:r>
          </a:p>
          <a:p>
            <a:pPr algn="ctr"/>
            <a:r>
              <a:rPr lang="ru-RU" sz="2000" dirty="0" smtClean="0">
                <a:latin typeface="Arial Black" pitchFamily="34" charset="0"/>
              </a:rPr>
              <a:t>вопросов о космосе, звёздах, космонавтах. </a:t>
            </a:r>
          </a:p>
          <a:p>
            <a:pPr algn="ctr"/>
            <a:r>
              <a:rPr lang="ru-RU" sz="2000" dirty="0" smtClean="0">
                <a:latin typeface="Arial Black" pitchFamily="34" charset="0"/>
              </a:rPr>
              <a:t>Данный проект поможет детям научиться добывать </a:t>
            </a:r>
          </a:p>
          <a:p>
            <a:pPr algn="ctr"/>
            <a:r>
              <a:rPr lang="ru-RU" sz="2000" dirty="0" smtClean="0">
                <a:latin typeface="Arial Black" pitchFamily="34" charset="0"/>
              </a:rPr>
              <a:t>информацию из различных источников, </a:t>
            </a:r>
          </a:p>
          <a:p>
            <a:pPr algn="ctr"/>
            <a:r>
              <a:rPr lang="ru-RU" sz="2000" dirty="0" smtClean="0">
                <a:latin typeface="Arial Black" pitchFamily="34" charset="0"/>
              </a:rPr>
              <a:t>систематизировать полученные </a:t>
            </a:r>
          </a:p>
          <a:p>
            <a:pPr algn="ctr"/>
            <a:r>
              <a:rPr lang="ru-RU" sz="2000" dirty="0" smtClean="0">
                <a:latin typeface="Arial Black" pitchFamily="34" charset="0"/>
              </a:rPr>
              <a:t>знания, применять их в различных видах детской </a:t>
            </a:r>
          </a:p>
          <a:p>
            <a:pPr algn="ctr"/>
            <a:r>
              <a:rPr lang="ru-RU" sz="2000" dirty="0" smtClean="0">
                <a:latin typeface="Arial Black" pitchFamily="34" charset="0"/>
              </a:rPr>
              <a:t>деятельности. </a:t>
            </a:r>
            <a:endParaRPr lang="ru-RU" sz="20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689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1800" y="548680"/>
            <a:ext cx="42931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Arial Black" pitchFamily="34" charset="0"/>
              </a:rPr>
              <a:t>Цель проекта:</a:t>
            </a:r>
            <a:endParaRPr lang="ru-RU" sz="4000" dirty="0"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988840"/>
            <a:ext cx="8081058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Arial Black" pitchFamily="34" charset="0"/>
              </a:rPr>
              <a:t>· формирование у детей целостности картины мира </a:t>
            </a:r>
          </a:p>
          <a:p>
            <a:pPr algn="ctr"/>
            <a:r>
              <a:rPr lang="ru-RU" sz="2000" dirty="0" smtClean="0">
                <a:latin typeface="Arial Black" pitchFamily="34" charset="0"/>
              </a:rPr>
              <a:t>(</a:t>
            </a:r>
            <a:r>
              <a:rPr lang="ru-RU" sz="2000" dirty="0" err="1" smtClean="0">
                <a:latin typeface="Arial Black" pitchFamily="34" charset="0"/>
              </a:rPr>
              <a:t>представленйе</a:t>
            </a:r>
            <a:r>
              <a:rPr lang="ru-RU" sz="2000" dirty="0" smtClean="0">
                <a:latin typeface="Arial Black" pitchFamily="34" charset="0"/>
              </a:rPr>
              <a:t> о космическом пространстве, </a:t>
            </a:r>
          </a:p>
          <a:p>
            <a:pPr algn="ctr"/>
            <a:r>
              <a:rPr lang="ru-RU" sz="2000" dirty="0" smtClean="0">
                <a:latin typeface="Arial Black" pitchFamily="34" charset="0"/>
              </a:rPr>
              <a:t>Солнечной системе и её планетах, </a:t>
            </a:r>
          </a:p>
          <a:p>
            <a:pPr algn="ctr"/>
            <a:r>
              <a:rPr lang="ru-RU" sz="2000" dirty="0" smtClean="0">
                <a:latin typeface="Arial Black" pitchFamily="34" charset="0"/>
              </a:rPr>
              <a:t>освоении космоса людьми).</a:t>
            </a:r>
          </a:p>
          <a:p>
            <a:pPr algn="ctr"/>
            <a:endParaRPr lang="ru-RU" sz="2000" dirty="0">
              <a:latin typeface="Arial Black" pitchFamily="34" charset="0"/>
            </a:endParaRPr>
          </a:p>
          <a:p>
            <a:pPr algn="ctr"/>
            <a:endParaRPr lang="ru-RU" sz="2000" dirty="0" smtClean="0">
              <a:latin typeface="Arial Black" pitchFamily="34" charset="0"/>
            </a:endParaRPr>
          </a:p>
          <a:p>
            <a:pPr algn="ctr"/>
            <a:r>
              <a:rPr lang="ru-RU" sz="2000" dirty="0" smtClean="0">
                <a:latin typeface="Arial Black" pitchFamily="34" charset="0"/>
              </a:rPr>
              <a:t> · развитие познавательных и интеллектуальных </a:t>
            </a:r>
          </a:p>
          <a:p>
            <a:pPr algn="ctr"/>
            <a:r>
              <a:rPr lang="ru-RU" sz="2000" dirty="0" smtClean="0">
                <a:latin typeface="Arial Black" pitchFamily="34" charset="0"/>
              </a:rPr>
              <a:t>способностей детей, создание условий для развития </a:t>
            </a:r>
          </a:p>
          <a:p>
            <a:pPr algn="ctr"/>
            <a:r>
              <a:rPr lang="ru-RU" sz="2000" dirty="0" smtClean="0">
                <a:latin typeface="Arial Black" pitchFamily="34" charset="0"/>
              </a:rPr>
              <a:t>познавательной, речевой активности дошкольников.</a:t>
            </a:r>
            <a:endParaRPr lang="ru-RU" sz="20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1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7824" y="476672"/>
            <a:ext cx="24336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Arial Black" pitchFamily="34" charset="0"/>
              </a:rPr>
              <a:t>Задачи:</a:t>
            </a:r>
            <a:endParaRPr lang="ru-RU" sz="4000" dirty="0">
              <a:latin typeface="Arial Black" pitchFamily="34" charset="0"/>
            </a:endParaRPr>
          </a:p>
        </p:txBody>
      </p:sp>
      <p:sp>
        <p:nvSpPr>
          <p:cNvPr id="3" name="Пятиугольник 2"/>
          <p:cNvSpPr/>
          <p:nvPr/>
        </p:nvSpPr>
        <p:spPr>
          <a:xfrm>
            <a:off x="395536" y="1052736"/>
            <a:ext cx="4104456" cy="136815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1. Продолжать расширять представление детей о многообразии космоса. Рассказать об интересных фактах и событиях космоса.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Пятиугольник 4"/>
          <p:cNvSpPr/>
          <p:nvPr/>
        </p:nvSpPr>
        <p:spPr>
          <a:xfrm>
            <a:off x="4839494" y="1736812"/>
            <a:ext cx="4320480" cy="1944216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2.Дать знания об освоении человеком космического пространства, о значении  космических исследований для жизни людей на земле, продолжить знакомство с первым лётчиком-космонавтом Ю. А. Гагариным.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Пятиугольник 5"/>
          <p:cNvSpPr/>
          <p:nvPr/>
        </p:nvSpPr>
        <p:spPr>
          <a:xfrm>
            <a:off x="419001" y="3242704"/>
            <a:ext cx="4104456" cy="135955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3. Развивать творческое воображение, фантазию, кругозор и активизировать словарь дошкольников.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Пятиугольник 6"/>
          <p:cNvSpPr/>
          <p:nvPr/>
        </p:nvSpPr>
        <p:spPr>
          <a:xfrm>
            <a:off x="4839494" y="4169072"/>
            <a:ext cx="4304506" cy="129614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4.Воспитывать уважение и любовь к Земле. Чувство гордости за свою Родину, историю своей планеты, за достижения учёных, космонавтов.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Пятиугольник 7"/>
          <p:cNvSpPr/>
          <p:nvPr/>
        </p:nvSpPr>
        <p:spPr>
          <a:xfrm>
            <a:off x="419001" y="5250334"/>
            <a:ext cx="4225007" cy="113099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5.Привлечь родителей к совместной деятельности.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138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548679"/>
            <a:ext cx="80441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Arial Black" pitchFamily="34" charset="0"/>
              </a:rPr>
              <a:t>Предполагаемые результаты:</a:t>
            </a:r>
            <a:endParaRPr lang="ru-RU" sz="3600" dirty="0">
              <a:latin typeface="Arial Black" pitchFamily="34" charset="0"/>
            </a:endParaRPr>
          </a:p>
        </p:txBody>
      </p:sp>
      <p:sp>
        <p:nvSpPr>
          <p:cNvPr id="3" name="Пятиугольник 2"/>
          <p:cNvSpPr/>
          <p:nvPr/>
        </p:nvSpPr>
        <p:spPr>
          <a:xfrm>
            <a:off x="467544" y="1772816"/>
            <a:ext cx="5256584" cy="18002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u="sng" dirty="0" smtClean="0">
                <a:solidFill>
                  <a:schemeClr val="tx1"/>
                </a:solidFill>
                <a:latin typeface="Arial Black" pitchFamily="34" charset="0"/>
              </a:rPr>
              <a:t>Краткосрочный результат:</a:t>
            </a:r>
          </a:p>
          <a:p>
            <a:pPr algn="ctr"/>
            <a:endParaRPr lang="ru-RU" sz="2800" u="sng" dirty="0" smtClean="0">
              <a:solidFill>
                <a:schemeClr val="tx1"/>
              </a:solidFill>
              <a:latin typeface="Arial Black" pitchFamily="34" charset="0"/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Создание модели Солнечной системы.</a:t>
            </a:r>
            <a:endParaRPr lang="ru-RU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4" name="Пятиугольник 3"/>
          <p:cNvSpPr/>
          <p:nvPr/>
        </p:nvSpPr>
        <p:spPr>
          <a:xfrm>
            <a:off x="3347864" y="4437112"/>
            <a:ext cx="5508612" cy="18002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u="sng" dirty="0" smtClean="0">
                <a:solidFill>
                  <a:schemeClr val="tx1"/>
                </a:solidFill>
                <a:latin typeface="Arial Black" pitchFamily="34" charset="0"/>
              </a:rPr>
              <a:t>Долгосрочный результат:</a:t>
            </a:r>
          </a:p>
          <a:p>
            <a:pPr algn="ctr"/>
            <a:endParaRPr lang="ru-RU" sz="2000" u="sng" dirty="0" smtClean="0">
              <a:solidFill>
                <a:schemeClr val="tx1"/>
              </a:solidFill>
              <a:latin typeface="Arial Black" pitchFamily="34" charset="0"/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Сформировать представление о ближайшем космосе, изучить историю покорения космоса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714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7864" y="404664"/>
            <a:ext cx="19575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Arial Black" pitchFamily="34" charset="0"/>
              </a:rPr>
              <a:t>1 этап:</a:t>
            </a:r>
            <a:endParaRPr lang="ru-RU" sz="3600" dirty="0"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4191" y="1340768"/>
            <a:ext cx="888095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Arial Black" pitchFamily="34" charset="0"/>
              </a:rPr>
              <a:t>1.</a:t>
            </a:r>
            <a:r>
              <a:rPr lang="ru-RU" dirty="0" smtClean="0"/>
              <a:t>  </a:t>
            </a:r>
            <a:r>
              <a:rPr lang="ru-RU" dirty="0" smtClean="0">
                <a:latin typeface="Arial Black" pitchFamily="34" charset="0"/>
              </a:rPr>
              <a:t>Выявление уровня подготовленности детей о первоначальных 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знаниях о космосе.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  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  3. Подготовить презентации о космосе, солнечной системе, 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космонавтах.                                     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 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2759769"/>
            <a:ext cx="4742656" cy="4264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83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815" y="50912"/>
            <a:ext cx="4312096" cy="32340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9490" y="50912"/>
            <a:ext cx="4312096" cy="32340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1225" y="3362598"/>
            <a:ext cx="4584510" cy="32255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68428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332656"/>
            <a:ext cx="2801070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1424" y="321816"/>
            <a:ext cx="2948271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2779191"/>
            <a:ext cx="3057804" cy="407707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2563167"/>
            <a:ext cx="3356992" cy="429309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0393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56" y="620688"/>
            <a:ext cx="21547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Arial Black" pitchFamily="34" charset="0"/>
              </a:rPr>
              <a:t>2 этап:</a:t>
            </a:r>
            <a:endParaRPr lang="ru-RU" sz="4000" dirty="0"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357174"/>
            <a:ext cx="34932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7"/>
            <a:r>
              <a:rPr lang="ru-RU" dirty="0" smtClean="0">
                <a:latin typeface="Arial Black" pitchFamily="34" charset="0"/>
              </a:rPr>
              <a:t> </a:t>
            </a:r>
            <a:endParaRPr lang="ru-RU" dirty="0" smtClean="0">
              <a:latin typeface="Arial Black" pitchFamily="34" charset="0"/>
            </a:endParaRPr>
          </a:p>
          <a:p>
            <a:endParaRPr lang="ru-RU" dirty="0">
              <a:latin typeface="Arial Black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668" y="1338893"/>
            <a:ext cx="5877287" cy="44079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2564904"/>
            <a:ext cx="3143957" cy="41919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355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125</TotalTime>
  <Words>369</Words>
  <Application>Microsoft Office PowerPoint</Application>
  <PresentationFormat>Экран (4:3)</PresentationFormat>
  <Paragraphs>64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Алёна</dc:creator>
  <cp:lastModifiedBy>Алёна</cp:lastModifiedBy>
  <cp:revision>12</cp:revision>
  <dcterms:created xsi:type="dcterms:W3CDTF">2023-04-16T06:25:20Z</dcterms:created>
  <dcterms:modified xsi:type="dcterms:W3CDTF">2023-05-01T07:09:55Z</dcterms:modified>
</cp:coreProperties>
</file>