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96" r:id="rId4"/>
    <p:sldId id="297" r:id="rId5"/>
    <p:sldId id="294" r:id="rId6"/>
    <p:sldId id="298" r:id="rId7"/>
    <p:sldId id="289" r:id="rId8"/>
    <p:sldId id="290" r:id="rId9"/>
    <p:sldId id="291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9CC00"/>
    <a:srgbClr val="1966B3"/>
    <a:srgbClr val="DDDDDD"/>
    <a:srgbClr val="C1D1D3"/>
    <a:srgbClr val="5AABCC"/>
    <a:srgbClr val="BD9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4" autoAdjust="0"/>
    <p:restoredTop sz="94595" autoAdjust="0"/>
  </p:normalViewPr>
  <p:slideViewPr>
    <p:cSldViewPr>
      <p:cViewPr varScale="1">
        <p:scale>
          <a:sx n="83" d="100"/>
          <a:sy n="83" d="100"/>
        </p:scale>
        <p:origin x="127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0" name="Rectangle 78"/>
          <p:cNvSpPr>
            <a:spLocks noChangeArrowheads="1"/>
          </p:cNvSpPr>
          <p:nvPr/>
        </p:nvSpPr>
        <p:spPr bwMode="gray">
          <a:xfrm rot="5400000">
            <a:off x="7904162" y="1163638"/>
            <a:ext cx="2098675" cy="38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5451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057400"/>
            <a:ext cx="5791200" cy="16986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990975"/>
            <a:ext cx="57912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3886200" y="5715000"/>
            <a:ext cx="1612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Verdana" pitchFamily="34" charset="0"/>
              </a:rPr>
              <a:t>LOGO</a:t>
            </a:r>
          </a:p>
        </p:txBody>
      </p:sp>
      <p:grpSp>
        <p:nvGrpSpPr>
          <p:cNvPr id="3103" name="Group 31"/>
          <p:cNvGrpSpPr>
            <a:grpSpLocks/>
          </p:cNvGrpSpPr>
          <p:nvPr/>
        </p:nvGrpSpPr>
        <p:grpSpPr bwMode="auto">
          <a:xfrm rot="421294">
            <a:off x="971550" y="692150"/>
            <a:ext cx="1871663" cy="1944688"/>
            <a:chOff x="521" y="482"/>
            <a:chExt cx="1134" cy="1142"/>
          </a:xfrm>
        </p:grpSpPr>
        <p:sp>
          <p:nvSpPr>
            <p:cNvPr id="3104" name="Oval 32"/>
            <p:cNvSpPr>
              <a:spLocks noChangeArrowheads="1"/>
            </p:cNvSpPr>
            <p:nvPr userDrawn="1"/>
          </p:nvSpPr>
          <p:spPr bwMode="gray">
            <a:xfrm rot="-128649">
              <a:off x="851" y="811"/>
              <a:ext cx="479" cy="49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05" name="Group 33"/>
            <p:cNvGrpSpPr>
              <a:grpSpLocks/>
            </p:cNvGrpSpPr>
            <p:nvPr userDrawn="1"/>
          </p:nvGrpSpPr>
          <p:grpSpPr bwMode="auto">
            <a:xfrm rot="56277">
              <a:off x="1311" y="1224"/>
              <a:ext cx="266" cy="218"/>
              <a:chOff x="3452" y="878"/>
              <a:chExt cx="402" cy="342"/>
            </a:xfrm>
          </p:grpSpPr>
          <p:sp>
            <p:nvSpPr>
              <p:cNvPr id="3106" name="Oval 3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7" name="Oval 3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Oval 3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09" name="Group 37"/>
            <p:cNvGrpSpPr>
              <a:grpSpLocks/>
            </p:cNvGrpSpPr>
            <p:nvPr userDrawn="1"/>
          </p:nvGrpSpPr>
          <p:grpSpPr bwMode="auto">
            <a:xfrm rot="-23983151">
              <a:off x="1390" y="942"/>
              <a:ext cx="265" cy="219"/>
              <a:chOff x="3452" y="878"/>
              <a:chExt cx="402" cy="342"/>
            </a:xfrm>
          </p:grpSpPr>
          <p:sp>
            <p:nvSpPr>
              <p:cNvPr id="3110" name="Oval 3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1" name="Oval 3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2" name="Oval 4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13" name="Group 41"/>
            <p:cNvGrpSpPr>
              <a:grpSpLocks/>
            </p:cNvGrpSpPr>
            <p:nvPr userDrawn="1"/>
          </p:nvGrpSpPr>
          <p:grpSpPr bwMode="auto">
            <a:xfrm rot="-4925197">
              <a:off x="1293" y="630"/>
              <a:ext cx="257" cy="226"/>
              <a:chOff x="3452" y="878"/>
              <a:chExt cx="402" cy="342"/>
            </a:xfrm>
          </p:grpSpPr>
          <p:sp>
            <p:nvSpPr>
              <p:cNvPr id="3114" name="Oval 4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5" name="Oval 4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6" name="Oval 4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17" name="Group 45"/>
            <p:cNvGrpSpPr>
              <a:grpSpLocks/>
            </p:cNvGrpSpPr>
            <p:nvPr userDrawn="1"/>
          </p:nvGrpSpPr>
          <p:grpSpPr bwMode="auto">
            <a:xfrm rot="3149186">
              <a:off x="985" y="1383"/>
              <a:ext cx="257" cy="226"/>
              <a:chOff x="3452" y="878"/>
              <a:chExt cx="402" cy="342"/>
            </a:xfrm>
          </p:grpSpPr>
          <p:sp>
            <p:nvSpPr>
              <p:cNvPr id="3118" name="Oval 46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9" name="Oval 47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0" name="Oval 48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1" name="Group 49"/>
            <p:cNvGrpSpPr>
              <a:grpSpLocks/>
            </p:cNvGrpSpPr>
            <p:nvPr userDrawn="1"/>
          </p:nvGrpSpPr>
          <p:grpSpPr bwMode="auto">
            <a:xfrm rot="-29276986">
              <a:off x="966" y="498"/>
              <a:ext cx="257" cy="226"/>
              <a:chOff x="3452" y="878"/>
              <a:chExt cx="402" cy="342"/>
            </a:xfrm>
          </p:grpSpPr>
          <p:sp>
            <p:nvSpPr>
              <p:cNvPr id="3122" name="Oval 50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3" name="Oval 51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4" name="Oval 52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5" name="Group 53"/>
            <p:cNvGrpSpPr>
              <a:grpSpLocks/>
            </p:cNvGrpSpPr>
            <p:nvPr userDrawn="1"/>
          </p:nvGrpSpPr>
          <p:grpSpPr bwMode="auto">
            <a:xfrm rot="-10348150">
              <a:off x="628" y="649"/>
              <a:ext cx="266" cy="219"/>
              <a:chOff x="3452" y="878"/>
              <a:chExt cx="402" cy="342"/>
            </a:xfrm>
          </p:grpSpPr>
          <p:sp>
            <p:nvSpPr>
              <p:cNvPr id="3126" name="Oval 5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7" name="Oval 5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8" name="Oval 5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9" name="Group 57"/>
            <p:cNvGrpSpPr>
              <a:grpSpLocks/>
            </p:cNvGrpSpPr>
            <p:nvPr userDrawn="1"/>
          </p:nvGrpSpPr>
          <p:grpSpPr bwMode="auto">
            <a:xfrm rot="-34593241">
              <a:off x="521" y="973"/>
              <a:ext cx="265" cy="218"/>
              <a:chOff x="3452" y="878"/>
              <a:chExt cx="402" cy="342"/>
            </a:xfrm>
          </p:grpSpPr>
          <p:sp>
            <p:nvSpPr>
              <p:cNvPr id="3130" name="Oval 5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Oval 5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2" name="Oval 6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33" name="Group 61"/>
            <p:cNvGrpSpPr>
              <a:grpSpLocks/>
            </p:cNvGrpSpPr>
            <p:nvPr userDrawn="1"/>
          </p:nvGrpSpPr>
          <p:grpSpPr bwMode="auto">
            <a:xfrm rot="-15320246">
              <a:off x="654" y="1263"/>
              <a:ext cx="257" cy="226"/>
              <a:chOff x="3452" y="878"/>
              <a:chExt cx="402" cy="342"/>
            </a:xfrm>
          </p:grpSpPr>
          <p:sp>
            <p:nvSpPr>
              <p:cNvPr id="3134" name="Oval 6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Oval 6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6" name="Oval 6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457200" y="0"/>
            <a:ext cx="7620000" cy="304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2431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6664325" y="-7938"/>
            <a:ext cx="2098675" cy="3127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 rot="10800000">
            <a:off x="2549525" y="6553200"/>
            <a:ext cx="6230938" cy="3175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gray">
          <a:xfrm>
            <a:off x="8763000" y="-7938"/>
            <a:ext cx="381000" cy="31432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2431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457200" y="6554788"/>
            <a:ext cx="2098675" cy="3175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gray">
          <a:xfrm>
            <a:off x="0" y="6553200"/>
            <a:ext cx="457200" cy="3190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gray">
          <a:xfrm>
            <a:off x="0" y="0"/>
            <a:ext cx="457200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gray">
          <a:xfrm rot="5400000">
            <a:off x="-2213769" y="2510631"/>
            <a:ext cx="4876800" cy="4651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gray">
          <a:xfrm rot="5400000">
            <a:off x="-575469" y="5520531"/>
            <a:ext cx="1600200" cy="4651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ltGray">
          <a:xfrm>
            <a:off x="8769350" y="6538913"/>
            <a:ext cx="374650" cy="327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882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gray">
          <a:xfrm rot="5400000">
            <a:off x="6557962" y="3967163"/>
            <a:ext cx="4791075" cy="381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gray">
          <a:xfrm>
            <a:off x="8763000" y="1752600"/>
            <a:ext cx="381000" cy="1524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2" name="Line 80"/>
          <p:cNvSpPr>
            <a:spLocks noChangeShapeType="1"/>
          </p:cNvSpPr>
          <p:nvPr/>
        </p:nvSpPr>
        <p:spPr bwMode="auto">
          <a:xfrm>
            <a:off x="0" y="304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4" name="Line 82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5" name="Line 8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6" name="Line 84"/>
          <p:cNvSpPr>
            <a:spLocks noChangeShapeType="1"/>
          </p:cNvSpPr>
          <p:nvPr/>
        </p:nvSpPr>
        <p:spPr bwMode="auto">
          <a:xfrm flipH="1">
            <a:off x="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7" name="Line 85"/>
          <p:cNvSpPr>
            <a:spLocks noChangeShapeType="1"/>
          </p:cNvSpPr>
          <p:nvPr/>
        </p:nvSpPr>
        <p:spPr bwMode="auto">
          <a:xfrm>
            <a:off x="8763000" y="175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8" name="Line 86"/>
          <p:cNvSpPr>
            <a:spLocks noChangeShapeType="1"/>
          </p:cNvSpPr>
          <p:nvPr/>
        </p:nvSpPr>
        <p:spPr bwMode="auto">
          <a:xfrm>
            <a:off x="8763000" y="1905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9" name="Line 87"/>
          <p:cNvSpPr>
            <a:spLocks noChangeShapeType="1"/>
          </p:cNvSpPr>
          <p:nvPr/>
        </p:nvSpPr>
        <p:spPr bwMode="auto">
          <a:xfrm>
            <a:off x="2543175" y="655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60" name="Line 88"/>
          <p:cNvSpPr>
            <a:spLocks noChangeShapeType="1"/>
          </p:cNvSpPr>
          <p:nvPr/>
        </p:nvSpPr>
        <p:spPr bwMode="auto">
          <a:xfrm flipV="1">
            <a:off x="6672263" y="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FEF2BD-F6D9-4683-9E47-101F38F01A0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2238"/>
            <a:ext cx="2005012" cy="6027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22238"/>
            <a:ext cx="5865813" cy="6027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6AEE27-1D86-40ED-B106-B7B7240D62A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2238"/>
            <a:ext cx="6705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228725"/>
            <a:ext cx="8023225" cy="49212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5791200" y="6248400"/>
            <a:ext cx="2895600" cy="3349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429000" y="6338888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052B780-0824-4DEF-80E7-3B128AA593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3246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BA4798-AB78-45AC-9588-5D3EE9BB44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27906C-AD4E-4231-B04D-F335BCFF6A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228725"/>
            <a:ext cx="3935413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7413" y="1228725"/>
            <a:ext cx="3935412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2C4FC3-761B-4195-A011-D39D882BE8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D0E5F7-2683-44F2-9F0E-7AEB89488E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A6210E-8864-4E20-97EB-B757D4C7ED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ACC2F2-4E6C-44F3-9510-2614732D013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3B36AB-185C-4C97-802F-9A478D1DE2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3C0F32-593B-416F-9635-ABC7BE35BD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Rectangle 69"/>
          <p:cNvSpPr>
            <a:spLocks noChangeArrowheads="1"/>
          </p:cNvSpPr>
          <p:nvPr/>
        </p:nvSpPr>
        <p:spPr bwMode="gray">
          <a:xfrm>
            <a:off x="457200" y="0"/>
            <a:ext cx="8477250" cy="7683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0" y="1228725"/>
            <a:ext cx="8023225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91200" y="6248400"/>
            <a:ext cx="28956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429000" y="63388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B6CF50-E380-4387-B328-D7582042F3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0" y="0"/>
            <a:ext cx="457200" cy="7683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0" y="762000"/>
            <a:ext cx="457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0" y="914400"/>
            <a:ext cx="457200" cy="419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4235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5105400"/>
            <a:ext cx="457200" cy="15446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42353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gray">
          <a:xfrm>
            <a:off x="0" y="6656388"/>
            <a:ext cx="457200" cy="209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457200" y="6650038"/>
            <a:ext cx="1304925" cy="215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752600" y="6650038"/>
            <a:ext cx="7391400" cy="2159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5451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8777288" y="6656388"/>
            <a:ext cx="366712" cy="2095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4706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gray">
          <a:xfrm>
            <a:off x="8769350" y="6019800"/>
            <a:ext cx="374650" cy="6429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gray">
          <a:xfrm>
            <a:off x="8763000" y="914400"/>
            <a:ext cx="381000" cy="5105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gray">
          <a:xfrm>
            <a:off x="8763000" y="762000"/>
            <a:ext cx="381000" cy="152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gray">
          <a:xfrm>
            <a:off x="8770938" y="0"/>
            <a:ext cx="373062" cy="762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gray">
          <a:xfrm>
            <a:off x="457200" y="762000"/>
            <a:ext cx="8315325" cy="152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22238"/>
            <a:ext cx="6705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128" name="Group 104"/>
          <p:cNvGrpSpPr>
            <a:grpSpLocks/>
          </p:cNvGrpSpPr>
          <p:nvPr/>
        </p:nvGrpSpPr>
        <p:grpSpPr bwMode="auto">
          <a:xfrm>
            <a:off x="8002588" y="69850"/>
            <a:ext cx="657225" cy="636588"/>
            <a:chOff x="5041" y="44"/>
            <a:chExt cx="414" cy="401"/>
          </a:xfrm>
        </p:grpSpPr>
        <p:sp>
          <p:nvSpPr>
            <p:cNvPr id="1129" name="Oval 105"/>
            <p:cNvSpPr>
              <a:spLocks noChangeArrowheads="1"/>
            </p:cNvSpPr>
            <p:nvPr userDrawn="1"/>
          </p:nvSpPr>
          <p:spPr bwMode="gray">
            <a:xfrm rot="149948">
              <a:off x="5161" y="161"/>
              <a:ext cx="175" cy="170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0" name="Group 106"/>
            <p:cNvGrpSpPr>
              <a:grpSpLocks/>
            </p:cNvGrpSpPr>
            <p:nvPr userDrawn="1"/>
          </p:nvGrpSpPr>
          <p:grpSpPr bwMode="auto">
            <a:xfrm rot="334874">
              <a:off x="5321" y="313"/>
              <a:ext cx="98" cy="75"/>
              <a:chOff x="3452" y="878"/>
              <a:chExt cx="402" cy="342"/>
            </a:xfrm>
          </p:grpSpPr>
          <p:sp>
            <p:nvSpPr>
              <p:cNvPr id="1131" name="Oval 10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3" name="Oval 10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34" name="Group 110"/>
            <p:cNvGrpSpPr>
              <a:grpSpLocks/>
            </p:cNvGrpSpPr>
            <p:nvPr userDrawn="1"/>
          </p:nvGrpSpPr>
          <p:grpSpPr bwMode="auto">
            <a:xfrm rot="-23704554">
              <a:off x="5358" y="218"/>
              <a:ext cx="97" cy="75"/>
              <a:chOff x="3452" y="878"/>
              <a:chExt cx="402" cy="342"/>
            </a:xfrm>
          </p:grpSpPr>
          <p:sp>
            <p:nvSpPr>
              <p:cNvPr id="1135" name="Oval 11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6" name="Oval 11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7" name="Oval 11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38" name="Group 114"/>
            <p:cNvGrpSpPr>
              <a:grpSpLocks/>
            </p:cNvGrpSpPr>
            <p:nvPr userDrawn="1"/>
          </p:nvGrpSpPr>
          <p:grpSpPr bwMode="auto">
            <a:xfrm rot="-4646600">
              <a:off x="5335" y="107"/>
              <a:ext cx="88" cy="82"/>
              <a:chOff x="3452" y="878"/>
              <a:chExt cx="402" cy="342"/>
            </a:xfrm>
          </p:grpSpPr>
          <p:sp>
            <p:nvSpPr>
              <p:cNvPr id="1139" name="Oval 11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0" name="Oval 11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1" name="Oval 11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2" name="Group 118"/>
            <p:cNvGrpSpPr>
              <a:grpSpLocks/>
            </p:cNvGrpSpPr>
            <p:nvPr userDrawn="1"/>
          </p:nvGrpSpPr>
          <p:grpSpPr bwMode="auto">
            <a:xfrm rot="2913403">
              <a:off x="5210" y="359"/>
              <a:ext cx="88" cy="83"/>
              <a:chOff x="3452" y="878"/>
              <a:chExt cx="402" cy="342"/>
            </a:xfrm>
          </p:grpSpPr>
          <p:sp>
            <p:nvSpPr>
              <p:cNvPr id="1143" name="Oval 119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4" name="Oval 120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5" name="Oval 121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6" name="Group 122"/>
            <p:cNvGrpSpPr>
              <a:grpSpLocks/>
            </p:cNvGrpSpPr>
            <p:nvPr userDrawn="1"/>
          </p:nvGrpSpPr>
          <p:grpSpPr bwMode="auto">
            <a:xfrm rot="-29488389">
              <a:off x="5212" y="46"/>
              <a:ext cx="88" cy="83"/>
              <a:chOff x="3452" y="878"/>
              <a:chExt cx="402" cy="342"/>
            </a:xfrm>
          </p:grpSpPr>
          <p:sp>
            <p:nvSpPr>
              <p:cNvPr id="1147" name="Oval 123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8" name="Oval 124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9" name="Oval 125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0" name="Group 126"/>
            <p:cNvGrpSpPr>
              <a:grpSpLocks/>
            </p:cNvGrpSpPr>
            <p:nvPr userDrawn="1"/>
          </p:nvGrpSpPr>
          <p:grpSpPr bwMode="auto">
            <a:xfrm rot="-10069553">
              <a:off x="5089" y="95"/>
              <a:ext cx="97" cy="76"/>
              <a:chOff x="3452" y="878"/>
              <a:chExt cx="402" cy="342"/>
            </a:xfrm>
          </p:grpSpPr>
          <p:sp>
            <p:nvSpPr>
              <p:cNvPr id="1151" name="Oval 12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2" name="Oval 12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3" name="Oval 12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4" name="Group 130"/>
            <p:cNvGrpSpPr>
              <a:grpSpLocks/>
            </p:cNvGrpSpPr>
            <p:nvPr userDrawn="1"/>
          </p:nvGrpSpPr>
          <p:grpSpPr bwMode="auto">
            <a:xfrm rot="-34314642">
              <a:off x="5041" y="204"/>
              <a:ext cx="97" cy="75"/>
              <a:chOff x="3452" y="878"/>
              <a:chExt cx="402" cy="342"/>
            </a:xfrm>
          </p:grpSpPr>
          <p:sp>
            <p:nvSpPr>
              <p:cNvPr id="1155" name="Oval 13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6" name="Oval 13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7" name="Oval 13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8" name="Group 134"/>
            <p:cNvGrpSpPr>
              <a:grpSpLocks/>
            </p:cNvGrpSpPr>
            <p:nvPr userDrawn="1"/>
          </p:nvGrpSpPr>
          <p:grpSpPr bwMode="auto">
            <a:xfrm rot="-15041649">
              <a:off x="5085" y="304"/>
              <a:ext cx="88" cy="82"/>
              <a:chOff x="3452" y="878"/>
              <a:chExt cx="402" cy="342"/>
            </a:xfrm>
          </p:grpSpPr>
          <p:sp>
            <p:nvSpPr>
              <p:cNvPr id="1159" name="Oval 13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0" name="Oval 13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1" name="Oval 13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62" name="Rectangle 13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246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" name="Line 153"/>
          <p:cNvSpPr>
            <a:spLocks noChangeShapeType="1"/>
          </p:cNvSpPr>
          <p:nvPr/>
        </p:nvSpPr>
        <p:spPr bwMode="auto">
          <a:xfrm>
            <a:off x="0" y="66484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1" name="Line 157"/>
          <p:cNvSpPr>
            <a:spLocks noChangeShapeType="1"/>
          </p:cNvSpPr>
          <p:nvPr/>
        </p:nvSpPr>
        <p:spPr bwMode="auto">
          <a:xfrm flipH="1">
            <a:off x="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>
            <a:off x="1752600" y="6648450"/>
            <a:ext cx="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>
            <a:off x="8763000" y="601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обот Умная пчела\BeeBot-Robo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5823464" cy="4658772"/>
          </a:xfrm>
          <a:prstGeom prst="rect">
            <a:avLst/>
          </a:prstGeom>
          <a:noFill/>
        </p:spPr>
      </p:pic>
      <p:sp>
        <p:nvSpPr>
          <p:cNvPr id="5" name="Текст 3"/>
          <p:cNvSpPr txBox="1">
            <a:spLocks/>
          </p:cNvSpPr>
          <p:nvPr/>
        </p:nvSpPr>
        <p:spPr bwMode="auto">
          <a:xfrm>
            <a:off x="2411761" y="548680"/>
            <a:ext cx="6253830" cy="163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общеобразовательная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"Умная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пчёлка"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2184" y="5813501"/>
            <a:ext cx="4741663" cy="698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pPr algn="ctr"/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Шаулина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Сергеевна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20069"/>
            <a:ext cx="3939902" cy="52532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20070"/>
            <a:ext cx="3939902" cy="52532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1146928" cy="12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4011910" cy="53492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1124744"/>
            <a:ext cx="4011910" cy="53492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-72206"/>
            <a:ext cx="1146928" cy="12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8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93" y="1207473"/>
            <a:ext cx="4024407" cy="53658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07473"/>
            <a:ext cx="4024407" cy="53658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6036"/>
            <a:ext cx="1146928" cy="12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6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70705"/>
            <a:ext cx="4032448" cy="53765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70704"/>
            <a:ext cx="4032448" cy="5376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-42804"/>
            <a:ext cx="1146928" cy="12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70705"/>
            <a:ext cx="4029912" cy="5373217"/>
          </a:xfrm>
          <a:prstGeom prst="rect">
            <a:avLst/>
          </a:prstGeom>
        </p:spPr>
      </p:pic>
      <p:pic>
        <p:nvPicPr>
          <p:cNvPr id="4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58" y="1170704"/>
            <a:ext cx="3907753" cy="53732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-42804"/>
            <a:ext cx="1146928" cy="12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un9-north.userapi.com/sun9-82/s/v1/ig2/VZ60UA494s6jGAiTnH9yDIklcN74kmG_M1ZljUPZzGAzwA0xxRyqKgL4B9ZRs3AaE2q6AJwVtIMrvYyi-3jQAbuV.jpg?size=1600x1600&amp;quality=95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6480720" cy="6480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5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0425"/>
            <a:ext cx="4224986" cy="4582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4536504" cy="5303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94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WordArt 4"/>
          <p:cNvSpPr>
            <a:spLocks noChangeArrowheads="1" noChangeShapeType="1" noTextEdit="1"/>
          </p:cNvSpPr>
          <p:nvPr/>
        </p:nvSpPr>
        <p:spPr bwMode="gray">
          <a:xfrm rot="20553403">
            <a:off x="1056980" y="2687556"/>
            <a:ext cx="7387232" cy="2621029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  <a:r>
              <a:rPr lang="en-US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5572140"/>
            <a:ext cx="235745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72564"/>
            <a:ext cx="88474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559"/>
            <a:ext cx="8363272" cy="755499"/>
          </a:xfrm>
        </p:spPr>
        <p:txBody>
          <a:bodyPr/>
          <a:lstStyle/>
          <a:p>
            <a:pPr algn="ctr"/>
            <a:r>
              <a:rPr lang="ru-RU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программы заключается в следующем: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147248" cy="5616624"/>
          </a:xfrm>
        </p:spPr>
        <p:txBody>
          <a:bodyPr/>
          <a:lstStyle/>
          <a:p>
            <a:pPr lvl="0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2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обучения проходит эффективнее, если дошкольник проявляет познавательную активность;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2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востребованность развития широкого кругозора, у дошкольников начиная с раннего возраста и формирования предпосылок основ инженерного мышления;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2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деятельность, направленная на формирование умения начального программирования; 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2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необходимость положительного отношения детей к робототехники;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2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программа разработана с опорой на общие педагогические принципы: актуальности, системности, последовательности, преемственности, индивидуальности, конкретности (возраста детей, их интеллектуальных возможностей), направленности (выделение главного, существенного в образовательной работе), доступности, результативности.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89" y="476672"/>
            <a:ext cx="8424936" cy="474238"/>
          </a:xfrm>
        </p:spPr>
        <p:txBody>
          <a:bodyPr/>
          <a:lstStyle/>
          <a:p>
            <a:pPr lvl="0" algn="ctr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tabLst>
                <a:tab pos="452120" algn="l"/>
              </a:tabLst>
            </a:pPr>
            <a:r>
              <a:rPr lang="ru-RU" sz="2400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80920" cy="5616623"/>
          </a:xfrm>
        </p:spPr>
        <p:txBody>
          <a:bodyPr/>
          <a:lstStyle/>
          <a:p>
            <a:pPr marL="0" indent="0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buNone/>
              <a:tabLst>
                <a:tab pos="452120" algn="l"/>
              </a:tabLst>
            </a:pPr>
            <a:r>
              <a:rPr lang="ru-RU" sz="2400" b="1" u="sng" kern="12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программы</a:t>
            </a:r>
            <a:r>
              <a:rPr lang="ru-RU" sz="2400" kern="12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 развития и познавательной активности у детей дошкольного возраста средствами мини-роботов </a:t>
            </a: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«BEE-BOT» </a:t>
            </a:r>
            <a:endParaRPr lang="ru-RU" sz="2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buNone/>
              <a:tabLst>
                <a:tab pos="452120" algn="l"/>
              </a:tabLst>
            </a:pPr>
            <a:r>
              <a:rPr lang="ru-RU" sz="2400" b="1" u="sng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2400" u="sng" kern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ClrTx/>
              <a:buNone/>
              <a:tabLst>
                <a:tab pos="20193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1.Развивать интерес дошкольников </a:t>
            </a: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программированию с мини-роботами </a:t>
            </a: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«BEE-BOT» </a:t>
            </a: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умения начального программирования.</a:t>
            </a:r>
          </a:p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ClrTx/>
              <a:buNone/>
              <a:tabLst>
                <a:tab pos="20193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Формировать представления о основах программирования средствами мини-роботов </a:t>
            </a: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</a:t>
            </a: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BOT</a:t>
            </a: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опыт выполнения правил безопасной работы с ними.</a:t>
            </a:r>
          </a:p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ClrTx/>
              <a:buNone/>
              <a:tabLst>
                <a:tab pos="20193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Учить составлять схемы движения робота.</a:t>
            </a:r>
          </a:p>
          <a:p>
            <a:pPr marL="0" lvl="0" indent="0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buNone/>
              <a:tabLst>
                <a:tab pos="45212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Воспитывать самостоятельность, инициативность, настойчивость в достижении цели деятельности</a:t>
            </a:r>
            <a:r>
              <a:rPr lang="ru-RU" sz="2400" kern="12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2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приёмы:</a:t>
            </a:r>
            <a:endParaRPr lang="ru-RU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568863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ситуации;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Сюрпризный момент;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воспитателя;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загадок;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 поисковые ситуации;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Путешествия в сказку: «По морям», «Сказочный лес», «Страна транспорта/ птиц/ диких животных», и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86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80920" cy="764704"/>
          </a:xfrm>
        </p:spPr>
        <p:txBody>
          <a:bodyPr/>
          <a:lstStyle/>
          <a:p>
            <a:pPr algn="ctr"/>
            <a:r>
              <a:rPr lang="ru-RU" i="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конечные результаты реализации программы: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80920" cy="5688632"/>
          </a:xfrm>
        </p:spPr>
        <p:txBody>
          <a:bodyPr/>
          <a:lstStyle/>
          <a:p>
            <a:pPr marL="0" lvl="0" indent="0"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buNone/>
              <a:tabLst>
                <a:tab pos="452120" algn="l"/>
              </a:tabLst>
            </a:pPr>
            <a:r>
              <a:rPr lang="ru-RU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воспитанников будет проявляться познавательная активность в программировании с мини-роботами «BEE-BOT»:</a:t>
            </a:r>
            <a:endParaRPr lang="ru-RU" sz="2400" kern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 интерес к программированию с мини-роботами «Bee-bot»;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выработано умение составлять схемы движения робота, корректировать программы движения мини-робота «Bee-bot»; 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способны к принятию собственных решений по программированию, опираясь на свои представления и умения;</a:t>
            </a:r>
          </a:p>
          <a:p>
            <a:pPr fontAlgn="auto">
              <a:lnSpc>
                <a:spcPct val="97000"/>
              </a:lnSpc>
              <a:spcBef>
                <a:spcPts val="0"/>
              </a:spcBef>
              <a:spcAft>
                <a:spcPts val="1000"/>
              </a:spcAft>
              <a:buClrTx/>
              <a:tabLst>
                <a:tab pos="452120" algn="l"/>
              </a:tabLst>
            </a:pP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проявляют самостоятельность, инициативу, настойчивость в достижении цели деятельности с </a:t>
            </a:r>
            <a:r>
              <a:rPr lang="ru-RU" sz="24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мини-роботом </a:t>
            </a:r>
            <a:r>
              <a:rPr lang="ru-RU" sz="2400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«Bee-bot».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51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48" y="260648"/>
            <a:ext cx="8519740" cy="735698"/>
          </a:xfrm>
        </p:spPr>
        <p:txBody>
          <a:bodyPr/>
          <a:lstStyle/>
          <a:p>
            <a:pPr algn="ctr"/>
            <a:r>
              <a:rPr lang="ru-RU" i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 робот «Умная пчелка»</a:t>
            </a:r>
            <a:br>
              <a:rPr lang="ru-RU" i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dirty="0">
                <a:solidFill>
                  <a:srgbClr val="444444"/>
                </a:solidFill>
                <a:latin typeface="Myriad Pro"/>
              </a:rPr>
              <a:t/>
            </a:r>
            <a:br>
              <a:rPr lang="ru-RU" dirty="0">
                <a:solidFill>
                  <a:srgbClr val="444444"/>
                </a:solidFill>
                <a:latin typeface="Myriad Pro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263" y="1340768"/>
            <a:ext cx="8023225" cy="558834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на 40 шагов;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и прочная конструкция;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и понятные инструкции;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причин и следствий;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детей определять последовательность своих действий и контролировать их;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 принятие инструкций, подмигивая глазами и издавая звуки.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3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0034" y="6429372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330350"/>
              </p:ext>
            </p:extLst>
          </p:nvPr>
        </p:nvGraphicFramePr>
        <p:xfrm>
          <a:off x="1428728" y="2857496"/>
          <a:ext cx="6643734" cy="38321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7008">
                  <a:extLst>
                    <a:ext uri="{9D8B030D-6E8A-4147-A177-3AD203B41FA5}">
                      <a16:colId xmlns:a16="http://schemas.microsoft.com/office/drawing/2014/main" val="32554997"/>
                    </a:ext>
                  </a:extLst>
                </a:gridCol>
                <a:gridCol w="5876726">
                  <a:extLst>
                    <a:ext uri="{9D8B030D-6E8A-4147-A177-3AD203B41FA5}">
                      <a16:colId xmlns:a16="http://schemas.microsoft.com/office/drawing/2014/main" val="1178317027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sz="2000" b="0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Вперед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899682"/>
                  </a:ext>
                </a:extLst>
              </a:tr>
              <a:tr h="348620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Назад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763325"/>
                  </a:ext>
                </a:extLst>
              </a:tr>
              <a:tr h="411488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←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налево на 90° (как по часовой стрелке, так и против)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20423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направо на 90°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0263"/>
                  </a:ext>
                </a:extLst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Пауза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продолжительностью</a:t>
                      </a:r>
                      <a:r>
                        <a:rPr lang="ru-RU" sz="1800" b="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секунда (возможно задать паузу после выполнения одной команды перед началом другой)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727957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Очистить память (перед тем как программировать пчелу на следующие действия, нужно очистить память)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92469"/>
                  </a:ext>
                </a:extLst>
              </a:tr>
              <a:tr h="576257">
                <a:tc>
                  <a:txBody>
                    <a:bodyPr/>
                    <a:lstStyle/>
                    <a:p>
                      <a:pPr algn="ctr"/>
                      <a:r>
                        <a:rPr lang="en-US" sz="1800" b="1" cap="none" spc="0" dirty="0">
                          <a:ln w="0"/>
                          <a:solidFill>
                            <a:schemeClr val="tx2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 </a:t>
                      </a:r>
                      <a:endParaRPr lang="ru-RU" sz="1800" b="1" cap="none" spc="0" dirty="0">
                        <a:ln w="0"/>
                        <a:solidFill>
                          <a:schemeClr val="tx2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Запустить программу (как только задан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маршрут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передвижения пчелы нажимаем кнопку 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СТАРТ)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92988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642918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33627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600" b="1" i="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роботом</a:t>
            </a:r>
            <a: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F:\робот Умная пчела\bee-bot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85794"/>
            <a:ext cx="4786346" cy="1739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1608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00034" y="714356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robot.edu54.ru/sites/default/files/itsmat1_large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571876"/>
            <a:ext cx="2643188" cy="2619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robot.edu54.ru/sites/default/files/ibfarm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2842" y="1845506"/>
            <a:ext cx="2578894" cy="25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677" y="3829642"/>
            <a:ext cx="2468705" cy="25481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2071678"/>
            <a:ext cx="2643206" cy="2797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214290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Дополнительное оборудование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Коврики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предназначены для контроля прохождения заданных точек на карте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214290"/>
            <a:ext cx="1146928" cy="121350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00034" y="6429372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134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46" y="1142984"/>
            <a:ext cx="7719758" cy="5442430"/>
          </a:xfrm>
        </p:spPr>
      </p:pic>
      <p:sp>
        <p:nvSpPr>
          <p:cNvPr id="9" name="Прямоугольник 8"/>
          <p:cNvSpPr/>
          <p:nvPr/>
        </p:nvSpPr>
        <p:spPr>
          <a:xfrm>
            <a:off x="500034" y="714356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6429372"/>
            <a:ext cx="82153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9517"/>
            <a:ext cx="1146928" cy="12135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2252" y="49153"/>
            <a:ext cx="6206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коврики для обыгрывания образовательных ситуаций с роботом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Умная Пчела"</a:t>
            </a:r>
          </a:p>
        </p:txBody>
      </p:sp>
    </p:spTree>
    <p:extLst>
      <p:ext uri="{BB962C8B-B14F-4D97-AF65-F5344CB8AC3E}">
        <p14:creationId xmlns:p14="http://schemas.microsoft.com/office/powerpoint/2010/main" val="24656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19gl">
  <a:themeElements>
    <a:clrScheme name="sample 2">
      <a:dk1>
        <a:srgbClr val="113F71"/>
      </a:dk1>
      <a:lt1>
        <a:srgbClr val="FFFFFF"/>
      </a:lt1>
      <a:dk2>
        <a:srgbClr val="000000"/>
      </a:dk2>
      <a:lt2>
        <a:srgbClr val="C1D1D3"/>
      </a:lt2>
      <a:accent1>
        <a:srgbClr val="2D7ACF"/>
      </a:accent1>
      <a:accent2>
        <a:srgbClr val="99CC00"/>
      </a:accent2>
      <a:accent3>
        <a:srgbClr val="FFFFFF"/>
      </a:accent3>
      <a:accent4>
        <a:srgbClr val="0D345F"/>
      </a:accent4>
      <a:accent5>
        <a:srgbClr val="ADBEE4"/>
      </a:accent5>
      <a:accent6>
        <a:srgbClr val="8AB900"/>
      </a:accent6>
      <a:hlink>
        <a:srgbClr val="5AABCC"/>
      </a:hlink>
      <a:folHlink>
        <a:srgbClr val="BD9E61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F52C0"/>
        </a:dk1>
        <a:lt1>
          <a:srgbClr val="FFFFFF"/>
        </a:lt1>
        <a:dk2>
          <a:srgbClr val="000000"/>
        </a:dk2>
        <a:lt2>
          <a:srgbClr val="D6E1E2"/>
        </a:lt2>
        <a:accent1>
          <a:srgbClr val="E38B55"/>
        </a:accent1>
        <a:accent2>
          <a:srgbClr val="CB81D5"/>
        </a:accent2>
        <a:accent3>
          <a:srgbClr val="FFFFFF"/>
        </a:accent3>
        <a:accent4>
          <a:srgbClr val="1945A4"/>
        </a:accent4>
        <a:accent5>
          <a:srgbClr val="EFC4B4"/>
        </a:accent5>
        <a:accent6>
          <a:srgbClr val="B874C1"/>
        </a:accent6>
        <a:hlink>
          <a:srgbClr val="705FC3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13F71"/>
        </a:dk1>
        <a:lt1>
          <a:srgbClr val="FFFFFF"/>
        </a:lt1>
        <a:dk2>
          <a:srgbClr val="000000"/>
        </a:dk2>
        <a:lt2>
          <a:srgbClr val="C1D1D3"/>
        </a:lt2>
        <a:accent1>
          <a:srgbClr val="2D7ACF"/>
        </a:accent1>
        <a:accent2>
          <a:srgbClr val="99CC00"/>
        </a:accent2>
        <a:accent3>
          <a:srgbClr val="FFFFFF"/>
        </a:accent3>
        <a:accent4>
          <a:srgbClr val="0D345F"/>
        </a:accent4>
        <a:accent5>
          <a:srgbClr val="ADBEE4"/>
        </a:accent5>
        <a:accent6>
          <a:srgbClr val="8AB900"/>
        </a:accent6>
        <a:hlink>
          <a:srgbClr val="5AABCC"/>
        </a:hlink>
        <a:folHlink>
          <a:srgbClr val="BD9E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F2163"/>
        </a:dk1>
        <a:lt1>
          <a:srgbClr val="FFFFFF"/>
        </a:lt1>
        <a:dk2>
          <a:srgbClr val="000000"/>
        </a:dk2>
        <a:lt2>
          <a:srgbClr val="CCD8DA"/>
        </a:lt2>
        <a:accent1>
          <a:srgbClr val="4067CA"/>
        </a:accent1>
        <a:accent2>
          <a:srgbClr val="00B4B0"/>
        </a:accent2>
        <a:accent3>
          <a:srgbClr val="FFFFFF"/>
        </a:accent3>
        <a:accent4>
          <a:srgbClr val="191B53"/>
        </a:accent4>
        <a:accent5>
          <a:srgbClr val="AFB8E1"/>
        </a:accent5>
        <a:accent6>
          <a:srgbClr val="00A39F"/>
        </a:accent6>
        <a:hlink>
          <a:srgbClr val="6DB1DF"/>
        </a:hlink>
        <a:folHlink>
          <a:srgbClr val="9292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cdb2004119gl</Template>
  <TotalTime>3047</TotalTime>
  <Words>459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Myriad Pro</vt:lpstr>
      <vt:lpstr>Times New Roman</vt:lpstr>
      <vt:lpstr>Verdana</vt:lpstr>
      <vt:lpstr>Wingdings</vt:lpstr>
      <vt:lpstr>cdb2004119gl</vt:lpstr>
      <vt:lpstr>Презентация PowerPoint</vt:lpstr>
      <vt:lpstr>Актуальность программы заключается в следующем:</vt:lpstr>
      <vt:lpstr>  </vt:lpstr>
      <vt:lpstr>Методы и приёмы:</vt:lpstr>
      <vt:lpstr>Ожидаемые конечные результаты реализации программы:</vt:lpstr>
      <vt:lpstr>Мини- робот «Умная пчелка» Bee-Bot </vt:lpstr>
      <vt:lpstr>Элементы управления роботом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TAHR</dc:creator>
  <cp:lastModifiedBy>RePack by Diakov</cp:lastModifiedBy>
  <cp:revision>30</cp:revision>
  <dcterms:created xsi:type="dcterms:W3CDTF">2017-03-28T20:20:13Z</dcterms:created>
  <dcterms:modified xsi:type="dcterms:W3CDTF">2022-12-06T17:28:00Z</dcterms:modified>
</cp:coreProperties>
</file>