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57" name="Рисунок 56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58" name="Рисунок 57"/>
          <p:cNvPicPr/>
          <p:nvPr/>
        </p:nvPicPr>
        <p:blipFill>
          <a:blip r:embed="rId2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06" name="Рисунок 105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06"/>
          <p:cNvPicPr/>
          <p:nvPr/>
        </p:nvPicPr>
        <p:blipFill>
          <a:blip r:embed="rId2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55" name="Рисунок 154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56" name="Рисунок 155"/>
          <p:cNvPicPr/>
          <p:nvPr/>
        </p:nvPicPr>
        <p:blipFill>
          <a:blip r:embed="rId2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BFBFBF"/>
            </a:solidFill>
            <a:round/>
          </a:ln>
        </p:spPr>
      </p:sp>
      <p:sp>
        <p:nvSpPr>
          <p:cNvPr id="26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D9D9D9"/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>
            <a:off x="9181440" y="-8640"/>
            <a:ext cx="300708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3" name="CustomShape 4"/>
          <p:cNvSpPr/>
          <p:nvPr/>
        </p:nvSpPr>
        <p:spPr>
          <a:xfrm>
            <a:off x="9603360" y="-8640"/>
            <a:ext cx="258804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rgbClr val="54A021"/>
          </a:solidFill>
          <a:ln w="12600">
            <a:noFill/>
          </a:ln>
        </p:spPr>
      </p:sp>
      <p:sp>
        <p:nvSpPr>
          <p:cNvPr id="5" name="CustomShape 6"/>
          <p:cNvSpPr/>
          <p:nvPr/>
        </p:nvSpPr>
        <p:spPr>
          <a:xfrm>
            <a:off x="9334440" y="-8640"/>
            <a:ext cx="2854080" cy="6866280"/>
          </a:xfrm>
          <a:prstGeom prst="rect">
            <a:avLst/>
          </a:prstGeom>
          <a:solidFill>
            <a:srgbClr val="3F7819"/>
          </a:solidFill>
          <a:ln w="12600">
            <a:noFill/>
          </a:ln>
        </p:spPr>
      </p:sp>
      <p:sp>
        <p:nvSpPr>
          <p:cNvPr id="6" name="CustomShape 7"/>
          <p:cNvSpPr/>
          <p:nvPr/>
        </p:nvSpPr>
        <p:spPr>
          <a:xfrm>
            <a:off x="10898640" y="-8640"/>
            <a:ext cx="1289880" cy="6866280"/>
          </a:xfrm>
          <a:prstGeom prst="rect">
            <a:avLst/>
          </a:prstGeom>
          <a:solidFill>
            <a:srgbClr val="C0E474"/>
          </a:solidFill>
          <a:ln w="12600">
            <a:noFill/>
          </a:ln>
        </p:spPr>
      </p:sp>
      <p:sp>
        <p:nvSpPr>
          <p:cNvPr id="7" name="CustomShape 8"/>
          <p:cNvSpPr/>
          <p:nvPr/>
        </p:nvSpPr>
        <p:spPr>
          <a:xfrm>
            <a:off x="10938960" y="-8640"/>
            <a:ext cx="124956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8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9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10" name="Line 1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BFBFBF"/>
            </a:solidFill>
            <a:round/>
          </a:ln>
        </p:spPr>
      </p:sp>
      <p:sp>
        <p:nvSpPr>
          <p:cNvPr id="11" name="Line 1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D9D9D9"/>
            </a:solidFill>
            <a:round/>
          </a:ln>
        </p:spPr>
      </p:sp>
      <p:sp>
        <p:nvSpPr>
          <p:cNvPr id="12" name="CustomShape 13"/>
          <p:cNvSpPr/>
          <p:nvPr/>
        </p:nvSpPr>
        <p:spPr>
          <a:xfrm>
            <a:off x="9181440" y="-8640"/>
            <a:ext cx="300708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3" name="CustomShape 14"/>
          <p:cNvSpPr/>
          <p:nvPr/>
        </p:nvSpPr>
        <p:spPr>
          <a:xfrm>
            <a:off x="9603360" y="-8640"/>
            <a:ext cx="258804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4" name="CustomShape 1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rgbClr val="54A021"/>
          </a:solidFill>
          <a:ln w="12600">
            <a:noFill/>
          </a:ln>
        </p:spPr>
      </p:sp>
      <p:sp>
        <p:nvSpPr>
          <p:cNvPr id="15" name="CustomShape 16"/>
          <p:cNvSpPr/>
          <p:nvPr/>
        </p:nvSpPr>
        <p:spPr>
          <a:xfrm>
            <a:off x="9334440" y="-8640"/>
            <a:ext cx="2854080" cy="6866280"/>
          </a:xfrm>
          <a:prstGeom prst="rect">
            <a:avLst/>
          </a:prstGeom>
          <a:solidFill>
            <a:srgbClr val="3F7819"/>
          </a:solidFill>
          <a:ln w="12600">
            <a:noFill/>
          </a:ln>
        </p:spPr>
      </p:sp>
      <p:sp>
        <p:nvSpPr>
          <p:cNvPr id="16" name="CustomShape 17"/>
          <p:cNvSpPr/>
          <p:nvPr/>
        </p:nvSpPr>
        <p:spPr>
          <a:xfrm>
            <a:off x="10898640" y="-8640"/>
            <a:ext cx="1289880" cy="6866280"/>
          </a:xfrm>
          <a:prstGeom prst="rect">
            <a:avLst/>
          </a:prstGeom>
          <a:solidFill>
            <a:srgbClr val="C0E474"/>
          </a:solidFill>
          <a:ln w="12600">
            <a:noFill/>
          </a:ln>
        </p:spPr>
      </p:sp>
      <p:sp>
        <p:nvSpPr>
          <p:cNvPr id="17" name="CustomShape 18"/>
          <p:cNvSpPr/>
          <p:nvPr/>
        </p:nvSpPr>
        <p:spPr>
          <a:xfrm>
            <a:off x="10938960" y="-8640"/>
            <a:ext cx="124956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8" name="CustomShape 1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19" name="CustomShape 20"/>
          <p:cNvSpPr/>
          <p:nvPr/>
        </p:nvSpPr>
        <p:spPr>
          <a:xfrm rot="10800000">
            <a:off x="360" y="360"/>
            <a:ext cx="842400" cy="5665680"/>
          </a:xfrm>
          <a:prstGeom prst="triangle">
            <a:avLst>
              <a:gd name="adj" fmla="val 10000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en-US" sz="5400">
                <a:solidFill>
                  <a:srgbClr val="90C226"/>
                </a:solidFill>
                <a:latin typeface="Trebuchet M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21" name="PlaceHolder 2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900">
                <a:solidFill>
                  <a:srgbClr val="8B8B8B"/>
                </a:solidFill>
                <a:latin typeface="Trebuchet MS"/>
              </a:rPr>
              <a:t>27.4.22</a:t>
            </a:r>
            <a:endParaRPr/>
          </a:p>
        </p:txBody>
      </p:sp>
      <p:sp>
        <p:nvSpPr>
          <p:cNvPr id="22" name="PlaceHolder 2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3" name="PlaceHolder 2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976F8B6-977E-491E-93EB-3F4D66C65CFB}" type="slidenum">
              <a:rPr lang="ru-RU" sz="900">
                <a:solidFill>
                  <a:srgbClr val="90C226"/>
                </a:solidFill>
                <a:latin typeface="Trebuchet MS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24" name="PlaceHolder 2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BFBFBF"/>
            </a:solidFill>
            <a:round/>
          </a:ln>
        </p:spPr>
      </p:sp>
      <p:sp>
        <p:nvSpPr>
          <p:cNvPr id="60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D9D9D9"/>
            </a:solidFill>
            <a:round/>
          </a:ln>
        </p:spPr>
      </p:sp>
      <p:sp>
        <p:nvSpPr>
          <p:cNvPr id="61" name="CustomShape 3"/>
          <p:cNvSpPr/>
          <p:nvPr/>
        </p:nvSpPr>
        <p:spPr>
          <a:xfrm>
            <a:off x="9181440" y="-8640"/>
            <a:ext cx="300708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62" name="CustomShape 4"/>
          <p:cNvSpPr/>
          <p:nvPr/>
        </p:nvSpPr>
        <p:spPr>
          <a:xfrm>
            <a:off x="9603360" y="-8640"/>
            <a:ext cx="258804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63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rgbClr val="54A021"/>
          </a:solidFill>
          <a:ln w="12600">
            <a:noFill/>
          </a:ln>
        </p:spPr>
      </p:sp>
      <p:sp>
        <p:nvSpPr>
          <p:cNvPr id="64" name="CustomShape 6"/>
          <p:cNvSpPr/>
          <p:nvPr/>
        </p:nvSpPr>
        <p:spPr>
          <a:xfrm>
            <a:off x="9334440" y="-8640"/>
            <a:ext cx="2854080" cy="6866280"/>
          </a:xfrm>
          <a:prstGeom prst="rect">
            <a:avLst/>
          </a:prstGeom>
          <a:solidFill>
            <a:srgbClr val="3F7819"/>
          </a:solidFill>
          <a:ln w="12600">
            <a:noFill/>
          </a:ln>
        </p:spPr>
      </p:sp>
      <p:sp>
        <p:nvSpPr>
          <p:cNvPr id="65" name="CustomShape 7"/>
          <p:cNvSpPr/>
          <p:nvPr/>
        </p:nvSpPr>
        <p:spPr>
          <a:xfrm>
            <a:off x="10898640" y="-8640"/>
            <a:ext cx="1289880" cy="6866280"/>
          </a:xfrm>
          <a:prstGeom prst="rect">
            <a:avLst/>
          </a:prstGeom>
          <a:solidFill>
            <a:srgbClr val="C0E474"/>
          </a:solidFill>
          <a:ln w="12600">
            <a:noFill/>
          </a:ln>
        </p:spPr>
      </p:sp>
      <p:sp>
        <p:nvSpPr>
          <p:cNvPr id="66" name="CustomShape 8"/>
          <p:cNvSpPr/>
          <p:nvPr/>
        </p:nvSpPr>
        <p:spPr>
          <a:xfrm>
            <a:off x="10938960" y="-8640"/>
            <a:ext cx="124956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67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68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69" name="PlaceHolder 1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90C226"/>
                </a:solidFill>
                <a:latin typeface="Trebuchet M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0" name="PlaceHolder 12"/>
          <p:cNvSpPr>
            <a:spLocks noGrp="1"/>
          </p:cNvSpPr>
          <p:nvPr>
            <p:ph type="body"/>
          </p:nvPr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>
              <a:buSzPct val="2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Trebuchet MS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>
                <a:solidFill>
                  <a:srgbClr val="404040"/>
                </a:solidFill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404040"/>
                </a:solidFill>
                <a:latin typeface="Trebuchet MS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71" name="PlaceHolder 1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900">
                <a:solidFill>
                  <a:srgbClr val="8B8B8B"/>
                </a:solidFill>
                <a:latin typeface="Trebuchet MS"/>
              </a:rPr>
              <a:t>27.4.22</a:t>
            </a:r>
            <a:endParaRPr/>
          </a:p>
        </p:txBody>
      </p:sp>
      <p:sp>
        <p:nvSpPr>
          <p:cNvPr id="72" name="PlaceHolder 1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3" name="PlaceHolder 1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B7AFDEC-D5B4-4AD4-8281-2D1D4B061633}" type="slidenum">
              <a:rPr lang="ru-RU" sz="900">
                <a:solidFill>
                  <a:srgbClr val="90C226"/>
                </a:solidFill>
                <a:latin typeface="Trebuchet MS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rgbClr val="BFBFBF"/>
            </a:solidFill>
            <a:round/>
          </a:ln>
        </p:spPr>
      </p:sp>
      <p:sp>
        <p:nvSpPr>
          <p:cNvPr id="109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rgbClr val="D9D9D9"/>
            </a:solidFill>
            <a:round/>
          </a:ln>
        </p:spPr>
      </p:sp>
      <p:sp>
        <p:nvSpPr>
          <p:cNvPr id="110" name="CustomShape 3"/>
          <p:cNvSpPr/>
          <p:nvPr/>
        </p:nvSpPr>
        <p:spPr>
          <a:xfrm>
            <a:off x="9181440" y="-8640"/>
            <a:ext cx="300708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11" name="CustomShape 4"/>
          <p:cNvSpPr/>
          <p:nvPr/>
        </p:nvSpPr>
        <p:spPr>
          <a:xfrm>
            <a:off x="9603360" y="-8640"/>
            <a:ext cx="258804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12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100000"/>
            </a:avLst>
          </a:prstGeom>
          <a:solidFill>
            <a:srgbClr val="54A021"/>
          </a:solidFill>
          <a:ln w="12600">
            <a:noFill/>
          </a:ln>
        </p:spPr>
      </p:sp>
      <p:sp>
        <p:nvSpPr>
          <p:cNvPr id="113" name="CustomShape 6"/>
          <p:cNvSpPr/>
          <p:nvPr/>
        </p:nvSpPr>
        <p:spPr>
          <a:xfrm>
            <a:off x="9334440" y="-8640"/>
            <a:ext cx="2854080" cy="6866280"/>
          </a:xfrm>
          <a:prstGeom prst="rect">
            <a:avLst/>
          </a:prstGeom>
          <a:solidFill>
            <a:srgbClr val="3F7819"/>
          </a:solidFill>
          <a:ln w="12600">
            <a:noFill/>
          </a:ln>
        </p:spPr>
      </p:sp>
      <p:sp>
        <p:nvSpPr>
          <p:cNvPr id="114" name="CustomShape 7"/>
          <p:cNvSpPr/>
          <p:nvPr/>
        </p:nvSpPr>
        <p:spPr>
          <a:xfrm>
            <a:off x="10898640" y="-8640"/>
            <a:ext cx="1289880" cy="6866280"/>
          </a:xfrm>
          <a:prstGeom prst="rect">
            <a:avLst/>
          </a:prstGeom>
          <a:solidFill>
            <a:srgbClr val="C0E474"/>
          </a:solidFill>
          <a:ln w="12600">
            <a:noFill/>
          </a:ln>
        </p:spPr>
      </p:sp>
      <p:sp>
        <p:nvSpPr>
          <p:cNvPr id="115" name="CustomShape 8"/>
          <p:cNvSpPr/>
          <p:nvPr/>
        </p:nvSpPr>
        <p:spPr>
          <a:xfrm>
            <a:off x="10938960" y="-8640"/>
            <a:ext cx="1249560" cy="6866280"/>
          </a:xfrm>
          <a:prstGeom prst="rect">
            <a:avLst/>
          </a:prstGeom>
          <a:solidFill>
            <a:srgbClr val="90C226"/>
          </a:solidFill>
          <a:ln w="12600">
            <a:noFill/>
          </a:ln>
        </p:spPr>
      </p:sp>
      <p:sp>
        <p:nvSpPr>
          <p:cNvPr id="116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10000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117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0"/>
            </a:avLst>
          </a:prstGeom>
          <a:solidFill>
            <a:srgbClr val="90C226"/>
          </a:solidFill>
          <a:ln w="12600">
            <a:noFill/>
          </a:ln>
        </p:spPr>
      </p:sp>
      <p:sp>
        <p:nvSpPr>
          <p:cNvPr id="118" name="PlaceHolder 1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>
                <a:solidFill>
                  <a:srgbClr val="90C226"/>
                </a:solidFill>
                <a:latin typeface="Trebuchet M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19" name="PlaceHolder 1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900">
                <a:solidFill>
                  <a:srgbClr val="8B8B8B"/>
                </a:solidFill>
                <a:latin typeface="Trebuchet MS"/>
              </a:rPr>
              <a:t>27.4.22</a:t>
            </a:r>
            <a:endParaRPr/>
          </a:p>
        </p:txBody>
      </p:sp>
      <p:sp>
        <p:nvSpPr>
          <p:cNvPr id="120" name="PlaceHolder 1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21" name="PlaceHolder 1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3345185-0CA9-444D-A214-D89406D0F956}" type="slidenum">
              <a:rPr lang="ru-RU" sz="900">
                <a:solidFill>
                  <a:srgbClr val="90C226"/>
                </a:solidFill>
                <a:latin typeface="Trebuchet MS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122" name="PlaceHolder 1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9600" b="1">
                <a:solidFill>
                  <a:srgbClr val="FF0000"/>
                </a:solidFill>
                <a:latin typeface="Trebuchet MS"/>
              </a:rPr>
              <a:t>ИГРЫ</a:t>
            </a:r>
            <a:endParaRPr/>
          </a:p>
        </p:txBody>
      </p:sp>
      <p:sp>
        <p:nvSpPr>
          <p:cNvPr id="207" name="TextShape 2"/>
          <p:cNvSpPr txBox="1"/>
          <p:nvPr/>
        </p:nvSpPr>
        <p:spPr>
          <a:xfrm>
            <a:off x="1506960" y="4193178"/>
            <a:ext cx="7584789" cy="17373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400" dirty="0">
                <a:solidFill>
                  <a:srgbClr val="0070C0"/>
                </a:solidFill>
                <a:latin typeface="Trebuchet MS"/>
              </a:rPr>
              <a:t>развитие </a:t>
            </a:r>
            <a:endParaRPr lang="ru-RU" sz="4400" dirty="0" smtClean="0">
              <a:solidFill>
                <a:srgbClr val="0070C0"/>
              </a:solidFill>
              <a:latin typeface="Trebuchet MS"/>
            </a:endParaRPr>
          </a:p>
          <a:p>
            <a:pPr algn="ctr">
              <a:lnSpc>
                <a:spcPct val="100000"/>
              </a:lnSpc>
            </a:pPr>
            <a:r>
              <a:rPr lang="ru-RU" sz="4400" dirty="0" err="1" smtClean="0">
                <a:solidFill>
                  <a:srgbClr val="0070C0"/>
                </a:solidFill>
                <a:latin typeface="Trebuchet MS"/>
              </a:rPr>
              <a:t>креативного</a:t>
            </a:r>
            <a:r>
              <a:rPr lang="ru-RU" sz="4400" dirty="0" smtClean="0">
                <a:solidFill>
                  <a:srgbClr val="0070C0"/>
                </a:solidFill>
                <a:latin typeface="Trebuchet MS"/>
              </a:rPr>
              <a:t> </a:t>
            </a:r>
            <a:r>
              <a:rPr lang="ru-RU" sz="4400" dirty="0">
                <a:solidFill>
                  <a:srgbClr val="0070C0"/>
                </a:solidFill>
                <a:latin typeface="Trebuchet MS"/>
              </a:rPr>
              <a:t>мышления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38560" y="986400"/>
            <a:ext cx="10503360" cy="3255120"/>
          </a:xfrm>
          <a:prstGeom prst="rect">
            <a:avLst/>
          </a:prstGeom>
          <a:ln>
            <a:noFill/>
          </a:ln>
        </p:spPr>
      </p:pic>
      <p:sp>
        <p:nvSpPr>
          <p:cNvPr id="227" name="TextShape 1"/>
          <p:cNvSpPr txBox="1"/>
          <p:nvPr/>
        </p:nvSpPr>
        <p:spPr>
          <a:xfrm>
            <a:off x="677160" y="609480"/>
            <a:ext cx="8596440" cy="34030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28" name="TextShape 2"/>
          <p:cNvSpPr txBox="1"/>
          <p:nvPr/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9600">
                <a:solidFill>
                  <a:srgbClr val="404040"/>
                </a:solidFill>
                <a:latin typeface="Trebuchet MS"/>
              </a:rPr>
              <a:t>МУХА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537" y="2037806"/>
            <a:ext cx="70670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677160" y="119880"/>
            <a:ext cx="1037016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29370B"/>
                </a:solidFill>
                <a:latin typeface="Trebuchet MS"/>
              </a:rPr>
              <a:t>Каждый участник придумывает 2 слова, не имеющих прямой логической связи между собой, и озвучивает их.
Другой человек формулирует логически верное предложение, связывающие эти два слова.</a:t>
            </a:r>
            <a:endParaRPr/>
          </a:p>
        </p:txBody>
      </p:sp>
      <p:sp>
        <p:nvSpPr>
          <p:cNvPr id="209" name="TextShape 2"/>
          <p:cNvSpPr txBox="1"/>
          <p:nvPr/>
        </p:nvSpPr>
        <p:spPr>
          <a:xfrm>
            <a:off x="965520" y="50338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8800">
                <a:solidFill>
                  <a:srgbClr val="404040"/>
                </a:solidFill>
                <a:latin typeface="Trebuchet MS"/>
              </a:rPr>
              <a:t>ПАРЫ   СЛОВ</a:t>
            </a:r>
            <a:endParaRPr/>
          </a:p>
        </p:txBody>
      </p:sp>
      <p:pic>
        <p:nvPicPr>
          <p:cNvPr id="210" name="Рисунок 3"/>
          <p:cNvPicPr/>
          <p:nvPr/>
        </p:nvPicPr>
        <p:blipFill>
          <a:blip r:embed="rId2"/>
          <a:srcRect l="621" t="42331"/>
          <a:stretch>
            <a:fillRect/>
          </a:stretch>
        </p:blipFill>
        <p:spPr>
          <a:xfrm>
            <a:off x="231480" y="3201120"/>
            <a:ext cx="11960280" cy="1731960"/>
          </a:xfrm>
          <a:prstGeom prst="rect">
            <a:avLst/>
          </a:prstGeom>
          <a:ln>
            <a:noFill/>
          </a:ln>
        </p:spPr>
      </p:pic>
      <p:sp>
        <p:nvSpPr>
          <p:cNvPr id="211" name="CustomShape 3"/>
          <p:cNvSpPr/>
          <p:nvPr/>
        </p:nvSpPr>
        <p:spPr>
          <a:xfrm>
            <a:off x="425880" y="3359880"/>
            <a:ext cx="1703160" cy="263520"/>
          </a:xfrm>
          <a:prstGeom prst="rect">
            <a:avLst/>
          </a:prstGeom>
          <a:solidFill>
            <a:srgbClr val="90C226"/>
          </a:solidFill>
          <a:ln w="19080">
            <a:solidFill>
              <a:srgbClr val="6A8F1C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677160" y="609480"/>
            <a:ext cx="970632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27340A"/>
                </a:solidFill>
                <a:latin typeface="Trebuchet MS"/>
              </a:rPr>
              <a:t>Поразмышляйте, какие вещи станут полезнее, если их:
* увеличить/уменьшить
*поднять/опустить
*удорожить/удешевить</a:t>
            </a:r>
            <a:endParaRPr/>
          </a:p>
        </p:txBody>
      </p:sp>
      <p:sp>
        <p:nvSpPr>
          <p:cNvPr id="213" name="TextShape 2"/>
          <p:cNvSpPr txBox="1"/>
          <p:nvPr/>
        </p:nvSpPr>
        <p:spPr>
          <a:xfrm>
            <a:off x="150480" y="4470480"/>
            <a:ext cx="9123480" cy="1570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7200">
                <a:solidFill>
                  <a:srgbClr val="404040"/>
                </a:solidFill>
                <a:latin typeface="Trebuchet MS"/>
              </a:rPr>
              <a:t>СДЕЛАТЬ ПОЛЕЗНЕЕ</a:t>
            </a:r>
            <a:endParaRPr/>
          </a:p>
        </p:txBody>
      </p:sp>
      <p:pic>
        <p:nvPicPr>
          <p:cNvPr id="21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267760" y="2311560"/>
            <a:ext cx="3210120" cy="1965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677160" y="609480"/>
            <a:ext cx="859644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526D15"/>
                </a:solidFill>
                <a:latin typeface="Trebuchet MS"/>
              </a:rPr>
              <a:t>Один из участников загадывает цвет и пытается его изобразить мимикой и жестами.
(</a:t>
            </a:r>
            <a:r>
              <a:rPr lang="en-US" sz="3600">
                <a:solidFill>
                  <a:srgbClr val="526D15"/>
                </a:solidFill>
                <a:latin typeface="Trebuchet MS"/>
              </a:rPr>
              <a:t>нельзя указывать на предмет этого цвета)</a:t>
            </a:r>
            <a:endParaRPr/>
          </a:p>
        </p:txBody>
      </p:sp>
      <p:sp>
        <p:nvSpPr>
          <p:cNvPr id="216" name="TextShape 2"/>
          <p:cNvSpPr txBox="1"/>
          <p:nvPr/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8000">
                <a:solidFill>
                  <a:srgbClr val="404040"/>
                </a:solidFill>
                <a:latin typeface="Trebuchet MS"/>
              </a:rPr>
              <a:t>УГАДЫВАНИЕ ЦВЕТА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677160" y="609480"/>
            <a:ext cx="920520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526D15"/>
                </a:solidFill>
                <a:latin typeface="Trebuchet MS"/>
              </a:rPr>
              <a:t>Вам предлагается краткое описание некоторой ситуации, необходимо придумать ситуацию, которую можно было рассматривать как противоположную описанной.</a:t>
            </a:r>
            <a:endParaRPr/>
          </a:p>
        </p:txBody>
      </p:sp>
      <p:sp>
        <p:nvSpPr>
          <p:cNvPr id="218" name="TextShape 2"/>
          <p:cNvSpPr txBox="1"/>
          <p:nvPr/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8000" b="1">
                <a:solidFill>
                  <a:srgbClr val="404040"/>
                </a:solidFill>
                <a:latin typeface="Trebuchet MS"/>
              </a:rPr>
              <a:t>ПРОТИВОПОЛОЖНОСТИ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814320" y="538560"/>
            <a:ext cx="11009880" cy="6184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Trebuchet MS"/>
              </a:rPr>
              <a:t>Допустим, дана ситуация </a:t>
            </a:r>
            <a:r>
              <a:rPr lang="ru-RU" sz="4400">
                <a:solidFill>
                  <a:srgbClr val="000000"/>
                </a:solidFill>
                <a:latin typeface="Trebuchet MS"/>
              </a:rPr>
              <a:t>«Шофёр ведёт автобус».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Trebuchet MS"/>
              </a:rPr>
              <a:t>Что можно рассматривать как </a:t>
            </a:r>
            <a:r>
              <a:rPr lang="ru-RU" sz="2800" b="1">
                <a:solidFill>
                  <a:srgbClr val="FF0000"/>
                </a:solidFill>
                <a:latin typeface="Trebuchet MS"/>
              </a:rPr>
              <a:t>противоположности?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Trebuchet MS"/>
              </a:rPr>
              <a:t>Например:</a:t>
            </a:r>
            <a:endParaRPr/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r>
              <a:rPr lang="ru-RU" sz="2800">
                <a:solidFill>
                  <a:srgbClr val="000000"/>
                </a:solidFill>
                <a:latin typeface="Trebuchet MS"/>
              </a:rPr>
              <a:t> Пассажиры, не дождавшись автобуса, шагают пешком.</a:t>
            </a:r>
            <a:endParaRPr/>
          </a:p>
          <a:p>
            <a:pPr>
              <a:lnSpc>
                <a:spcPct val="100000"/>
              </a:lnSpc>
              <a:buFont typeface="Trebuchet MS"/>
              <a:buAutoNum type="arabicPeriod"/>
            </a:pPr>
            <a:r>
              <a:rPr lang="ru-RU" sz="2800">
                <a:solidFill>
                  <a:srgbClr val="000000"/>
                </a:solidFill>
                <a:latin typeface="Trebuchet MS"/>
              </a:rPr>
              <a:t>Девушка едет на мотороллере.  (автобус большой, мотороллер – маленький, шофёр обычно мужчина, речь о девушке)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Trebuchet MS"/>
              </a:rPr>
              <a:t>Обычно противоположности касаются не всей ситуации в целом, а какого-то конкретного аспекта (ехать – идти, большой – маленький, едет сам – буксировка)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651240" y="0"/>
            <a:ext cx="10859760" cy="612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b="1">
                <a:solidFill>
                  <a:srgbClr val="0070C0"/>
                </a:solidFill>
                <a:latin typeface="Trebuchet MS"/>
              </a:rPr>
              <a:t>
ПРОФЕССОР ЧИТАЕТ ЛЕКЦИЮ
 ХУДОЖНИК РИСУЕТ КАРТИНУ
 ЖУРНАЛИСТ ПЕЧАТАЕТ НА КОМПЬЮТЕРЕ ТЕКСТ СТАТЬИ
 ТУРИСТ ЗАГОРАЕТ НА ПЛЯЖЕ
ДЕВУШКА ЕДЕТ С ГОРКИ НА РОЛИКАХ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677160" y="609480"/>
            <a:ext cx="8596440" cy="34030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400">
                <a:solidFill>
                  <a:srgbClr val="526D15"/>
                </a:solidFill>
                <a:latin typeface="Trebuchet MS"/>
              </a:rPr>
              <a:t>Участник пытается изобразить какую-нибудь цифру, остальные отгадывают.</a:t>
            </a:r>
            <a:endParaRPr/>
          </a:p>
        </p:txBody>
      </p:sp>
      <p:sp>
        <p:nvSpPr>
          <p:cNvPr id="222" name="TextShape 2"/>
          <p:cNvSpPr txBox="1"/>
          <p:nvPr/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7200">
                <a:solidFill>
                  <a:srgbClr val="404040"/>
                </a:solidFill>
                <a:latin typeface="Trebuchet MS"/>
              </a:rPr>
              <a:t>ИЗОБРАЗИТЬ ЦИФРУ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677160" y="609480"/>
            <a:ext cx="8596440" cy="34030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24" name="TextShape 2"/>
          <p:cNvSpPr txBox="1"/>
          <p:nvPr/>
        </p:nvSpPr>
        <p:spPr>
          <a:xfrm>
            <a:off x="677160" y="4470480"/>
            <a:ext cx="8596440" cy="1570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225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7360" y="871920"/>
            <a:ext cx="11504520" cy="4383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162</Words>
  <Application>Microsoft Office PowerPoint</Application>
  <PresentationFormat>Произвольный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</dc:creator>
  <cp:lastModifiedBy>user</cp:lastModifiedBy>
  <cp:revision>2</cp:revision>
  <dcterms:modified xsi:type="dcterms:W3CDTF">2023-05-02T10:28:44Z</dcterms:modified>
</cp:coreProperties>
</file>