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57" r:id="rId4"/>
    <p:sldId id="280" r:id="rId5"/>
    <p:sldId id="282" r:id="rId6"/>
    <p:sldId id="283" r:id="rId7"/>
    <p:sldId id="273" r:id="rId8"/>
    <p:sldId id="274" r:id="rId9"/>
    <p:sldId id="284" r:id="rId10"/>
    <p:sldId id="268" r:id="rId11"/>
    <p:sldId id="285" r:id="rId12"/>
    <p:sldId id="265" r:id="rId13"/>
    <p:sldId id="267" r:id="rId14"/>
    <p:sldId id="287" r:id="rId15"/>
    <p:sldId id="288" r:id="rId16"/>
    <p:sldId id="260" r:id="rId17"/>
    <p:sldId id="270" r:id="rId18"/>
    <p:sldId id="28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krot.info/uploads/posts/2020-10/1603677283_11-p-fon-berezi-dlya-prezentatsii-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2357430"/>
            <a:ext cx="7000924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Мастер-класс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«использование интерактивных технологий в реализации модуля  патриотическое воспитание»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71934" y="5500702"/>
            <a:ext cx="305436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Макатаева</a:t>
            </a:r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О.А.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МКДОУ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/с №2 г.Пласта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Documents and Settings\Admin\Рабочий стол\Новая папка\6ee1c1a00f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0" y="142875"/>
            <a:ext cx="91440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-3285331" y="3428206"/>
            <a:ext cx="68580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5572919" y="3428206"/>
            <a:ext cx="68580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0" y="6715125"/>
            <a:ext cx="91440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684213" y="333375"/>
            <a:ext cx="7488237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С чего начинается </a:t>
            </a:r>
            <a:r>
              <a:rPr lang="ru-RU" b="1" dirty="0"/>
              <a:t>Родина…Со сказок</a:t>
            </a:r>
            <a:r>
              <a:rPr lang="ru-RU" dirty="0"/>
              <a:t>, легенд, былин, </a:t>
            </a:r>
            <a:r>
              <a:rPr lang="ru-RU" dirty="0" err="1"/>
              <a:t>потешек</a:t>
            </a:r>
            <a:r>
              <a:rPr lang="ru-RU" dirty="0"/>
              <a:t>, пословиц, поговорок…С младенчества ребёнок слышит родную речь. Произведения устного народного творчества не только формируют любовь к традициям своего народа, но и способствуют развитию личности в духе </a:t>
            </a:r>
            <a:r>
              <a:rPr lang="ru-RU" b="1" dirty="0"/>
              <a:t>патриотизма</a:t>
            </a:r>
            <a:r>
              <a:rPr lang="ru-RU" dirty="0"/>
              <a:t>.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827088" y="2060575"/>
            <a:ext cx="7921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Вспомните русскую пословицу, похожую по смыслу иностранной.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684213" y="4292600"/>
            <a:ext cx="41481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Разговорами риса не сваришь </a:t>
            </a:r>
            <a:r>
              <a:rPr lang="ru-RU" i="1"/>
              <a:t>(кит.)</a:t>
            </a:r>
            <a:endParaRPr lang="ru-RU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5003800" y="4292600"/>
            <a:ext cx="3359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- Соловья баснями не кормят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611188" y="4868863"/>
            <a:ext cx="457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Когда леди выходит из автомобиля, автомобиль идёт быстрее. </a:t>
            </a:r>
            <a:r>
              <a:rPr lang="ru-RU" i="1"/>
              <a:t>(анг.)</a:t>
            </a:r>
            <a:endParaRPr lang="ru-RU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5076825" y="4941888"/>
            <a:ext cx="34099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– Баба с воза – кобыле легче.</a:t>
            </a:r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755650" y="5732463"/>
            <a:ext cx="45720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Голова - венец телу, а глаза лучшие алмазы в том венце </a:t>
            </a:r>
            <a:r>
              <a:rPr lang="ru-RU" i="1"/>
              <a:t>(азерб.)</a:t>
            </a:r>
            <a:endParaRPr lang="ru-RU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5364163" y="5876925"/>
            <a:ext cx="28559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 – Глаза – зеркало души.</a:t>
            </a: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684213" y="3141663"/>
            <a:ext cx="457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Тот не заблудится, кто спрашивает </a:t>
            </a:r>
            <a:r>
              <a:rPr lang="ru-RU" i="1"/>
              <a:t>(финн.)</a:t>
            </a:r>
            <a:endParaRPr lang="ru-RU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4859338" y="3213100"/>
            <a:ext cx="29273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– Язык до Киева доведёт.</a:t>
            </a:r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468313" y="2565400"/>
            <a:ext cx="28225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Курица кабану подружка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4787900" y="2636838"/>
            <a:ext cx="26553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i="1" dirty="0" smtClean="0"/>
              <a:t>Гусь </a:t>
            </a:r>
            <a:r>
              <a:rPr lang="ru-RU" i="1" dirty="0"/>
              <a:t>свинье не </a:t>
            </a:r>
            <a:r>
              <a:rPr lang="ru-RU" i="1" dirty="0" smtClean="0"/>
              <a:t>товарищ</a:t>
            </a:r>
            <a:endParaRPr lang="ru-RU" dirty="0"/>
          </a:p>
        </p:txBody>
      </p:sp>
      <p:sp>
        <p:nvSpPr>
          <p:cNvPr id="23" name="Прямоугольник 22"/>
          <p:cNvSpPr>
            <a:spLocks noChangeArrowheads="1"/>
          </p:cNvSpPr>
          <p:nvPr/>
        </p:nvSpPr>
        <p:spPr bwMode="auto">
          <a:xfrm>
            <a:off x="468313" y="3789363"/>
            <a:ext cx="40100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Уйти от новой стиральной машины.</a:t>
            </a:r>
          </a:p>
        </p:txBody>
      </p:sp>
      <p:sp>
        <p:nvSpPr>
          <p:cNvPr id="24" name="Прямоугольник 23"/>
          <p:cNvSpPr>
            <a:spLocks noChangeArrowheads="1"/>
          </p:cNvSpPr>
          <p:nvPr/>
        </p:nvSpPr>
        <p:spPr bwMode="auto">
          <a:xfrm>
            <a:off x="4643438" y="3789363"/>
            <a:ext cx="34486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i="1" dirty="0" smtClean="0"/>
              <a:t>Остаться </a:t>
            </a:r>
            <a:r>
              <a:rPr lang="ru-RU" i="1" dirty="0"/>
              <a:t>у разбитого </a:t>
            </a:r>
            <a:r>
              <a:rPr lang="ru-RU" i="1" dirty="0" smtClean="0"/>
              <a:t>корыта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  <p:bldP spid="12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f2.ppt-online.org/files2/slide/w/wTtF7gMmWJbZ5Xxc8UBGOYfynH1kS2LpRAIDNv6zE/slide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5922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00100" y="1285860"/>
            <a:ext cx="77153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/>
              <a:t>Интерактивная технология «Цепочка»</a:t>
            </a:r>
          </a:p>
          <a:p>
            <a:endParaRPr lang="ru-RU" dirty="0" smtClean="0"/>
          </a:p>
          <a:p>
            <a:r>
              <a:rPr lang="ru-RU" dirty="0" smtClean="0"/>
              <a:t>Интерактивная технология «Цепочка» помогает началу формирования у детей дошкольного возраста умения работать в команде.</a:t>
            </a:r>
          </a:p>
          <a:p>
            <a:r>
              <a:rPr lang="ru-RU" dirty="0" smtClean="0"/>
              <a:t>Основу этой технологии составляет последовательное решение каждым участником одной задачи. Наличие общей цели, одного общего результата создает обстановку сопереживания и взаимопомощи, заставляет общаться друг с другом, предлагать варианты решений задания.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Admin\Рабочий стол\Новая папка\6ee1c1a00f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0" y="142875"/>
            <a:ext cx="91440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-3285331" y="3428206"/>
            <a:ext cx="68580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5572919" y="3428206"/>
            <a:ext cx="68580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0" y="6715125"/>
            <a:ext cx="91440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836613"/>
            <a:ext cx="3827462" cy="153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2708275"/>
            <a:ext cx="3840162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родин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5288" y="4724400"/>
            <a:ext cx="3975100" cy="150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148263" y="1125538"/>
            <a:ext cx="1787525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/>
              <a:t>ГИМН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219700" y="3068638"/>
            <a:ext cx="1665288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/>
              <a:t>ГЕРБ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5219700" y="5084763"/>
            <a:ext cx="260826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/>
              <a:t>РОДИНА</a:t>
            </a:r>
          </a:p>
        </p:txBody>
      </p:sp>
      <p:sp>
        <p:nvSpPr>
          <p:cNvPr id="10253" name="TextBox 17"/>
          <p:cNvSpPr txBox="1">
            <a:spLocks noChangeArrowheads="1"/>
          </p:cNvSpPr>
          <p:nvPr/>
        </p:nvSpPr>
        <p:spPr bwMode="auto">
          <a:xfrm>
            <a:off x="1908175" y="188913"/>
            <a:ext cx="574675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dirty="0"/>
              <a:t>Разгадайте ребусы: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6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Admin\Рабочий стол\Новая папка\6ee1c1a00f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0" y="142875"/>
            <a:ext cx="91440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-3285331" y="3428206"/>
            <a:ext cx="68580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5572919" y="3428206"/>
            <a:ext cx="68580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0" y="6715125"/>
            <a:ext cx="91440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Рисунок 6" descr="честь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196975"/>
            <a:ext cx="4464050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росси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4005263"/>
            <a:ext cx="4537075" cy="189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011863" y="1628775"/>
            <a:ext cx="210026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/>
              <a:t>ЧЕСТЬ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940425" y="4508500"/>
            <a:ext cx="261461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/>
              <a:t>РОССИЯ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f2.ppt-online.org/files2/slide/w/wTtF7gMmWJbZ5Xxc8UBGOYfynH1kS2LpRAIDNv6zE/slide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5922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57224" y="751344"/>
            <a:ext cx="771530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Интерактивная технология «</a:t>
            </a:r>
            <a:r>
              <a:rPr lang="ru-RU" b="1" dirty="0" err="1" smtClean="0"/>
              <a:t>Синквейн</a:t>
            </a:r>
            <a:r>
              <a:rPr lang="ru-RU" b="1" dirty="0" smtClean="0"/>
              <a:t>»</a:t>
            </a:r>
          </a:p>
          <a:p>
            <a:r>
              <a:rPr lang="ru-RU" dirty="0" smtClean="0"/>
              <a:t>Предлагаю составить небольшое стихотворение. Составить стихотворение вам поможет интерактивный приём </a:t>
            </a:r>
            <a:r>
              <a:rPr lang="ru-RU" dirty="0" err="1" smtClean="0"/>
              <a:t>синквейн</a:t>
            </a:r>
            <a:r>
              <a:rPr lang="ru-RU" dirty="0" smtClean="0"/>
              <a:t>- пять нерифмованных строк, имеющих форму стихотворения.  </a:t>
            </a:r>
          </a:p>
          <a:p>
            <a:r>
              <a:rPr lang="ru-RU" dirty="0" smtClean="0"/>
              <a:t>Существуют определенные правила написания </a:t>
            </a:r>
            <a:r>
              <a:rPr lang="ru-RU" b="1" dirty="0" err="1" smtClean="0"/>
              <a:t>синквейна</a:t>
            </a:r>
            <a:r>
              <a:rPr lang="ru-RU" dirty="0" smtClean="0"/>
              <a:t>. Он состоит из 5-ти строк. Его форма напоминает </a:t>
            </a:r>
            <a:r>
              <a:rPr lang="ru-RU" i="1" dirty="0" smtClean="0"/>
              <a:t>«елочку»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Первая строка – одно слово, обычно существительное, отражающее главную идею;</a:t>
            </a:r>
          </a:p>
          <a:p>
            <a:r>
              <a:rPr lang="ru-RU" dirty="0" smtClean="0"/>
              <a:t>вторая строка – два слова, прилагательные;</a:t>
            </a:r>
          </a:p>
          <a:p>
            <a:r>
              <a:rPr lang="ru-RU" dirty="0" smtClean="0"/>
              <a:t>третья строка – три слова, глаголы, описывающие действия в рамках темы;</a:t>
            </a:r>
          </a:p>
          <a:p>
            <a:r>
              <a:rPr lang="ru-RU" dirty="0" smtClean="0"/>
              <a:t>четвертая строка – фраза из нескольких слов, показывающая отношение к теме;</a:t>
            </a:r>
          </a:p>
          <a:p>
            <a:r>
              <a:rPr lang="ru-RU" dirty="0" smtClean="0"/>
              <a:t>пятая строка – слова, связанные с первым, отражающие сущность темы (это может быть одно слово).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f2.ppt-online.org/files2/slide/w/wTtF7gMmWJbZ5Xxc8UBGOYfynH1kS2LpRAIDNv6zE/slide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5922" cy="6858000"/>
          </a:xfrm>
          <a:prstGeom prst="rect">
            <a:avLst/>
          </a:prstGeom>
          <a:noFill/>
        </p:spPr>
      </p:pic>
      <p:sp>
        <p:nvSpPr>
          <p:cNvPr id="5" name="Равнобедренный треугольник 4"/>
          <p:cNvSpPr/>
          <p:nvPr/>
        </p:nvSpPr>
        <p:spPr>
          <a:xfrm>
            <a:off x="3500430" y="428604"/>
            <a:ext cx="1346456" cy="857256"/>
          </a:xfrm>
          <a:prstGeom prst="triangl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2857488" y="1285860"/>
            <a:ext cx="2632340" cy="1214446"/>
          </a:xfrm>
          <a:prstGeom prst="triangl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2357422" y="2500306"/>
            <a:ext cx="3643338" cy="1571636"/>
          </a:xfrm>
          <a:prstGeom prst="triangl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2285984" y="4071942"/>
            <a:ext cx="3918224" cy="1285884"/>
          </a:xfrm>
          <a:prstGeom prst="triangl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2000232" y="5357826"/>
            <a:ext cx="4572032" cy="1214446"/>
          </a:xfrm>
          <a:prstGeom prst="triangl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14744" y="785794"/>
            <a:ext cx="908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БЕРЕЗА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357554" y="1857364"/>
            <a:ext cx="17200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u="sng" dirty="0" smtClean="0"/>
              <a:t>Какая?  2 слова</a:t>
            </a:r>
            <a:endParaRPr lang="ru-RU" b="1" u="sng" dirty="0"/>
          </a:p>
        </p:txBody>
      </p:sp>
      <p:sp>
        <p:nvSpPr>
          <p:cNvPr id="14" name="TextBox 13"/>
          <p:cNvSpPr txBox="1"/>
          <p:nvPr/>
        </p:nvSpPr>
        <p:spPr>
          <a:xfrm>
            <a:off x="3214678" y="3357562"/>
            <a:ext cx="2217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u="sng" dirty="0" smtClean="0"/>
              <a:t>Что</a:t>
            </a:r>
            <a:r>
              <a:rPr lang="ru-RU" b="1" dirty="0" smtClean="0"/>
              <a:t> </a:t>
            </a:r>
            <a:r>
              <a:rPr lang="ru-RU" b="1" u="sng" dirty="0" smtClean="0"/>
              <a:t>делает?</a:t>
            </a:r>
            <a:r>
              <a:rPr lang="ru-RU" b="1" dirty="0" smtClean="0"/>
              <a:t>  3 слова</a:t>
            </a:r>
            <a:endParaRPr lang="ru-RU" b="1" u="sng" dirty="0"/>
          </a:p>
        </p:txBody>
      </p:sp>
      <p:sp>
        <p:nvSpPr>
          <p:cNvPr id="15" name="TextBox 14"/>
          <p:cNvSpPr txBox="1"/>
          <p:nvPr/>
        </p:nvSpPr>
        <p:spPr>
          <a:xfrm>
            <a:off x="2643174" y="4714884"/>
            <a:ext cx="3431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 Отношение к предмету  4 слова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143240" y="5715016"/>
            <a:ext cx="2411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Сущность темы 5 слов</a:t>
            </a:r>
            <a:endParaRPr lang="ru-RU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57488" y="2143116"/>
            <a:ext cx="24717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Тонкая, белоствольная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071802" y="3714752"/>
            <a:ext cx="26037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Растет, зеленеет, радует.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3143240" y="5072074"/>
            <a:ext cx="2641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Береза — символ России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000364" y="6072206"/>
            <a:ext cx="2902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Дерева краше нет на земле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  <p:bldP spid="15" grpId="0"/>
      <p:bldP spid="16" grpId="0"/>
      <p:bldP spid="18" grpId="0"/>
      <p:bldP spid="19" grpId="0"/>
      <p:bldP spid="20" grpId="0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cf2.ppt-online.org/files2/slide/w/wTtF7gMmWJbZ5Xxc8UBGOYfynH1kS2LpRAIDNv6zE/slide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5922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28662" y="571480"/>
            <a:ext cx="792961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Технология ИКТ</a:t>
            </a:r>
          </a:p>
          <a:p>
            <a:r>
              <a:rPr lang="ru-RU" dirty="0" smtClean="0"/>
              <a:t>Для педагогов применение ИКТ дает широкие творческие возможности при создании методического материала, доступность информации, мобильность, оперативность и экономичность.</a:t>
            </a:r>
          </a:p>
          <a:p>
            <a:r>
              <a:rPr lang="ru-RU" dirty="0" smtClean="0"/>
              <a:t>По модулю «Патриотическое воспитание» Рабочей программы воспитания ИКТ используется для проведения мероприятий для родителей, для гражданско-патриотического воспитания детей (организация деятельности по темам: семья, родной край, Отечество, государственная символика, праздники, памятные даты, традиции и обычаи, народное творчество, произведения искусства, правила поведения в обществе и др.).</a:t>
            </a:r>
          </a:p>
          <a:p>
            <a:r>
              <a:rPr lang="ru-RU" dirty="0" smtClean="0"/>
              <a:t>В своей работе педагоги дошкольного образования применяют средства ИКТ, а именно – наглядность для игр, иллюстративный и содержательный материал для проведения праздников, материалы электронных презентаций.</a:t>
            </a:r>
            <a:endParaRPr lang="ru-RU" dirty="0"/>
          </a:p>
        </p:txBody>
      </p:sp>
      <p:pic>
        <p:nvPicPr>
          <p:cNvPr id="6" name="Picture 1" descr="C:\Users\ds2pl\Desktop\фото\IMG_20221209_1549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4357694"/>
            <a:ext cx="2693458" cy="2020094"/>
          </a:xfrm>
          <a:prstGeom prst="rect">
            <a:avLst/>
          </a:prstGeom>
          <a:noFill/>
        </p:spPr>
      </p:pic>
      <p:pic>
        <p:nvPicPr>
          <p:cNvPr id="7" name="Picture 2" descr="D:\DCIM\136___09\IMG_195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00429" y="4357694"/>
            <a:ext cx="2683599" cy="2013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57950" y="4357694"/>
            <a:ext cx="2627495" cy="1970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f2.ppt-online.org/files2/slide/w/wTtF7gMmWJbZ5Xxc8UBGOYfynH1kS2LpRAIDNv6zE/slide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5922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285852" y="428604"/>
            <a:ext cx="735811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Использование ИКТ в дошкольном обучении возможно, необходимо и эффективно. Критериями эффективности проводимой в ДОУ работы по патриотическому воспитанию дошкольников с использованием ИКТ являются положительная динамика личностного роста детей, повышение их информационной и краеведческой осведомленности, интереса детей, родителей и педагогов к истории и культуре России. Использование информационных технологий позволяет  сделать процесс обучения и развития ребёнка достаточно эффективным, открывает новые возможности образования не только для самого ребёнка, но и для педагога.</a:t>
            </a:r>
            <a:endParaRPr lang="ru-RU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3571876"/>
            <a:ext cx="3904656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628" y="3571876"/>
            <a:ext cx="3857620" cy="289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f2.ppt-online.org/files2/slide/w/wTtF7gMmWJbZ5Xxc8UBGOYfynH1kS2LpRAIDNv6zE/slide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5922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71538" y="1571612"/>
            <a:ext cx="792961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Наш мастер класс закончился, друзья!</a:t>
            </a:r>
          </a:p>
          <a:p>
            <a:r>
              <a:rPr lang="ru-RU" sz="3600" b="1" dirty="0" smtClean="0"/>
              <a:t>И время поводить итог.</a:t>
            </a:r>
          </a:p>
          <a:p>
            <a:r>
              <a:rPr lang="ru-RU" sz="3600" b="1" dirty="0" smtClean="0"/>
              <a:t>Скажу с уверенностью я-</a:t>
            </a:r>
          </a:p>
          <a:p>
            <a:r>
              <a:rPr lang="ru-RU" sz="3600" b="1" dirty="0" smtClean="0"/>
              <a:t>Во многом вы мне помогали.</a:t>
            </a:r>
          </a:p>
          <a:p>
            <a:r>
              <a:rPr lang="ru-RU" sz="3600" b="1" dirty="0" smtClean="0"/>
              <a:t>Как опыт детям передать,</a:t>
            </a:r>
          </a:p>
          <a:p>
            <a:r>
              <a:rPr lang="ru-RU" sz="3600" b="1" dirty="0" smtClean="0"/>
              <a:t>В семье традиции хранить</a:t>
            </a:r>
          </a:p>
          <a:p>
            <a:r>
              <a:rPr lang="ru-RU" sz="3600" b="1" dirty="0" smtClean="0"/>
              <a:t>И родину свою любить.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f2.ppt-online.org/files2/slide/w/wTtF7gMmWJbZ5Xxc8UBGOYfynH1kS2LpRAIDNv6zE/slide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5922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00100" y="857232"/>
            <a:ext cx="778674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ru-RU" dirty="0" smtClean="0"/>
              <a:t>Патриотическое воспитание сегодня – одна из важных и актуальных тем. В 2020 году правительством РФ была утверждена программа «Патриотическое воспитание граждан Российской Федерации на 2021-2025 годы». Воспитание чувства единения с народом своей страны, осознания принадлежности к Родине и обретение нравственных ориентиров – вот только некоторые из основных ее задач. И начинать работу над ними необходимо с самого раннего возраста.</a:t>
            </a:r>
          </a:p>
          <a:p>
            <a:pPr fontAlgn="t"/>
            <a:r>
              <a:rPr lang="ru-RU" dirty="0" smtClean="0"/>
              <a:t>В помощь современному воспитателю создано немало оборудования, методических материалов и полноценных программ, направленных на патриотическое воспитание. Они посвящены различным аспектам этого многогранного понятия:</a:t>
            </a:r>
          </a:p>
          <a:p>
            <a:pPr fontAlgn="t"/>
            <a:r>
              <a:rPr lang="ru-RU" dirty="0" smtClean="0"/>
              <a:t> </a:t>
            </a:r>
          </a:p>
          <a:p>
            <a:pPr fontAlgn="t"/>
            <a:r>
              <a:rPr lang="ru-RU" dirty="0" smtClean="0"/>
              <a:t>- семейным ценностям,</a:t>
            </a:r>
          </a:p>
          <a:p>
            <a:pPr fontAlgn="t"/>
            <a:r>
              <a:rPr lang="ru-RU" dirty="0" smtClean="0"/>
              <a:t>- истории страны и родного края,</a:t>
            </a:r>
          </a:p>
          <a:p>
            <a:pPr fontAlgn="t"/>
            <a:r>
              <a:rPr lang="ru-RU" dirty="0" smtClean="0"/>
              <a:t>- бережному отношению к природе,</a:t>
            </a:r>
          </a:p>
          <a:p>
            <a:pPr fontAlgn="t"/>
            <a:r>
              <a:rPr lang="ru-RU" dirty="0" smtClean="0"/>
              <a:t>- русским традициям и ремеслам,</a:t>
            </a:r>
          </a:p>
          <a:p>
            <a:pPr fontAlgn="t"/>
            <a:r>
              <a:rPr lang="ru-RU" dirty="0" smtClean="0"/>
              <a:t>- финансовой грамотности</a:t>
            </a:r>
          </a:p>
          <a:p>
            <a:pPr fontAlgn="t"/>
            <a:r>
              <a:rPr lang="ru-RU" dirty="0" smtClean="0"/>
              <a:t>- и многим другим.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cf2.ppt-online.org/files2/slide/w/wTtF7gMmWJbZ5Xxc8UBGOYfynH1kS2LpRAIDNv6zE/slide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5922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71538" y="571480"/>
            <a:ext cx="757242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Детство – особенный период в развитии ребенка. В силу своих эмоциональных реакций, в силу своей непосредственности, открытости души, наиболее благоприятен и важен для формирования патриотических чувств у дошкольника, которые прописаны в Рабочей программе воспитания.</a:t>
            </a:r>
          </a:p>
          <a:p>
            <a:r>
              <a:rPr lang="ru-RU" dirty="0" smtClean="0"/>
              <a:t>Использование современных интерактивных технологий по модулю «Патриотическое воспитание» способствует обогащению представлений дошкольников об окружающей их действительности, получению знаний и опыта, увеличению мотивации к знаниям. </a:t>
            </a:r>
            <a:endParaRPr lang="ru-RU" dirty="0"/>
          </a:p>
        </p:txBody>
      </p:sp>
      <p:pic>
        <p:nvPicPr>
          <p:cNvPr id="6" name="Picture 2" descr="C:\Users\ds2pl\Desktop\фото\IMG-20211117-WA00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3214686"/>
            <a:ext cx="3500462" cy="2336001"/>
          </a:xfrm>
          <a:prstGeom prst="rect">
            <a:avLst/>
          </a:prstGeom>
          <a:noFill/>
        </p:spPr>
      </p:pic>
      <p:pic>
        <p:nvPicPr>
          <p:cNvPr id="7" name="Picture 1" descr="C:\Users\ds2pl\Desktop\фото\IMG_20221111_16054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3286124"/>
            <a:ext cx="3998911" cy="22493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f2.ppt-online.org/files2/slide/w/wTtF7gMmWJbZ5Xxc8UBGOYfynH1kS2LpRAIDNv6zE/slide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5922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48" y="394692"/>
            <a:ext cx="8143932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Для воспитания юных патриотов в своей работе мы используем разные технологии, формы, методы и приемы, хорошо известные в практике. Но, шагая в ногу со временем, необходимо учитывать современные требования и тенденции педагогической практики, внедрять инновационные приёмы, которые позволили бы добиться положительных результатов.</a:t>
            </a:r>
          </a:p>
          <a:p>
            <a:r>
              <a:rPr lang="ru-RU" b="1" dirty="0" smtClean="0"/>
              <a:t>Интерактивность означает способность взаимодействовать или находиться в режиме беседы, диалога. </a:t>
            </a:r>
          </a:p>
          <a:p>
            <a:r>
              <a:rPr lang="ru-RU" b="1" dirty="0" smtClean="0"/>
              <a:t>Суть</a:t>
            </a:r>
            <a:r>
              <a:rPr lang="ru-RU" dirty="0" smtClean="0"/>
              <a:t> интерактивного обучения состоит в том, что практически все дети оказываются вовлеченными в процесс познания. Интерактивность ориентирована на более широкое взаимодействие воспитанников не только с педагогом, но и друг с другом. </a:t>
            </a:r>
          </a:p>
          <a:p>
            <a:r>
              <a:rPr lang="ru-RU" b="1" dirty="0" smtClean="0"/>
              <a:t>Интерактивная технология направлена на формирование у дошкольников новых качеств и умений:</a:t>
            </a:r>
          </a:p>
          <a:p>
            <a:r>
              <a:rPr lang="ru-RU" dirty="0" smtClean="0"/>
              <a:t>активизируется индивидуальная интеллектуальная активность каждого дошкольника;</a:t>
            </a:r>
          </a:p>
          <a:p>
            <a:r>
              <a:rPr lang="ru-RU" dirty="0" smtClean="0"/>
              <a:t>развиваются межличностные отношения, дети учатся преодолевать коммуникативные барьеры в общении (скованность, неуверенность), создается ситуация успеха;</a:t>
            </a:r>
          </a:p>
          <a:p>
            <a:r>
              <a:rPr lang="ru-RU" dirty="0" smtClean="0"/>
              <a:t>формируются условия для самообразования саморазвития личности каждого ребенка</a:t>
            </a:r>
          </a:p>
          <a:p>
            <a:r>
              <a:rPr lang="ru-RU" dirty="0" smtClean="0"/>
              <a:t>Внедрение интерактивных технологий в работу с детьми осуществляется постепенно, с учетом возрастных особенностей дошкольников.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f2.ppt-online.org/files2/slide/w/wTtF7gMmWJbZ5Xxc8UBGOYfynH1kS2LpRAIDNv6zE/slide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5922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00100" y="1071546"/>
            <a:ext cx="707236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Существует большое количество разнообразных игр, нацеленных на развитие гражданской позиции у молодого поколения.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Я предлагаю вам интерактивную технологию </a:t>
            </a:r>
            <a:r>
              <a:rPr lang="ru-RU" b="1" dirty="0" smtClean="0"/>
              <a:t>«Ассоциативный цветок»</a:t>
            </a:r>
            <a:r>
              <a:rPr lang="ru-RU" dirty="0" smtClean="0"/>
              <a:t> — метод работы, в ходе которого дети объединяются в несколько групп для решения общей задачи: на доске закрепляется «середина» цветка с изображением определенного понятия.</a:t>
            </a:r>
            <a:endParaRPr lang="ru-RU" dirty="0"/>
          </a:p>
        </p:txBody>
      </p:sp>
      <p:sp>
        <p:nvSpPr>
          <p:cNvPr id="6" name="Прямоугольник 17"/>
          <p:cNvSpPr>
            <a:spLocks noChangeArrowheads="1"/>
          </p:cNvSpPr>
          <p:nvPr/>
        </p:nvSpPr>
        <p:spPr bwMode="auto">
          <a:xfrm>
            <a:off x="785786" y="2000240"/>
            <a:ext cx="756126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 smtClean="0"/>
              <a:t>- </a:t>
            </a:r>
            <a:r>
              <a:rPr lang="ru-RU" dirty="0"/>
              <a:t>С чего начинается Родина… с изучения своей </a:t>
            </a:r>
            <a:r>
              <a:rPr lang="ru-RU" dirty="0" smtClean="0"/>
              <a:t>страны, малой родины, родного края, города, улицы, двора, где человек родился и вырос. История города – это живая история, она отражается и в биографии семьи и в судьбе каждого человека.</a:t>
            </a:r>
            <a:endParaRPr lang="ru-RU" dirty="0"/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f2.ppt-online.org/files2/slide/w/wTtF7gMmWJbZ5Xxc8UBGOYfynH1kS2LpRAIDNv6zE/slide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5922" cy="6858000"/>
          </a:xfrm>
          <a:prstGeom prst="rect">
            <a:avLst/>
          </a:prstGeom>
          <a:noFill/>
        </p:spPr>
      </p:pic>
      <p:pic>
        <p:nvPicPr>
          <p:cNvPr id="1027" name="Picture 3" descr="C:\Users\ds2pl\Desktop\png-transparent-flower-petal-flower-leaf-symmetry-colo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6659"/>
            <a:ext cx="9144000" cy="6874659"/>
          </a:xfrm>
          <a:prstGeom prst="rect">
            <a:avLst/>
          </a:prstGeom>
          <a:noFill/>
        </p:spPr>
      </p:pic>
      <p:pic>
        <p:nvPicPr>
          <p:cNvPr id="10" name="Picture 10" descr="http://diploms-v-cheliabinske.ru/images/plas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2714620"/>
            <a:ext cx="2931366" cy="1964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214810" y="1214422"/>
            <a:ext cx="66236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П</a:t>
            </a:r>
            <a:endParaRPr lang="ru-RU" sz="6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786578" y="2928934"/>
            <a:ext cx="6687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Л</a:t>
            </a:r>
            <a:endParaRPr lang="ru-RU" sz="6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857884" y="4929198"/>
            <a:ext cx="65114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А</a:t>
            </a:r>
            <a:endParaRPr lang="ru-RU" sz="6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786050" y="4929198"/>
            <a:ext cx="59503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С</a:t>
            </a:r>
            <a:endParaRPr lang="ru-RU" sz="6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928794" y="2714620"/>
            <a:ext cx="56618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Т</a:t>
            </a:r>
            <a:endParaRPr lang="ru-RU" sz="60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857224" y="0"/>
            <a:ext cx="75009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«Так какой он, наш город Пласт?»</a:t>
            </a:r>
          </a:p>
          <a:p>
            <a:r>
              <a:rPr lang="ru-RU" u="sng" dirty="0" smtClean="0"/>
              <a:t>Задание</a:t>
            </a:r>
            <a:r>
              <a:rPr lang="ru-RU" dirty="0" smtClean="0"/>
              <a:t>: придумайте по два определения на каждую букву названия города.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6500826" y="5357826"/>
            <a:ext cx="13381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Активный</a:t>
            </a:r>
          </a:p>
          <a:p>
            <a:r>
              <a:rPr lang="ru-RU" dirty="0" smtClean="0"/>
              <a:t>аккуратный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857752" y="1571612"/>
            <a:ext cx="16141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Прекрасный</a:t>
            </a:r>
          </a:p>
          <a:p>
            <a:r>
              <a:rPr lang="ru-RU" dirty="0" smtClean="0"/>
              <a:t>превосходный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7572396" y="3286124"/>
            <a:ext cx="11753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Любимый</a:t>
            </a:r>
          </a:p>
          <a:p>
            <a:r>
              <a:rPr lang="ru-RU" dirty="0" smtClean="0"/>
              <a:t>ласковый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3571868" y="5643578"/>
            <a:ext cx="12698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Серьезный</a:t>
            </a:r>
          </a:p>
          <a:p>
            <a:r>
              <a:rPr lang="ru-RU" dirty="0" smtClean="0"/>
              <a:t>сказочный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1000100" y="3643314"/>
            <a:ext cx="13142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Теплый</a:t>
            </a:r>
          </a:p>
          <a:p>
            <a:r>
              <a:rPr lang="ru-RU" dirty="0" smtClean="0"/>
              <a:t>Творческий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f2.ppt-online.org/files2/slide/w/wTtF7gMmWJbZ5Xxc8UBGOYfynH1kS2LpRAIDNv6zE/slide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5922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5984" y="285728"/>
            <a:ext cx="431515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Интерактивная технология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«Дерево решений»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https://api.bashinform.ru/attachments/65088fd153a9a736e025644a44b27ec70ac0906d/store/crop/0/0/213/237/1600/0/0/d239ea501b747da2a0fdcdde40bc220c68360b73b0546d091f8bd862fba1/9d59cd429d27f552712799487b6316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285860"/>
            <a:ext cx="4559190" cy="507209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929322" y="2143116"/>
            <a:ext cx="31254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Ствол – проблема</a:t>
            </a:r>
          </a:p>
          <a:p>
            <a:r>
              <a:rPr lang="ru-RU" sz="2400" b="1" dirty="0" smtClean="0"/>
              <a:t>Ветви – пути решения</a:t>
            </a:r>
          </a:p>
          <a:p>
            <a:r>
              <a:rPr lang="ru-RU" sz="2400" b="1" dirty="0" smtClean="0"/>
              <a:t>Листья - результат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f2.ppt-online.org/files2/slide/w/wTtF7gMmWJbZ5Xxc8UBGOYfynH1kS2LpRAIDNv6zE/slide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5922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928794" y="714356"/>
            <a:ext cx="5719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 находитесь на совещании в Администрации г.Пласта</a:t>
            </a:r>
            <a:endParaRPr lang="ru-RU" dirty="0"/>
          </a:p>
        </p:txBody>
      </p:sp>
      <p:pic>
        <p:nvPicPr>
          <p:cNvPr id="29698" name="Picture 2" descr="https://flomaster.club/uploads/posts/2022-12/1672474569_flomaster-club-p-shablon-stvol-dereva-dlya-applikatsii-pint-3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428736"/>
            <a:ext cx="4929222" cy="492922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214942" y="1357298"/>
            <a:ext cx="36256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ПРОБЛЕМА:</a:t>
            </a:r>
          </a:p>
          <a:p>
            <a:r>
              <a:rPr lang="ru-RU" dirty="0" smtClean="0"/>
              <a:t>Найдите пути решения проблемы </a:t>
            </a:r>
          </a:p>
          <a:p>
            <a:r>
              <a:rPr lang="ru-RU" dirty="0" smtClean="0"/>
              <a:t>отдыха для детей, молодежи</a:t>
            </a:r>
          </a:p>
          <a:p>
            <a:r>
              <a:rPr lang="ru-RU" dirty="0" smtClean="0"/>
              <a:t> и пожилых людей в нашем городе</a:t>
            </a:r>
            <a:endParaRPr lang="ru-RU" dirty="0"/>
          </a:p>
        </p:txBody>
      </p:sp>
      <p:pic>
        <p:nvPicPr>
          <p:cNvPr id="29699" name="Picture 3" descr="C:\Users\ds2pl\Desktop\1672283282_baback-club-p-krona-dereva-risunok-krasivo-14 (1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571612"/>
            <a:ext cx="6462053" cy="4821231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786314" y="4549676"/>
            <a:ext cx="374410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зоны отдыха</a:t>
            </a:r>
          </a:p>
          <a:p>
            <a:r>
              <a:rPr lang="ru-RU" dirty="0" smtClean="0"/>
              <a:t>Дом культуры</a:t>
            </a:r>
          </a:p>
          <a:p>
            <a:r>
              <a:rPr lang="ru-RU" dirty="0" smtClean="0"/>
              <a:t>различные мероприятия, дискотеки</a:t>
            </a:r>
          </a:p>
          <a:p>
            <a:r>
              <a:rPr lang="ru-RU" dirty="0" smtClean="0"/>
              <a:t>Парк</a:t>
            </a:r>
          </a:p>
          <a:p>
            <a:r>
              <a:rPr lang="ru-RU" dirty="0" smtClean="0"/>
              <a:t>Скамейки для отдыха</a:t>
            </a:r>
          </a:p>
          <a:p>
            <a:r>
              <a:rPr lang="ru-RU" dirty="0" smtClean="0"/>
              <a:t>детские площадки </a:t>
            </a:r>
          </a:p>
          <a:p>
            <a:r>
              <a:rPr lang="ru-RU" dirty="0" smtClean="0"/>
              <a:t>спортивная площадка</a:t>
            </a:r>
          </a:p>
          <a:p>
            <a:r>
              <a:rPr lang="ru-RU" dirty="0" smtClean="0"/>
              <a:t>прогулочные пешеходные тропинки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f2.ppt-online.org/files2/slide/w/wTtF7gMmWJbZ5Xxc8UBGOYfynH1kS2LpRAIDNv6zE/slide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5922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85786" y="714356"/>
            <a:ext cx="807249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/>
              <a:t>Интерактивная технология «Хоровод»</a:t>
            </a:r>
            <a:endParaRPr lang="ru-RU" dirty="0" smtClean="0"/>
          </a:p>
          <a:p>
            <a:r>
              <a:rPr lang="ru-RU" dirty="0" smtClean="0"/>
              <a:t>На начальном этапе взрослый является ведущим, т.к. дети самостоятельно выполнить задание по очереди не могут. Воспитатель с помощью предмета учит детей выполнять задание по очереди, тем самым воспитывает у них такие качества, как умение выслушивать ответы и не перебивать друг друга.</a:t>
            </a:r>
          </a:p>
          <a:p>
            <a:r>
              <a:rPr lang="ru-RU" dirty="0" smtClean="0"/>
              <a:t>Интерактивная технология «Хоровод» способствует формированию начальных навыков произвольного поведения у детей дошкольного возраста.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3857628"/>
            <a:ext cx="77882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Нельзя построить будущее, без прошлого!</a:t>
            </a:r>
            <a:endParaRPr lang="ru-RU" sz="32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</TotalTime>
  <Words>896</Words>
  <PresentationFormat>Экран (4:3)</PresentationFormat>
  <Paragraphs>125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ds2pl</dc:creator>
  <cp:lastModifiedBy>ds2pl</cp:lastModifiedBy>
  <cp:revision>9</cp:revision>
  <dcterms:created xsi:type="dcterms:W3CDTF">2023-02-16T05:06:38Z</dcterms:created>
  <dcterms:modified xsi:type="dcterms:W3CDTF">2023-05-02T04:39:48Z</dcterms:modified>
</cp:coreProperties>
</file>