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6" r:id="rId2"/>
    <p:sldId id="289" r:id="rId3"/>
    <p:sldId id="290" r:id="rId4"/>
    <p:sldId id="262" r:id="rId5"/>
    <p:sldId id="263" r:id="rId6"/>
    <p:sldId id="264" r:id="rId7"/>
    <p:sldId id="265" r:id="rId8"/>
    <p:sldId id="295" r:id="rId9"/>
    <p:sldId id="297" r:id="rId10"/>
    <p:sldId id="261" r:id="rId11"/>
    <p:sldId id="257" r:id="rId12"/>
    <p:sldId id="266" r:id="rId13"/>
    <p:sldId id="267" r:id="rId14"/>
    <p:sldId id="269" r:id="rId15"/>
    <p:sldId id="283" r:id="rId16"/>
    <p:sldId id="270" r:id="rId17"/>
    <p:sldId id="272" r:id="rId18"/>
    <p:sldId id="273" r:id="rId19"/>
    <p:sldId id="277" r:id="rId20"/>
    <p:sldId id="281" r:id="rId21"/>
    <p:sldId id="30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EFD5D-9A2A-4939-B9D0-80224DE5C9AE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CC4CF-49F3-4B6C-B3F2-DE6A86F1A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97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4CB05F-3510-4AF0-82F7-CB708CD11D6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3941C7B-4EB8-4AE7-A319-F5B546072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2254102"/>
            <a:ext cx="10911840" cy="35938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Направление: </a:t>
            </a:r>
            <a:br>
              <a:rPr lang="ru-RU" dirty="0" smtClean="0"/>
            </a:br>
            <a:r>
              <a:rPr lang="ru-RU" dirty="0" smtClean="0"/>
              <a:t>Одарённые дети – приоритет современного образования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134097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II </a:t>
            </a:r>
            <a:r>
              <a:rPr lang="ru-RU" dirty="0" smtClean="0"/>
              <a:t>республиканская НПК учителей русского языка и литературы «Актуальные вопросы школьного филологического образования: опыт ведущих практик»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12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50254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Быстрый холод </a:t>
            </a:r>
            <a:br>
              <a:rPr lang="ru-RU" dirty="0" smtClean="0"/>
            </a:br>
            <a:r>
              <a:rPr lang="ru-RU" dirty="0" smtClean="0"/>
              <a:t>вдохновенья…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3168" y="3850784"/>
            <a:ext cx="10363200" cy="100455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(Школьный конкурс стихов собственного сочинения)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300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715" y="530225"/>
            <a:ext cx="6735651" cy="5046327"/>
          </a:xfrm>
        </p:spPr>
      </p:pic>
    </p:spTree>
    <p:extLst>
      <p:ext uri="{BB962C8B-B14F-4D97-AF65-F5344CB8AC3E}">
        <p14:creationId xmlns:p14="http://schemas.microsoft.com/office/powerpoint/2010/main" val="104064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Читательские конференции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0175" y="530225"/>
            <a:ext cx="5383369" cy="50205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 чтецов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328" y="530225"/>
            <a:ext cx="4958366" cy="5033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Юбилейные даты писателей и поэтов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660" y="530225"/>
            <a:ext cx="5087154" cy="4956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Совместная работа МО со школьной библиотекой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504" y="530225"/>
            <a:ext cx="5795493" cy="4453255"/>
          </a:xfrm>
        </p:spPr>
      </p:pic>
    </p:spTree>
    <p:extLst>
      <p:ext uri="{BB962C8B-B14F-4D97-AF65-F5344CB8AC3E}">
        <p14:creationId xmlns:p14="http://schemas.microsoft.com/office/powerpoint/2010/main" val="4083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Литературная карта </a:t>
            </a:r>
            <a:r>
              <a:rPr lang="ru-RU" dirty="0" err="1" smtClean="0"/>
              <a:t>Заиграевского</a:t>
            </a:r>
            <a:r>
              <a:rPr lang="ru-RU" dirty="0" smtClean="0"/>
              <a:t> района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530" y="530225"/>
            <a:ext cx="8075053" cy="49690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1262131"/>
            <a:ext cx="10911840" cy="24212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Районная литературная игра, посвященная творчеству Д. </a:t>
            </a:r>
            <a:r>
              <a:rPr lang="ru-RU" dirty="0" err="1" smtClean="0"/>
              <a:t>Жалсараева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Районная литературная игра, посвященная творчеству Ч.Цыдендамбаева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59" y="530225"/>
            <a:ext cx="7225048" cy="45440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Районная литературная игра, посвященная творчеству </a:t>
            </a:r>
            <a:r>
              <a:rPr lang="ru-RU" sz="3200" dirty="0" err="1">
                <a:solidFill>
                  <a:srgbClr val="F07F09">
                    <a:tint val="88000"/>
                    <a:satMod val="150000"/>
                  </a:srgbClr>
                </a:solidFill>
              </a:rPr>
              <a:t>Ч.Цыдендамбаева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3803" y="530225"/>
            <a:ext cx="7405352" cy="4621324"/>
          </a:xfrm>
        </p:spPr>
      </p:pic>
    </p:spTree>
    <p:extLst>
      <p:ext uri="{BB962C8B-B14F-4D97-AF65-F5344CB8AC3E}">
        <p14:creationId xmlns:p14="http://schemas.microsoft.com/office/powerpoint/2010/main" val="35726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296214"/>
            <a:ext cx="10911840" cy="1171978"/>
          </a:xfrm>
        </p:spPr>
        <p:txBody>
          <a:bodyPr/>
          <a:lstStyle/>
          <a:p>
            <a:pPr algn="ctr"/>
            <a:r>
              <a:rPr lang="ru-RU" dirty="0" smtClean="0"/>
              <a:t>Тема: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1468192"/>
            <a:ext cx="10911840" cy="482957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ru-RU" sz="4000" b="1" dirty="0" smtClean="0">
                <a:latin typeface="Arial Black" panose="020B0A04020102020204" pitchFamily="34" charset="0"/>
              </a:rPr>
              <a:t>Развитие творческих способностей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ru-RU" sz="4000" b="1" dirty="0" smtClean="0">
                <a:latin typeface="Arial Black" panose="020B0A04020102020204" pitchFamily="34" charset="0"/>
              </a:rPr>
              <a:t>учащихся во внеурочное время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ru-RU" sz="4000" b="1" dirty="0" smtClean="0">
                <a:latin typeface="Arial Black" panose="020B0A04020102020204" pitchFamily="34" charset="0"/>
              </a:rPr>
              <a:t>в рамках реализации ФГОС</a:t>
            </a:r>
            <a:endParaRPr lang="ru-RU" sz="4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8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Районная литературная игра, посвященная творчеству </a:t>
            </a:r>
            <a:r>
              <a:rPr lang="ru-RU" sz="32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r>
              <a:rPr lang="ru-RU" sz="3200" dirty="0" err="1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Ч.Цыдендамбаева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1" y="530225"/>
            <a:ext cx="6671256" cy="4569809"/>
          </a:xfrm>
        </p:spPr>
      </p:pic>
    </p:spTree>
    <p:extLst>
      <p:ext uri="{BB962C8B-B14F-4D97-AF65-F5344CB8AC3E}">
        <p14:creationId xmlns:p14="http://schemas.microsoft.com/office/powerpoint/2010/main" val="236710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mtClean="0"/>
          </a:p>
          <a:p>
            <a:pPr marL="0" indent="0" algn="ctr">
              <a:buNone/>
            </a:pPr>
            <a:r>
              <a:rPr lang="ru-RU" smtClean="0"/>
              <a:t>Учителя </a:t>
            </a:r>
            <a:r>
              <a:rPr lang="ru-RU" dirty="0" smtClean="0"/>
              <a:t>русского языка и литературы МБОУ «</a:t>
            </a:r>
            <a:r>
              <a:rPr lang="ru-RU" dirty="0" err="1" smtClean="0"/>
              <a:t>Заиграевская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»</a:t>
            </a:r>
          </a:p>
          <a:p>
            <a:pPr marL="0" indent="0" algn="ctr">
              <a:buNone/>
            </a:pPr>
            <a:r>
              <a:rPr lang="ru-RU" dirty="0" smtClean="0"/>
              <a:t>Горбачева Т.А.</a:t>
            </a:r>
          </a:p>
          <a:p>
            <a:pPr marL="0" indent="0" algn="ctr">
              <a:buNone/>
            </a:pPr>
            <a:r>
              <a:rPr lang="ru-RU" dirty="0" err="1" smtClean="0"/>
              <a:t>Дамбиева</a:t>
            </a:r>
            <a:r>
              <a:rPr lang="ru-RU" dirty="0" smtClean="0"/>
              <a:t> В.В.</a:t>
            </a:r>
          </a:p>
          <a:p>
            <a:pPr marL="0" indent="0" algn="ctr">
              <a:buNone/>
            </a:pPr>
            <a:r>
              <a:rPr lang="ru-RU" dirty="0" err="1" smtClean="0"/>
              <a:t>Данжеева</a:t>
            </a:r>
            <a:r>
              <a:rPr lang="ru-RU" dirty="0" smtClean="0"/>
              <a:t>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68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30352"/>
            <a:ext cx="10911840" cy="2681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798490"/>
            <a:ext cx="10911840" cy="525458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оказания своевременной и разносторонней помощи и поддержки талантливых школьников в МБОУ “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Заиграевская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средняя общеобразовательная школа ” разработана и реализуется  программа </a:t>
            </a:r>
            <a:endParaRPr lang="ru-RU" sz="3200" b="1" dirty="0" smtClean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ru-RU" sz="4400" b="1" i="1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400" b="1" i="1" dirty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Талантлив может быть каждый».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89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15156"/>
            <a:ext cx="10911840" cy="8628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адачи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1197735"/>
            <a:ext cx="10911840" cy="5203065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Выявить детей, относящихся к группе одаренных учащихся; </a:t>
            </a:r>
          </a:p>
          <a:p>
            <a:pPr lvl="0"/>
            <a:r>
              <a:rPr lang="ru-RU" dirty="0"/>
              <a:t>Сформировать команду учащихся школы для участия в </a:t>
            </a:r>
            <a:r>
              <a:rPr lang="ru-RU" dirty="0" smtClean="0"/>
              <a:t>районных </a:t>
            </a:r>
            <a:r>
              <a:rPr lang="ru-RU" dirty="0"/>
              <a:t>предметных олимпиадах и научно-практических конференциях; </a:t>
            </a:r>
            <a:r>
              <a:rPr lang="ru-RU" dirty="0" smtClean="0"/>
              <a:t>в различных конкурсах филологического направления;</a:t>
            </a:r>
            <a:endParaRPr lang="ru-RU" dirty="0"/>
          </a:p>
          <a:p>
            <a:pPr lvl="0"/>
            <a:r>
              <a:rPr lang="ru-RU" dirty="0"/>
              <a:t>Собрать банк данных об участии учащихся в различных конкурсах.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49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30352"/>
            <a:ext cx="10911840" cy="3449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b="1" dirty="0" smtClean="0"/>
              <a:t>Анкета </a:t>
            </a:r>
            <a:r>
              <a:rPr lang="ru-RU" b="1" dirty="0"/>
              <a:t>"Как распознать одаренность"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Л.Г</a:t>
            </a:r>
            <a:r>
              <a:rPr lang="ru-RU" b="1" dirty="0"/>
              <a:t>. Кузнецова, Л.П. </a:t>
            </a:r>
            <a:r>
              <a:rPr lang="ru-RU" b="1" dirty="0" err="1" smtClean="0"/>
              <a:t>Сверч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Методика "Карта одаренности" </a:t>
            </a:r>
            <a:r>
              <a:rPr lang="ru-RU" dirty="0" err="1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Хаана</a:t>
            </a:r>
            <a:r>
              <a:rPr lang="ru-RU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 и </a:t>
            </a:r>
            <a:r>
              <a:rPr lang="ru-RU" dirty="0" err="1" smtClean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Каффа</a:t>
            </a:r>
            <a:r>
              <a:rPr lang="ru-RU" sz="3100" dirty="0" smtClean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.</a:t>
            </a:r>
            <a:r>
              <a:rPr lang="ru-RU" sz="3100" dirty="0" smtClean="0">
                <a:solidFill>
                  <a:schemeClr val="accent1"/>
                </a:solidFill>
              </a:rPr>
              <a:t/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409127"/>
            <a:ext cx="10911840" cy="84408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9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15160"/>
            <a:ext cx="10911840" cy="72121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Банк данных одаренных детей: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214098"/>
              </p:ext>
            </p:extLst>
          </p:nvPr>
        </p:nvGraphicFramePr>
        <p:xfrm>
          <a:off x="670560" y="1133342"/>
          <a:ext cx="10884644" cy="5151555"/>
        </p:xfrm>
        <a:graphic>
          <a:graphicData uri="http://schemas.openxmlformats.org/drawingml/2006/table">
            <a:tbl>
              <a:tblPr firstRow="1" firstCol="1" bandRow="1"/>
              <a:tblGrid>
                <a:gridCol w="162560">
                  <a:extLst>
                    <a:ext uri="{9D8B030D-6E8A-4147-A177-3AD203B41FA5}">
                      <a16:colId xmlns="" xmlns:a16="http://schemas.microsoft.com/office/drawing/2014/main" val="2316189466"/>
                    </a:ext>
                  </a:extLst>
                </a:gridCol>
                <a:gridCol w="2737030">
                  <a:extLst>
                    <a:ext uri="{9D8B030D-6E8A-4147-A177-3AD203B41FA5}">
                      <a16:colId xmlns="" xmlns:a16="http://schemas.microsoft.com/office/drawing/2014/main" val="2485732539"/>
                    </a:ext>
                  </a:extLst>
                </a:gridCol>
                <a:gridCol w="1381984">
                  <a:extLst>
                    <a:ext uri="{9D8B030D-6E8A-4147-A177-3AD203B41FA5}">
                      <a16:colId xmlns="" xmlns:a16="http://schemas.microsoft.com/office/drawing/2014/main" val="474254310"/>
                    </a:ext>
                  </a:extLst>
                </a:gridCol>
                <a:gridCol w="1788380">
                  <a:extLst>
                    <a:ext uri="{9D8B030D-6E8A-4147-A177-3AD203B41FA5}">
                      <a16:colId xmlns="" xmlns:a16="http://schemas.microsoft.com/office/drawing/2014/main" val="4175368072"/>
                    </a:ext>
                  </a:extLst>
                </a:gridCol>
                <a:gridCol w="1516669">
                  <a:extLst>
                    <a:ext uri="{9D8B030D-6E8A-4147-A177-3AD203B41FA5}">
                      <a16:colId xmlns="" xmlns:a16="http://schemas.microsoft.com/office/drawing/2014/main" val="1023893325"/>
                    </a:ext>
                  </a:extLst>
                </a:gridCol>
                <a:gridCol w="3298021">
                  <a:extLst>
                    <a:ext uri="{9D8B030D-6E8A-4147-A177-3AD203B41FA5}">
                      <a16:colId xmlns="" xmlns:a16="http://schemas.microsoft.com/office/drawing/2014/main" val="2376178247"/>
                    </a:ext>
                  </a:extLst>
                </a:gridCol>
              </a:tblGrid>
              <a:tr h="343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 уч-ся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 участия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5426232"/>
                  </a:ext>
                </a:extLst>
              </a:tr>
              <a:tr h="34343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ВКС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715447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Сайботалова Света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Горбачева Т.А.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86058848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Манзурова Дарья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9445070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Цынгуев Алексей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Горбачева Т.А.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026406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Евстифеева Яна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7788549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Сафронов Андрей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Дамбиева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58067376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Смелый Роман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Гран-при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99412909"/>
                  </a:ext>
                </a:extLst>
              </a:tr>
              <a:tr h="34343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сочинений им.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Барнаковой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А.С. «Учитель! Перед именем твоим…»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876807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Евстифеева Яна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28095325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Базаржапова Мария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10743215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Манзурова Дарья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Гран-при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98337976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Козулин Владислав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Бутусина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13139172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Евстифеева Яна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Гран-при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90948228"/>
                  </a:ext>
                </a:extLst>
              </a:tr>
              <a:tr h="343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Тютрина Лиза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Дамбиева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6225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5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02276"/>
            <a:ext cx="10911840" cy="78561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Банк данных одаренных детей: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242546"/>
              </p:ext>
            </p:extLst>
          </p:nvPr>
        </p:nvGraphicFramePr>
        <p:xfrm>
          <a:off x="759853" y="1481138"/>
          <a:ext cx="10822547" cy="2142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487">
                  <a:extLst>
                    <a:ext uri="{9D8B030D-6E8A-4147-A177-3AD203B41FA5}">
                      <a16:colId xmlns="" xmlns:a16="http://schemas.microsoft.com/office/drawing/2014/main" val="819776080"/>
                    </a:ext>
                  </a:extLst>
                </a:gridCol>
                <a:gridCol w="3174076">
                  <a:extLst>
                    <a:ext uri="{9D8B030D-6E8A-4147-A177-3AD203B41FA5}">
                      <a16:colId xmlns="" xmlns:a16="http://schemas.microsoft.com/office/drawing/2014/main" val="1229861173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2487656972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1566489690"/>
                    </a:ext>
                  </a:extLst>
                </a:gridCol>
                <a:gridCol w="1302123">
                  <a:extLst>
                    <a:ext uri="{9D8B030D-6E8A-4147-A177-3AD203B41FA5}">
                      <a16:colId xmlns="" xmlns:a16="http://schemas.microsoft.com/office/drawing/2014/main" val="2583439523"/>
                    </a:ext>
                  </a:extLst>
                </a:gridCol>
                <a:gridCol w="2335369">
                  <a:extLst>
                    <a:ext uri="{9D8B030D-6E8A-4147-A177-3AD203B41FA5}">
                      <a16:colId xmlns="" xmlns:a16="http://schemas.microsoft.com/office/drawing/2014/main" val="14393559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 уч-ся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 участия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учителя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86774604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«Живая классика»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30955275"/>
                  </a:ext>
                </a:extLst>
              </a:tr>
              <a:tr h="4817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Федотова Екатерина</a:t>
                      </a:r>
                      <a:endParaRPr lang="ru-RU" sz="18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51179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Злыгостева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Марина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Дамбиева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В.В.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94042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83374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38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37882"/>
            <a:ext cx="10911840" cy="7727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Банк данных одаренных детей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предметные олимпиады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658891"/>
              </p:ext>
            </p:extLst>
          </p:nvPr>
        </p:nvGraphicFramePr>
        <p:xfrm>
          <a:off x="669925" y="1403350"/>
          <a:ext cx="1091247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43">
                  <a:extLst>
                    <a:ext uri="{9D8B030D-6E8A-4147-A177-3AD203B41FA5}">
                      <a16:colId xmlns="" xmlns:a16="http://schemas.microsoft.com/office/drawing/2014/main" val="683747620"/>
                    </a:ext>
                  </a:extLst>
                </a:gridCol>
                <a:gridCol w="3251349">
                  <a:extLst>
                    <a:ext uri="{9D8B030D-6E8A-4147-A177-3AD203B41FA5}">
                      <a16:colId xmlns="" xmlns:a16="http://schemas.microsoft.com/office/drawing/2014/main" val="1803640426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306683864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3522836630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311565518"/>
                    </a:ext>
                  </a:extLst>
                </a:gridCol>
                <a:gridCol w="1818746">
                  <a:extLst>
                    <a:ext uri="{9D8B030D-6E8A-4147-A177-3AD203B41FA5}">
                      <a16:colId xmlns="" xmlns:a16="http://schemas.microsoft.com/office/drawing/2014/main" val="32894428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 уч-ся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 участия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 </a:t>
                      </a:r>
                      <a:r>
                        <a:rPr lang="ru-RU" dirty="0" err="1" smtClean="0"/>
                        <a:t>уч</a:t>
                      </a:r>
                      <a:r>
                        <a:rPr lang="ru-RU" dirty="0" smtClean="0"/>
                        <a:t>-ля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8886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Базаржапова</a:t>
                      </a:r>
                      <a:r>
                        <a:rPr lang="ru-RU" dirty="0" smtClean="0"/>
                        <a:t> Мария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Кривошеева Н.В.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2049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Сафронов Андрей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Дамбиева</a:t>
                      </a:r>
                      <a:r>
                        <a:rPr lang="ru-RU" sz="1600" dirty="0" smtClean="0"/>
                        <a:t> В.В.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4511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Стафеева</a:t>
                      </a:r>
                      <a:r>
                        <a:rPr lang="ru-RU" dirty="0" smtClean="0"/>
                        <a:t> Лида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Бутусина</a:t>
                      </a:r>
                      <a:r>
                        <a:rPr lang="ru-RU" sz="1600" dirty="0" smtClean="0"/>
                        <a:t> Т.В.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36883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63482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02879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386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8972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6639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4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15155"/>
            <a:ext cx="11036336" cy="74697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Банк данных одаренных детей: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188581"/>
              </p:ext>
            </p:extLst>
          </p:nvPr>
        </p:nvGraphicFramePr>
        <p:xfrm>
          <a:off x="463640" y="1648495"/>
          <a:ext cx="11243256" cy="4556001"/>
        </p:xfrm>
        <a:graphic>
          <a:graphicData uri="http://schemas.openxmlformats.org/drawingml/2006/table">
            <a:tbl>
              <a:tblPr firstRow="1" firstCol="1" bandRow="1"/>
              <a:tblGrid>
                <a:gridCol w="521172">
                  <a:extLst>
                    <a:ext uri="{9D8B030D-6E8A-4147-A177-3AD203B41FA5}">
                      <a16:colId xmlns="" xmlns:a16="http://schemas.microsoft.com/office/drawing/2014/main" val="2316189466"/>
                    </a:ext>
                  </a:extLst>
                </a:gridCol>
                <a:gridCol w="2737030">
                  <a:extLst>
                    <a:ext uri="{9D8B030D-6E8A-4147-A177-3AD203B41FA5}">
                      <a16:colId xmlns="" xmlns:a16="http://schemas.microsoft.com/office/drawing/2014/main" val="2485732539"/>
                    </a:ext>
                  </a:extLst>
                </a:gridCol>
                <a:gridCol w="1381984">
                  <a:extLst>
                    <a:ext uri="{9D8B030D-6E8A-4147-A177-3AD203B41FA5}">
                      <a16:colId xmlns="" xmlns:a16="http://schemas.microsoft.com/office/drawing/2014/main" val="474254310"/>
                    </a:ext>
                  </a:extLst>
                </a:gridCol>
                <a:gridCol w="1788380">
                  <a:extLst>
                    <a:ext uri="{9D8B030D-6E8A-4147-A177-3AD203B41FA5}">
                      <a16:colId xmlns="" xmlns:a16="http://schemas.microsoft.com/office/drawing/2014/main" val="4175368072"/>
                    </a:ext>
                  </a:extLst>
                </a:gridCol>
                <a:gridCol w="1516669">
                  <a:extLst>
                    <a:ext uri="{9D8B030D-6E8A-4147-A177-3AD203B41FA5}">
                      <a16:colId xmlns="" xmlns:a16="http://schemas.microsoft.com/office/drawing/2014/main" val="1023893325"/>
                    </a:ext>
                  </a:extLst>
                </a:gridCol>
                <a:gridCol w="3298021">
                  <a:extLst>
                    <a:ext uri="{9D8B030D-6E8A-4147-A177-3AD203B41FA5}">
                      <a16:colId xmlns="" xmlns:a16="http://schemas.microsoft.com/office/drawing/2014/main" val="2376178247"/>
                    </a:ext>
                  </a:extLst>
                </a:gridCol>
              </a:tblGrid>
              <a:tr h="282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 уч-ся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 участия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5426232"/>
                  </a:ext>
                </a:extLst>
              </a:tr>
              <a:tr h="28297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Райнная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НПК «Ступени»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715447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Цынгуев</a:t>
                      </a:r>
                      <a:r>
                        <a:rPr lang="ru-RU" sz="1200" dirty="0" smtClean="0"/>
                        <a:t> Алексей</a:t>
                      </a:r>
                      <a:endParaRPr lang="ru-RU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Горбачева Т.А.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86058848"/>
                  </a:ext>
                </a:extLst>
              </a:tr>
              <a:tr h="2718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Горюнова Лилия</a:t>
                      </a:r>
                      <a:endParaRPr lang="ru-RU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9445070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026406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7788549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58067376"/>
                  </a:ext>
                </a:extLst>
              </a:tr>
              <a:tr h="522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99412909"/>
                  </a:ext>
                </a:extLst>
              </a:tr>
              <a:tr h="28297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Телевизионная игра, посвященная творчеству </a:t>
                      </a:r>
                      <a:r>
                        <a:rPr lang="ru-RU" sz="12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Д.Жалсараева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876807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Цыренова Елена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28095325"/>
                  </a:ext>
                </a:extLst>
              </a:tr>
              <a:tr h="3386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Базаржапова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Мария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10743215"/>
                  </a:ext>
                </a:extLst>
              </a:tr>
              <a:tr h="3386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Манзурова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Дарья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98337976"/>
                  </a:ext>
                </a:extLst>
              </a:tr>
              <a:tr h="3386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Козулин Владислав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13139172"/>
                  </a:ext>
                </a:extLst>
              </a:tr>
              <a:tr h="3386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Евстифеева Яна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Данжеева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Н.А.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90948228"/>
                  </a:ext>
                </a:extLst>
              </a:tr>
              <a:tr h="2829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6225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5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412</TotalTime>
  <Words>542</Words>
  <Application>Microsoft Office PowerPoint</Application>
  <PresentationFormat>Произвольный</PresentationFormat>
  <Paragraphs>233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Направление:  Одарённые дети – приоритет современного образования    </vt:lpstr>
      <vt:lpstr>Тема:</vt:lpstr>
      <vt:lpstr>Презентация PowerPoint</vt:lpstr>
      <vt:lpstr>Задачи: </vt:lpstr>
      <vt:lpstr>               Анкета "Как распознать одаренность"  Л.Г. Кузнецова, Л.П. Сверч.  Методика "Карта одаренности" Хаана и Каффа.  </vt:lpstr>
      <vt:lpstr>Банк данных одаренных детей:</vt:lpstr>
      <vt:lpstr>Банк данных одаренных детей:</vt:lpstr>
      <vt:lpstr>Банк данных одаренных детей: предметные олимпиады</vt:lpstr>
      <vt:lpstr>Банк данных одаренных детей:</vt:lpstr>
      <vt:lpstr>Быстрый холод  вдохновенья…</vt:lpstr>
      <vt:lpstr>Презентация PowerPoint</vt:lpstr>
      <vt:lpstr>Читательские конференции</vt:lpstr>
      <vt:lpstr>Конкурс чтецов</vt:lpstr>
      <vt:lpstr>Юбилейные даты писателей и поэтов</vt:lpstr>
      <vt:lpstr>Совместная работа МО со школьной библиотекой</vt:lpstr>
      <vt:lpstr>Литературная карта Заиграевского района</vt:lpstr>
      <vt:lpstr>Районная литературная игра, посвященная творчеству Д. Жалсараева</vt:lpstr>
      <vt:lpstr>Районная литературная игра, посвященная творчеству Ч.Цыдендамбаева</vt:lpstr>
      <vt:lpstr>Районная литературная игра, посвященная творчеству Ч.Цыдендамбаева</vt:lpstr>
      <vt:lpstr>Районная литературная игра, посвященная творчеству  Ч.Цыдендамбаева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Быстрый холод вдохновенья…</dc:title>
  <dc:creator>Sony</dc:creator>
  <cp:lastModifiedBy>user</cp:lastModifiedBy>
  <cp:revision>32</cp:revision>
  <dcterms:created xsi:type="dcterms:W3CDTF">2017-10-11T15:44:46Z</dcterms:created>
  <dcterms:modified xsi:type="dcterms:W3CDTF">2023-05-02T12:45:21Z</dcterms:modified>
</cp:coreProperties>
</file>