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96" y="53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1AFEC-F6ED-4CD5-BB9A-574C4464E8A5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4B44F-52F7-4DF9-9E1C-0CFF4C6170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924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4B44F-52F7-4DF9-9E1C-0CFF4C6170E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986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9400"/>
            <a:ext cx="12192000" cy="6876000"/>
          </a:xfrm>
          <a:prstGeom prst="frame">
            <a:avLst>
              <a:gd name="adj1" fmla="val 3073"/>
            </a:avLst>
          </a:prstGeom>
          <a:blipFill>
            <a:blip r:embed="rId13" cstate="print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chemeClr val="tx1"/>
              </a:solidFill>
            </a:endParaRPr>
          </a:p>
        </p:txBody>
      </p:sp>
      <p:pic>
        <p:nvPicPr>
          <p:cNvPr id="9" name="Рисунок 8" descr="Рисунок2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0160000" y="6505476"/>
            <a:ext cx="1120696" cy="21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0541" cmpd="sng">
            <a:solidFill>
              <a:srgbClr val="002060"/>
            </a:solidFill>
            <a:prstDash val="solid"/>
          </a:ln>
          <a:blipFill>
            <a:blip r:embed="rId15"/>
            <a:stretch>
              <a:fillRect/>
            </a:stretch>
          </a:blip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ln>
            <a:solidFill>
              <a:srgbClr val="002060"/>
            </a:solidFill>
          </a:ln>
          <a:blipFill>
            <a:blip r:embed="rId15"/>
            <a:stretch>
              <a:fillRect/>
            </a:stretch>
          </a:blip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ln>
            <a:solidFill>
              <a:srgbClr val="002060"/>
            </a:solidFill>
          </a:ln>
          <a:blipFill>
            <a:blip r:embed="rId15"/>
            <a:stretch>
              <a:fillRect/>
            </a:stretch>
          </a:blip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ln>
            <a:solidFill>
              <a:srgbClr val="002060"/>
            </a:solidFill>
          </a:ln>
          <a:blipFill>
            <a:blip r:embed="rId15"/>
            <a:stretch>
              <a:fillRect/>
            </a:stretch>
          </a:blip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ln>
            <a:solidFill>
              <a:srgbClr val="002060"/>
            </a:solidFill>
          </a:ln>
          <a:blipFill>
            <a:blip r:embed="rId15"/>
            <a:stretch>
              <a:fillRect/>
            </a:stretch>
          </a:blip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ln>
            <a:solidFill>
              <a:srgbClr val="002060"/>
            </a:solidFill>
          </a:ln>
          <a:blipFill>
            <a:blip r:embed="rId15"/>
            <a:stretch>
              <a:fillRect/>
            </a:stretch>
          </a:blip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103;\Desktop\&#1054;&#1058;&#1050;&#1056;&#1067;&#1058;&#1067;&#1049;%20&#1059;&#1056;&#1054;&#1050;%20&#1071;&#1053;&#1042;&#1040;&#1056;&#1068;%202017\&#1054;&#1090;&#1082;&#1088;&#1099;&#1090;&#1099;&#1081;%20&#1091;&#1088;&#1086;&#1082;%20&#1061;&#1072;&#1083;&#1103;&#1087;&#1080;&#1085;&#1072;%20&#1057;.&#1048;\&#1048;&#1079;%20&#1082;&#1080;&#1085;&#1086;&#1092;&#1080;&#1083;&#1100;&#1084;&#1072;%20&#1061;&#1072;&#1090;&#1080;&#1082;&#1086;.&#1057;&#1072;&#1084;&#1099;&#1081;%20&#1074;&#1077;&#1088;&#1085;&#1099;&#1081;%20&#1076;&#1088;&#1091;&#1075;%20-%20&#1048;&#1085;&#1089;&#1090;&#1088;&#1091;&#1084;&#1077;&#1085;&#1090;&#1072;&#1083;&#1100;&#1085;&#1072;&#1103;%20&#1084;&#1091;&#1079;&#1099;&#1082;&#1072;%20&#1088;&#1077;&#1083;&#1072;&#1082;&#1089;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5640" y="1378607"/>
            <a:ext cx="6408712" cy="4742704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noFill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i="1" dirty="0">
              <a:solidFill>
                <a:sysClr val="windowText" lastClr="000000"/>
              </a:solidFill>
            </a:endParaRPr>
          </a:p>
        </p:txBody>
      </p:sp>
      <p:pic>
        <p:nvPicPr>
          <p:cNvPr id="28" name="Рисунок 27" descr="0_838e3_cb48fd7d_L.jpg"/>
          <p:cNvPicPr>
            <a:picLocks noChangeAspect="1"/>
          </p:cNvPicPr>
          <p:nvPr/>
        </p:nvPicPr>
        <p:blipFill rotWithShape="1">
          <a:blip r:embed="rId2" cstate="print"/>
          <a:srcRect l="5762" r="2763" b="13992"/>
          <a:stretch/>
        </p:blipFill>
        <p:spPr>
          <a:xfrm>
            <a:off x="1487488" y="802103"/>
            <a:ext cx="9433048" cy="5939265"/>
          </a:xfrm>
          <a:prstGeom prst="rect">
            <a:avLst/>
          </a:prstGeom>
        </p:spPr>
      </p:pic>
      <p:pic>
        <p:nvPicPr>
          <p:cNvPr id="15" name="Рисунок 14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719160" y="6221557"/>
            <a:ext cx="720080" cy="379180"/>
          </a:xfrm>
          <a:prstGeom prst="rect">
            <a:avLst/>
          </a:prstGeom>
        </p:spPr>
      </p:pic>
      <p:sp>
        <p:nvSpPr>
          <p:cNvPr id="21" name="Заголовок 1"/>
          <p:cNvSpPr txBox="1">
            <a:spLocks/>
          </p:cNvSpPr>
          <p:nvPr/>
        </p:nvSpPr>
        <p:spPr>
          <a:xfrm>
            <a:off x="219144" y="116632"/>
            <a:ext cx="11781512" cy="1123503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0541" cmpd="sng">
                  <a:solidFill>
                    <a:srgbClr val="002060"/>
                  </a:solidFill>
                  <a:prstDash val="solid"/>
                </a:ln>
                <a:blipFill>
                  <a:blip r:embed="rId4"/>
                  <a:stretch>
                    <a:fillRect/>
                  </a:stretch>
                </a:blip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>
                <a:ln/>
                <a:solidFill>
                  <a:schemeClr val="accent5">
                    <a:lumMod val="75000"/>
                  </a:schemeClr>
                </a:solidFill>
              </a:rPr>
              <a:t> «Окно в мир»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99656" y="1916832"/>
            <a:ext cx="6096000" cy="34163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i="1" dirty="0">
                <a:latin typeface="Bookman Old Style" pitchFamily="18" charset="0"/>
              </a:rPr>
              <a:t>Ребёнок всегда способен преподать взрослому три урока: он весел безо всякой причины, всегда чем-то занят и умеет любой ценой добиваться желаемого.</a:t>
            </a:r>
          </a:p>
          <a:p>
            <a:pPr algn="r"/>
            <a:r>
              <a:rPr lang="ru-RU" sz="2800" b="1" i="1" dirty="0">
                <a:latin typeface="Bookman Old Style" pitchFamily="18" charset="0"/>
              </a:rPr>
              <a:t>Пауло Коэльо</a:t>
            </a:r>
          </a:p>
          <a:p>
            <a:pPr algn="ctr"/>
            <a:endParaRPr lang="ru-RU" sz="2000" b="1" i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0_838e3_cb48fd7d_L.jpg"/>
          <p:cNvPicPr>
            <a:picLocks noChangeAspect="1"/>
          </p:cNvPicPr>
          <p:nvPr/>
        </p:nvPicPr>
        <p:blipFill rotWithShape="1">
          <a:blip r:embed="rId3" cstate="print"/>
          <a:srcRect l="5762" r="2763" b="13992"/>
          <a:stretch/>
        </p:blipFill>
        <p:spPr>
          <a:xfrm>
            <a:off x="1487488" y="802103"/>
            <a:ext cx="9433048" cy="5939265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2855640" y="1517120"/>
            <a:ext cx="6408711" cy="450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719160" y="6221557"/>
            <a:ext cx="720080" cy="37918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91344" y="200834"/>
            <a:ext cx="11724036" cy="7078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latin typeface="Bookman Old Style" pitchFamily="18" charset="0"/>
              </a:rPr>
              <a:t>Николай Николаевич </a:t>
            </a:r>
            <a:r>
              <a:rPr lang="ru-RU" sz="4000" b="1" i="1" dirty="0" err="1">
                <a:latin typeface="Bookman Old Style" pitchFamily="18" charset="0"/>
              </a:rPr>
              <a:t>Назаркин</a:t>
            </a:r>
            <a:endParaRPr lang="ru-RU" sz="4000" b="1" i="1" dirty="0">
              <a:latin typeface="Bookman Old Style" pitchFamily="18" charset="0"/>
            </a:endParaRPr>
          </a:p>
        </p:txBody>
      </p:sp>
      <p:pic>
        <p:nvPicPr>
          <p:cNvPr id="1026" name="Picture 2" descr="C:\Users\я\Desktop\ОТКРЫТЫЙ УРОК ЯНВАРЬ 2017\48606750549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44072" y="1484784"/>
            <a:ext cx="2431157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я\Desktop\ОТКРЫТЫЙ УРОК ЯНВАРЬ 2017\78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7648" y="1556792"/>
            <a:ext cx="3672408" cy="4392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0_838e3_cb48fd7d_L.jpg"/>
          <p:cNvPicPr>
            <a:picLocks noChangeAspect="1"/>
          </p:cNvPicPr>
          <p:nvPr/>
        </p:nvPicPr>
        <p:blipFill rotWithShape="1">
          <a:blip r:embed="rId2" cstate="print"/>
          <a:srcRect l="5762" r="2763" b="13992"/>
          <a:stretch/>
        </p:blipFill>
        <p:spPr>
          <a:xfrm>
            <a:off x="1487488" y="802103"/>
            <a:ext cx="9433048" cy="5939265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2855640" y="1517120"/>
            <a:ext cx="6408711" cy="450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719160" y="6221557"/>
            <a:ext cx="720080" cy="37918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91344" y="200834"/>
            <a:ext cx="117240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002060"/>
                </a:solidFill>
              </a:rPr>
              <a:t>Смысл названия</a:t>
            </a:r>
          </a:p>
        </p:txBody>
      </p:sp>
      <p:pic>
        <p:nvPicPr>
          <p:cNvPr id="2051" name="Picture 3" descr="C:\Users\я\Desktop\ОТКРЫТЫЙ УРОК ЯНВАРЬ 2017\detectivebooks.r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5640" y="1484784"/>
            <a:ext cx="2952328" cy="45365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3" name="Picture 5" descr="C:\Users\я\Desktop\ОТКРЫТЫЙ УРОК ЯНВАРЬ 2017\141906222567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79976" y="1484784"/>
            <a:ext cx="3548112" cy="45365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Рисунок 53" descr="0_838e3_cb48fd7d_L.jpg"/>
          <p:cNvPicPr>
            <a:picLocks noChangeAspect="1"/>
          </p:cNvPicPr>
          <p:nvPr/>
        </p:nvPicPr>
        <p:blipFill rotWithShape="1">
          <a:blip r:embed="rId2" cstate="print"/>
          <a:srcRect l="5762" r="2763" b="13992"/>
          <a:stretch/>
        </p:blipFill>
        <p:spPr>
          <a:xfrm>
            <a:off x="1487488" y="802103"/>
            <a:ext cx="9433048" cy="5939265"/>
          </a:xfrm>
          <a:prstGeom prst="rect">
            <a:avLst/>
          </a:prstGeom>
        </p:spPr>
      </p:pic>
      <p:pic>
        <p:nvPicPr>
          <p:cNvPr id="18" name="Рисунок 17" descr="0_838e3_cb48fd7d_L.jpg"/>
          <p:cNvPicPr>
            <a:picLocks noChangeAspect="1"/>
          </p:cNvPicPr>
          <p:nvPr/>
        </p:nvPicPr>
        <p:blipFill rotWithShape="1">
          <a:blip r:embed="rId2" cstate="print"/>
          <a:srcRect l="5762" r="2763" b="13992"/>
          <a:stretch/>
        </p:blipFill>
        <p:spPr>
          <a:xfrm>
            <a:off x="1487488" y="802103"/>
            <a:ext cx="9433048" cy="5939265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2711624" y="1556792"/>
            <a:ext cx="6408711" cy="450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719160" y="6221557"/>
            <a:ext cx="720080" cy="37918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91344" y="200834"/>
            <a:ext cx="117240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002060"/>
                </a:solidFill>
              </a:rPr>
              <a:t>Жанровое своеобразие</a:t>
            </a: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927648" y="1492841"/>
            <a:ext cx="626469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Рассказ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небольшое прозаическое произведение в основном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повествовательного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характера, композиционно сгруппированное вокруг отдельного эпизода, характера.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999656" y="3864932"/>
            <a:ext cx="590465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Цикл рассказов 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это совокупность рассказов, объединенных общей темой, 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общей проблемой, общим героем.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0_838e3_cb48fd7d_L.jpg"/>
          <p:cNvPicPr>
            <a:picLocks noChangeAspect="1"/>
          </p:cNvPicPr>
          <p:nvPr/>
        </p:nvPicPr>
        <p:blipFill rotWithShape="1">
          <a:blip r:embed="rId3" cstate="print"/>
          <a:srcRect l="5762" r="2763" b="13992"/>
          <a:stretch/>
        </p:blipFill>
        <p:spPr>
          <a:xfrm>
            <a:off x="1487488" y="802103"/>
            <a:ext cx="9433048" cy="5939265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2855640" y="1517120"/>
            <a:ext cx="6408711" cy="450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719160" y="6221557"/>
            <a:ext cx="720080" cy="37918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91344" y="200834"/>
            <a:ext cx="117240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002060"/>
                </a:solidFill>
              </a:rPr>
              <a:t>Жестовый язык</a:t>
            </a:r>
          </a:p>
        </p:txBody>
      </p:sp>
      <p:pic>
        <p:nvPicPr>
          <p:cNvPr id="12290" name="Picture 2" descr="http://sergievsh.ucoz.ru/documents/ehmblema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672" y="1556793"/>
            <a:ext cx="5328592" cy="44644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Из кинофильма Хатико.Самый верный друг - Инструментальная музыка релак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616280" y="5445224"/>
            <a:ext cx="648072" cy="504056"/>
          </a:xfrm>
          <a:prstGeom prst="rect">
            <a:avLst/>
          </a:prstGeom>
        </p:spPr>
      </p:pic>
      <p:pic>
        <p:nvPicPr>
          <p:cNvPr id="9" name="Из кинофильма Хатико.Самый верный друг - Инструментальная музыка релак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976320" y="198884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3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53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0_838e3_cb48fd7d_L.jpg"/>
          <p:cNvPicPr>
            <a:picLocks noChangeAspect="1"/>
          </p:cNvPicPr>
          <p:nvPr/>
        </p:nvPicPr>
        <p:blipFill rotWithShape="1">
          <a:blip r:embed="rId2" cstate="print"/>
          <a:srcRect l="5762" r="2763" b="13992"/>
          <a:stretch/>
        </p:blipFill>
        <p:spPr>
          <a:xfrm>
            <a:off x="1487488" y="802103"/>
            <a:ext cx="9433048" cy="5939265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2855640" y="1517120"/>
            <a:ext cx="6408711" cy="4500000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719160" y="6221557"/>
            <a:ext cx="720080" cy="37918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91344" y="200834"/>
            <a:ext cx="11724036" cy="7078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Анализ эпизода</a:t>
            </a:r>
            <a:endParaRPr lang="ru-RU" sz="4000" dirty="0"/>
          </a:p>
        </p:txBody>
      </p:sp>
      <p:sp>
        <p:nvSpPr>
          <p:cNvPr id="29" name="TextBox 28"/>
          <p:cNvSpPr txBox="1"/>
          <p:nvPr/>
        </p:nvSpPr>
        <p:spPr>
          <a:xfrm>
            <a:off x="3143672" y="1772816"/>
            <a:ext cx="58326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Bookman Old Style" pitchFamily="18" charset="0"/>
              </a:rPr>
              <a:t>1. Место данного эпизода в сюжете.</a:t>
            </a:r>
          </a:p>
          <a:p>
            <a:r>
              <a:rPr lang="ru-RU" sz="2400" dirty="0">
                <a:latin typeface="Bookman Old Style" pitchFamily="18" charset="0"/>
              </a:rPr>
              <a:t>2. Предыстория: время, отраженное в книге, герои, их характеры.</a:t>
            </a:r>
          </a:p>
          <a:p>
            <a:r>
              <a:rPr lang="ru-RU" sz="2400" dirty="0">
                <a:latin typeface="Bookman Old Style" pitchFamily="18" charset="0"/>
              </a:rPr>
              <a:t>3. Крупным планом сам эпизод. Объяснить поведение героев, дать нравственную оценку.</a:t>
            </a:r>
          </a:p>
          <a:p>
            <a:r>
              <a:rPr lang="ru-RU" sz="2400" dirty="0">
                <a:latin typeface="Bookman Old Style" pitchFamily="18" charset="0"/>
              </a:rPr>
              <a:t>4. Последствия данного эпизода.</a:t>
            </a:r>
          </a:p>
          <a:p>
            <a:r>
              <a:rPr lang="ru-RU" sz="2400" dirty="0">
                <a:latin typeface="Bookman Old Style" pitchFamily="18" charset="0"/>
              </a:rPr>
              <a:t>5. Озаглавить эпизод.</a:t>
            </a:r>
          </a:p>
        </p:txBody>
      </p:sp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9D84FA1-59A8-4725-85FC-8552CE55BF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7" y="130324"/>
            <a:ext cx="6143785" cy="659735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5BECAD6-5295-49BB-BFA9-2796A4C4AD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130324"/>
            <a:ext cx="6048672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106767"/>
      </p:ext>
    </p:extLst>
  </p:cSld>
  <p:clrMapOvr>
    <a:masterClrMapping/>
  </p:clrMapOvr>
  <p:transition advClick="0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</TotalTime>
  <Words>130</Words>
  <Application>Microsoft Office PowerPoint</Application>
  <PresentationFormat>Широкоэкранный</PresentationFormat>
  <Paragraphs>18</Paragraphs>
  <Slides>7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Bookman Old Style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Окно в мир. Шаблон презентации</dc:title>
  <dc:subject>Окружающий мир 1 кл</dc:subject>
  <dc:creator>Неверова О.И.</dc:creator>
  <cp:lastModifiedBy>Халяпина С И</cp:lastModifiedBy>
  <cp:revision>116</cp:revision>
  <dcterms:modified xsi:type="dcterms:W3CDTF">2020-03-12T08:35:37Z</dcterms:modified>
</cp:coreProperties>
</file>