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080625" cy="567055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 varScale="1">
        <p:scale>
          <a:sx n="77" d="100"/>
          <a:sy n="77" d="100"/>
        </p:scale>
        <p:origin x="-102" y="-204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1368000"/>
            <a:ext cx="9071640" cy="37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50000"/>
              </a:lnSpc>
            </a:pPr>
            <a:r>
              <a:rPr lang="ru-RU" sz="2600" b="1" strike="noStrike" spc="-1">
                <a:solidFill>
                  <a:srgbClr val="FFFFFF"/>
                </a:solidFill>
                <a:latin typeface="Arial"/>
              </a:rPr>
              <a:t>Поэзия периода Великой Отечественной войны</a:t>
            </a:r>
            <a:endParaRPr lang="ru-RU" sz="2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72000" y="566280"/>
            <a:ext cx="5039640" cy="490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Пусть свет и радость прежних встреч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Нам светят в трудный час.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А коль придется в землю лечь,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Так это ж только раз.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Но пусть и смерть в огне, в дыму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Бойца не устрашит,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И что положено кому -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Пусть каждый совершит.</a:t>
            </a:r>
          </a:p>
          <a:p>
            <a:pPr>
              <a:lnSpc>
                <a:spcPct val="100000"/>
              </a:lnSpc>
            </a:pP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7" name="CustomShape 2"/>
          <p:cNvSpPr/>
          <p:nvPr/>
        </p:nvSpPr>
        <p:spPr>
          <a:xfrm>
            <a:off x="5184000" y="552600"/>
            <a:ext cx="4679640" cy="434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Так что ж, друзья, коль наш черед,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Да будет сталь крепка!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Пусть наше сердце не замрет,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Не задрожит рука.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Настал черед, пришла пора, -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Идем, друзья, идем.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За все, чем жили мы вчера,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За все, что завтра ждем</a:t>
            </a:r>
            <a:r>
              <a:rPr lang="ru-RU" sz="2000" b="0" strike="noStrike" spc="-1" dirty="0">
                <a:latin typeface="Arial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504000" y="504000"/>
            <a:ext cx="4535640" cy="4567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0" strike="noStrike" spc="-1" dirty="0">
                <a:latin typeface="Arial"/>
              </a:rPr>
              <a:t>С </a:t>
            </a: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берез, неслышен, невесом,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Слетает желтый лист.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Старинный вальс «Осенний сон»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Играет гармонист.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Вздыхают, жалуясь, басы,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И, словно в забытьи,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Сидят и слушают бойцы -</a:t>
            </a: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Товарищи мои.</a:t>
            </a:r>
          </a:p>
          <a:p>
            <a:pPr>
              <a:lnSpc>
                <a:spcPct val="100000"/>
              </a:lnSpc>
            </a:pP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chemeClr val="bg1"/>
                </a:solidFill>
                <a:latin typeface="Arial"/>
              </a:rPr>
              <a:t>1943</a:t>
            </a:r>
          </a:p>
        </p:txBody>
      </p:sp>
      <p:pic>
        <p:nvPicPr>
          <p:cNvPr id="59" name="Рисунок 58"/>
          <p:cNvPicPr/>
          <p:nvPr/>
        </p:nvPicPr>
        <p:blipFill>
          <a:blip r:embed="rId2"/>
          <a:stretch/>
        </p:blipFill>
        <p:spPr>
          <a:xfrm>
            <a:off x="1152000" y="148320"/>
            <a:ext cx="7919640" cy="5395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4608000" y="432000"/>
            <a:ext cx="4391640" cy="518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А завтра снова будет бой,—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Уж так назначено судьбой,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Чтоб нам уйти, не </a:t>
            </a:r>
            <a:r>
              <a:rPr lang="ru-RU" sz="2200" b="0" strike="noStrike" spc="-1" dirty="0" err="1">
                <a:solidFill>
                  <a:schemeClr val="bg1"/>
                </a:solidFill>
                <a:latin typeface="Arial"/>
              </a:rPr>
              <a:t>долюбив</a:t>
            </a: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От наших жён, от наших нив;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Но с каждым шагом в том бою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Нам ближе дом в родном краю.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Соловьи, соловьи, не тревожьте солдат,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Пусть солдаты немного поспят,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Немного пусть поспят.</a:t>
            </a:r>
          </a:p>
          <a:p>
            <a:pPr>
              <a:lnSpc>
                <a:spcPct val="100000"/>
              </a:lnSpc>
            </a:pP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61" name="CustomShape 2"/>
          <p:cNvSpPr/>
          <p:nvPr/>
        </p:nvSpPr>
        <p:spPr>
          <a:xfrm>
            <a:off x="4752000" y="288000"/>
            <a:ext cx="3599640" cy="4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1" strike="noStrike" spc="-1" dirty="0">
                <a:solidFill>
                  <a:schemeClr val="bg1"/>
                </a:solidFill>
                <a:latin typeface="Arial"/>
              </a:rPr>
              <a:t>Алексей  Фатьянов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62" name="Рисунок 61"/>
          <p:cNvPicPr/>
          <p:nvPr/>
        </p:nvPicPr>
        <p:blipFill>
          <a:blip r:embed="rId2"/>
          <a:stretch/>
        </p:blipFill>
        <p:spPr>
          <a:xfrm>
            <a:off x="360000" y="72000"/>
            <a:ext cx="3815640" cy="5557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864000" y="1495440"/>
            <a:ext cx="3888000" cy="952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b="1" strike="noStrike" spc="-1" dirty="0">
                <a:solidFill>
                  <a:schemeClr val="bg1"/>
                </a:solidFill>
                <a:latin typeface="Arial"/>
              </a:rPr>
              <a:t>Алексей  Сурков </a:t>
            </a:r>
          </a:p>
        </p:txBody>
      </p:sp>
      <p:pic>
        <p:nvPicPr>
          <p:cNvPr id="64" name="Рисунок 63"/>
          <p:cNvPicPr/>
          <p:nvPr/>
        </p:nvPicPr>
        <p:blipFill>
          <a:blip r:embed="rId2"/>
          <a:stretch/>
        </p:blipFill>
        <p:spPr>
          <a:xfrm>
            <a:off x="4160520" y="162720"/>
            <a:ext cx="4263480" cy="5516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144000" y="288000"/>
            <a:ext cx="9791640" cy="518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4000" b="1" i="1" strike="noStrike" spc="-1" dirty="0">
                <a:solidFill>
                  <a:schemeClr val="bg1"/>
                </a:solidFill>
                <a:latin typeface="Arial"/>
              </a:rPr>
              <a:t>Поэты, не вернувшиеся с фронта</a:t>
            </a:r>
            <a:endParaRPr lang="ru-RU" sz="4000" b="0" strike="noStrike" spc="-1" dirty="0">
              <a:solidFill>
                <a:schemeClr val="bg1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ru-RU" sz="40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576000" y="1271880"/>
            <a:ext cx="7271640" cy="40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Я знаю, никакой моей вины</a:t>
            </a: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В том, что другие не пришли с войны,</a:t>
            </a: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В то, что они — кто старше, кто моложе —</a:t>
            </a: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Остались там, и не о том же речь,</a:t>
            </a: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Что я их мог, но не сумел сберечь,-</a:t>
            </a: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Речь не о том, но все же, все же, все же…</a:t>
            </a: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                        А. Твардовский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334800" y="432000"/>
            <a:ext cx="4632840" cy="446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Павел Давидович Коган 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1918 -1942</a:t>
            </a:r>
          </a:p>
          <a:p>
            <a:pPr>
              <a:lnSpc>
                <a:spcPct val="100000"/>
              </a:lnSpc>
            </a:pP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Возглавлял поиск разведчиков,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 погиб под Новороссийском 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23 сентября 1942г.</a:t>
            </a: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</p:txBody>
      </p:sp>
      <p:pic>
        <p:nvPicPr>
          <p:cNvPr id="68" name="Рисунок 67"/>
          <p:cNvPicPr/>
          <p:nvPr/>
        </p:nvPicPr>
        <p:blipFill>
          <a:blip r:embed="rId2"/>
          <a:stretch/>
        </p:blipFill>
        <p:spPr>
          <a:xfrm>
            <a:off x="5240160" y="144000"/>
            <a:ext cx="4136400" cy="552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452880" y="518040"/>
            <a:ext cx="3362760" cy="423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Михаил Валентинович </a:t>
            </a:r>
            <a:r>
              <a:rPr lang="ru-RU" sz="2600" b="0" strike="noStrike" spc="-1" dirty="0" err="1">
                <a:solidFill>
                  <a:schemeClr val="bg1"/>
                </a:solidFill>
                <a:latin typeface="Arial"/>
              </a:rPr>
              <a:t>Кульчицкий</a:t>
            </a: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1919-1943</a:t>
            </a:r>
          </a:p>
          <a:p>
            <a:pPr>
              <a:lnSpc>
                <a:spcPct val="100000"/>
              </a:lnSpc>
            </a:pPr>
            <a:endParaRPr lang="ru-RU" sz="26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Погиб в боях под </a:t>
            </a: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Сталинградом </a:t>
            </a: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в январе 1943г.</a:t>
            </a:r>
          </a:p>
          <a:p>
            <a:pPr>
              <a:lnSpc>
                <a:spcPct val="100000"/>
              </a:lnSpc>
            </a:pPr>
            <a:endParaRPr lang="ru-RU" sz="26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70" name="Рисунок 69"/>
          <p:cNvPicPr/>
          <p:nvPr/>
        </p:nvPicPr>
        <p:blipFill>
          <a:blip r:embed="rId2"/>
          <a:stretch/>
        </p:blipFill>
        <p:spPr>
          <a:xfrm>
            <a:off x="5400000" y="0"/>
            <a:ext cx="4505760" cy="5632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5400000" y="648000"/>
            <a:ext cx="4463640" cy="424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Николай Петрович Майоров </a:t>
            </a:r>
          </a:p>
          <a:p>
            <a:pPr>
              <a:lnSpc>
                <a:spcPct val="100000"/>
              </a:lnSpc>
            </a:pPr>
            <a:endParaRPr lang="ru-RU" sz="26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1919-1942</a:t>
            </a:r>
          </a:p>
          <a:p>
            <a:pPr>
              <a:lnSpc>
                <a:spcPct val="100000"/>
              </a:lnSpc>
            </a:pPr>
            <a:endParaRPr lang="ru-RU" sz="26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Погиб 8 февраля 1942 г. </a:t>
            </a: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chemeClr val="bg1"/>
                </a:solidFill>
                <a:latin typeface="Arial"/>
              </a:rPr>
              <a:t>на Смоленщине.</a:t>
            </a:r>
          </a:p>
          <a:p>
            <a:pPr>
              <a:lnSpc>
                <a:spcPct val="100000"/>
              </a:lnSpc>
            </a:pPr>
            <a:endParaRPr lang="ru-RU" sz="26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600" b="0" strike="noStrike" spc="-1" dirty="0">
              <a:latin typeface="Arial"/>
            </a:endParaRPr>
          </a:p>
        </p:txBody>
      </p:sp>
      <p:pic>
        <p:nvPicPr>
          <p:cNvPr id="72" name="Рисунок 71"/>
          <p:cNvPicPr/>
          <p:nvPr/>
        </p:nvPicPr>
        <p:blipFill>
          <a:blip r:embed="rId2"/>
          <a:stretch/>
        </p:blipFill>
        <p:spPr>
          <a:xfrm>
            <a:off x="297720" y="360000"/>
            <a:ext cx="4165920" cy="5110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72000" y="383400"/>
            <a:ext cx="4967640" cy="491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Мусса </a:t>
            </a:r>
            <a:r>
              <a:rPr lang="ru-RU" sz="2200" b="0" strike="noStrike" spc="-1" dirty="0" err="1">
                <a:solidFill>
                  <a:schemeClr val="bg1"/>
                </a:solidFill>
                <a:latin typeface="Arial"/>
              </a:rPr>
              <a:t>Мустафович</a:t>
            </a: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ru-RU" sz="2200" b="0" strike="noStrike" spc="-1" dirty="0" err="1">
                <a:solidFill>
                  <a:schemeClr val="bg1"/>
                </a:solidFill>
                <a:latin typeface="Arial"/>
              </a:rPr>
              <a:t>Джалиль</a:t>
            </a: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 1906 – 1944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Татарский поэт..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Мусса </a:t>
            </a:r>
            <a:r>
              <a:rPr lang="ru-RU" sz="2200" b="0" strike="noStrike" spc="-1" dirty="0" err="1">
                <a:solidFill>
                  <a:schemeClr val="bg1"/>
                </a:solidFill>
                <a:latin typeface="Arial"/>
              </a:rPr>
              <a:t>Джалиль</a:t>
            </a: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, будучи тяжело раненым , попал в плен. В концлагере вел активную подпольную работу. Был брошен фашистами в тюрьму </a:t>
            </a:r>
            <a:r>
              <a:rPr lang="ru-RU" sz="2200" b="0" strike="noStrike" spc="-1" dirty="0" err="1">
                <a:solidFill>
                  <a:schemeClr val="bg1"/>
                </a:solidFill>
                <a:latin typeface="Arial"/>
              </a:rPr>
              <a:t>Маобит</a:t>
            </a: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 и в 1944г. казнён. Посмертно присвоено звание Героя Советского Союза.</a:t>
            </a:r>
          </a:p>
          <a:p>
            <a:pPr>
              <a:lnSpc>
                <a:spcPct val="100000"/>
              </a:lnSpc>
            </a:pP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74" name="Рисунок 73"/>
          <p:cNvPicPr/>
          <p:nvPr/>
        </p:nvPicPr>
        <p:blipFill>
          <a:blip r:embed="rId2"/>
          <a:stretch/>
        </p:blipFill>
        <p:spPr>
          <a:xfrm>
            <a:off x="5184000" y="162360"/>
            <a:ext cx="4745520" cy="5381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792000" y="678960"/>
            <a:ext cx="8711640" cy="270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4000" b="0" strike="noStrike" spc="-1" dirty="0">
                <a:solidFill>
                  <a:schemeClr val="bg1"/>
                </a:solidFill>
                <a:latin typeface="Arial"/>
              </a:rPr>
              <a:t>У войны не женское лицо</a:t>
            </a: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ru-RU" sz="4000" b="0" strike="noStrike" spc="-1" dirty="0">
              <a:latin typeface="Arial"/>
            </a:endParaRPr>
          </a:p>
        </p:txBody>
      </p:sp>
      <p:sp>
        <p:nvSpPr>
          <p:cNvPr id="76" name="CustomShape 2"/>
          <p:cNvSpPr/>
          <p:nvPr/>
        </p:nvSpPr>
        <p:spPr>
          <a:xfrm>
            <a:off x="1008000" y="1944000"/>
            <a:ext cx="7343640" cy="337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Я никогда героем не была.</a:t>
            </a: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Не жаждала ни славы, ни награды.</a:t>
            </a: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Дыша одним дыханьем Ленинградом,</a:t>
            </a: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Я не геройствовала, я жила. </a:t>
            </a:r>
          </a:p>
          <a:p>
            <a:pPr>
              <a:lnSpc>
                <a:spcPct val="100000"/>
              </a:lnSpc>
            </a:pP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                         ОЛЬГА БЕРГГОЛЬЦ</a:t>
            </a:r>
          </a:p>
          <a:p>
            <a:pPr>
              <a:lnSpc>
                <a:spcPct val="100000"/>
              </a:lnSpc>
            </a:pP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5616000" y="720000"/>
            <a:ext cx="4247640" cy="417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Эпиграф: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Война – жесточе нету слова,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Война – печальней нету слова,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Война – святее нету слова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В тоске и славе этих лет,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И на устах у нас иного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Ещё не может быть и нет…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000" b="1" i="1" strike="noStrike" spc="-1" dirty="0">
                <a:solidFill>
                  <a:schemeClr val="bg1"/>
                </a:solidFill>
                <a:latin typeface="Arial"/>
              </a:rPr>
              <a:t>А. Т. Твардовский</a:t>
            </a:r>
            <a:endParaRPr lang="ru-RU" sz="2000" b="0" strike="noStrike" spc="-1" dirty="0">
              <a:solidFill>
                <a:schemeClr val="bg1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ru-RU" sz="2000" b="0" strike="noStrike" spc="-1" dirty="0">
              <a:latin typeface="Arial"/>
            </a:endParaRPr>
          </a:p>
        </p:txBody>
      </p:sp>
      <p:pic>
        <p:nvPicPr>
          <p:cNvPr id="40" name="Рисунок 39"/>
          <p:cNvPicPr/>
          <p:nvPr/>
        </p:nvPicPr>
        <p:blipFill>
          <a:blip r:embed="rId2"/>
          <a:stretch/>
        </p:blipFill>
        <p:spPr>
          <a:xfrm>
            <a:off x="72000" y="576000"/>
            <a:ext cx="5543640" cy="4403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504000" y="842400"/>
            <a:ext cx="4463640" cy="957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chemeClr val="bg1"/>
                </a:solidFill>
                <a:latin typeface="Arial"/>
              </a:rPr>
              <a:t>Ольга </a:t>
            </a:r>
            <a:r>
              <a:rPr lang="ru-RU" sz="3600" b="0" strike="noStrike" spc="-1" dirty="0" err="1">
                <a:solidFill>
                  <a:schemeClr val="bg1"/>
                </a:solidFill>
                <a:latin typeface="Arial"/>
              </a:rPr>
              <a:t>Берггольц</a:t>
            </a:r>
            <a:endParaRPr lang="ru-RU" sz="36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600" b="0" strike="noStrike" spc="-1" dirty="0">
              <a:latin typeface="Arial"/>
            </a:endParaRPr>
          </a:p>
        </p:txBody>
      </p:sp>
      <p:pic>
        <p:nvPicPr>
          <p:cNvPr id="78" name="Рисунок 77"/>
          <p:cNvPicPr/>
          <p:nvPr/>
        </p:nvPicPr>
        <p:blipFill>
          <a:blip r:embed="rId2"/>
          <a:stretch/>
        </p:blipFill>
        <p:spPr>
          <a:xfrm>
            <a:off x="4413240" y="905400"/>
            <a:ext cx="5619240" cy="4206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215776" y="576000"/>
            <a:ext cx="9071640" cy="439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Здесь лежат ленинградцы.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Здесь горожане - мужчины, женщины, дети.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Рядом с ними солдаты-красноармейцы.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Всею жизнью своею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Они защищали тебя, Ленинград,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Колыбель революции.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Их имен благородных мы здесь перечислить не сможем,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Так их много под вечной охраной гранита.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Но знай, внимающий этим камням: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Courier New"/>
              </a:rPr>
              <a:t>Никто не забыт и ничто не забыто.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5040000" y="4824000"/>
            <a:ext cx="4463640" cy="4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spc="-1" dirty="0">
                <a:latin typeface="Arial"/>
              </a:rPr>
              <a:t>Ольга Фёдоровна </a:t>
            </a:r>
            <a:r>
              <a:rPr lang="ru-RU" sz="2200" b="0" strike="noStrike" spc="-1" dirty="0" err="1">
                <a:latin typeface="Arial"/>
              </a:rPr>
              <a:t>Берггольц</a:t>
            </a:r>
            <a:endParaRPr lang="ru-RU" sz="2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216000" y="750960"/>
            <a:ext cx="3527640" cy="234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chemeClr val="bg1"/>
                </a:solidFill>
                <a:latin typeface="Arial"/>
              </a:rPr>
              <a:t>Анна Ахматова</a:t>
            </a:r>
          </a:p>
          <a:p>
            <a:pPr>
              <a:lnSpc>
                <a:spcPct val="100000"/>
              </a:lnSpc>
            </a:pPr>
            <a:endParaRPr lang="ru-RU" sz="3600" b="0" strike="noStrike" spc="-1" dirty="0">
              <a:latin typeface="Arial"/>
            </a:endParaRPr>
          </a:p>
        </p:txBody>
      </p:sp>
      <p:pic>
        <p:nvPicPr>
          <p:cNvPr id="82" name="Рисунок 81"/>
          <p:cNvPicPr/>
          <p:nvPr/>
        </p:nvPicPr>
        <p:blipFill>
          <a:blip r:embed="rId2"/>
          <a:stretch/>
        </p:blipFill>
        <p:spPr>
          <a:xfrm>
            <a:off x="4924800" y="0"/>
            <a:ext cx="4002840" cy="566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408000" y="288000"/>
            <a:ext cx="3239640" cy="83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bg1"/>
                </a:solidFill>
                <a:latin typeface="Arial"/>
              </a:rPr>
              <a:t>Юлия Друнина</a:t>
            </a: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Arial"/>
            </a:endParaRPr>
          </a:p>
        </p:txBody>
      </p:sp>
      <p:pic>
        <p:nvPicPr>
          <p:cNvPr id="84" name="Рисунок 83"/>
          <p:cNvPicPr/>
          <p:nvPr/>
        </p:nvPicPr>
        <p:blipFill>
          <a:blip r:embed="rId2"/>
          <a:stretch/>
        </p:blipFill>
        <p:spPr>
          <a:xfrm>
            <a:off x="1440000" y="1249200"/>
            <a:ext cx="6631200" cy="442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62360" y="424440"/>
            <a:ext cx="4301280" cy="317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Прошла война, прошла страда,</a:t>
            </a: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Но боль взывает к людям:</a:t>
            </a: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Давайте, люди, никогда</a:t>
            </a: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Об этом не забудем</a:t>
            </a:r>
            <a:r>
              <a:rPr lang="ru-RU" sz="2200" b="0" strike="noStrike" spc="-1" dirty="0" smtClean="0">
                <a:solidFill>
                  <a:schemeClr val="bg1"/>
                </a:solidFill>
                <a:latin typeface="Arial"/>
              </a:rPr>
              <a:t>!</a:t>
            </a: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200" b="0" strike="noStrike" spc="-1" dirty="0" smtClean="0">
                <a:solidFill>
                  <a:schemeClr val="bg1"/>
                </a:solidFill>
                <a:latin typeface="Arial"/>
              </a:rPr>
              <a:t>А.Т. Твардовский</a:t>
            </a:r>
          </a:p>
          <a:p>
            <a:pPr algn="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ru-RU" sz="2200" b="0" strike="noStrike" spc="-1" dirty="0">
              <a:latin typeface="Arial"/>
            </a:endParaRPr>
          </a:p>
        </p:txBody>
      </p:sp>
      <p:pic>
        <p:nvPicPr>
          <p:cNvPr id="42" name="Рисунок 41"/>
          <p:cNvPicPr/>
          <p:nvPr/>
        </p:nvPicPr>
        <p:blipFill>
          <a:blip r:embed="rId2"/>
          <a:stretch/>
        </p:blipFill>
        <p:spPr>
          <a:xfrm>
            <a:off x="2664000" y="516240"/>
            <a:ext cx="6997680" cy="4667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864000" y="432000"/>
            <a:ext cx="7127640" cy="10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bg1"/>
                </a:solidFill>
                <a:latin typeface="Arial"/>
              </a:rPr>
              <a:t>Строки, опаленные войной</a:t>
            </a: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20120" y="1501200"/>
            <a:ext cx="8855640" cy="3466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bg1"/>
                </a:solidFill>
                <a:latin typeface="Arial"/>
              </a:rPr>
              <a:t>Поэт Алексей Сурков писал:</a:t>
            </a: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bg1"/>
                </a:solidFill>
                <a:latin typeface="Arial"/>
              </a:rPr>
              <a:t> «Пожалуй, никогда за время существования</a:t>
            </a: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bg1"/>
                </a:solidFill>
                <a:latin typeface="Arial"/>
              </a:rPr>
              <a:t> советской поэзии не было написано столько</a:t>
            </a: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bg1"/>
                </a:solidFill>
                <a:latin typeface="Arial"/>
              </a:rPr>
              <a:t> лирических стихов». </a:t>
            </a: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432000" y="504000"/>
            <a:ext cx="5357160" cy="15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chemeClr val="bg1"/>
                </a:solidFill>
                <a:latin typeface="Arial"/>
              </a:rPr>
              <a:t>       Константин </a:t>
            </a:r>
          </a:p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chemeClr val="bg1"/>
                </a:solidFill>
                <a:latin typeface="Arial"/>
              </a:rPr>
              <a:t>       Симонов</a:t>
            </a:r>
          </a:p>
          <a:p>
            <a:pPr>
              <a:lnSpc>
                <a:spcPct val="100000"/>
              </a:lnSpc>
            </a:pPr>
            <a:endParaRPr lang="ru-RU" sz="36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46" name="Рисунок 45"/>
          <p:cNvPicPr/>
          <p:nvPr/>
        </p:nvPicPr>
        <p:blipFill>
          <a:blip r:embed="rId2"/>
          <a:stretch/>
        </p:blipFill>
        <p:spPr>
          <a:xfrm>
            <a:off x="4968000" y="144000"/>
            <a:ext cx="4103640" cy="552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336000" y="623880"/>
            <a:ext cx="3527640" cy="117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 dirty="0">
                <a:solidFill>
                  <a:schemeClr val="bg1"/>
                </a:solidFill>
                <a:latin typeface="Arial"/>
              </a:rPr>
              <a:t>Александр Твардовский</a:t>
            </a:r>
            <a:endParaRPr lang="ru-RU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48" name="Рисунок 47"/>
          <p:cNvPicPr/>
          <p:nvPr/>
        </p:nvPicPr>
        <p:blipFill>
          <a:blip r:embed="rId2"/>
          <a:stretch/>
        </p:blipFill>
        <p:spPr>
          <a:xfrm>
            <a:off x="1008000" y="360"/>
            <a:ext cx="4021560" cy="566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Рисунок 48"/>
          <p:cNvPicPr/>
          <p:nvPr/>
        </p:nvPicPr>
        <p:blipFill>
          <a:blip r:embed="rId2"/>
          <a:stretch/>
        </p:blipFill>
        <p:spPr>
          <a:xfrm>
            <a:off x="5986080" y="20520"/>
            <a:ext cx="4258440" cy="5669280"/>
          </a:xfrm>
          <a:prstGeom prst="rect">
            <a:avLst/>
          </a:prstGeom>
          <a:ln>
            <a:noFill/>
          </a:ln>
        </p:spPr>
      </p:pic>
      <p:sp>
        <p:nvSpPr>
          <p:cNvPr id="50" name="CustomShape 1"/>
          <p:cNvSpPr/>
          <p:nvPr/>
        </p:nvSpPr>
        <p:spPr>
          <a:xfrm>
            <a:off x="806040" y="576000"/>
            <a:ext cx="4377600" cy="86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bg1"/>
                </a:solidFill>
                <a:latin typeface="Arial"/>
              </a:rPr>
              <a:t>Василий Лебедев-Кумач</a:t>
            </a:r>
          </a:p>
        </p:txBody>
      </p:sp>
      <p:sp>
        <p:nvSpPr>
          <p:cNvPr id="51" name="CustomShape 2"/>
          <p:cNvSpPr/>
          <p:nvPr/>
        </p:nvSpPr>
        <p:spPr>
          <a:xfrm>
            <a:off x="432000" y="1296000"/>
            <a:ext cx="5183640" cy="39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Священная война </a:t>
            </a:r>
          </a:p>
          <a:p>
            <a:pPr>
              <a:lnSpc>
                <a:spcPct val="100000"/>
              </a:lnSpc>
            </a:pP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chemeClr val="bg1"/>
                </a:solidFill>
                <a:latin typeface="Arial"/>
              </a:rPr>
              <a:t>Вставай, страна огромная, </a:t>
            </a: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chemeClr val="bg1"/>
                </a:solidFill>
                <a:latin typeface="Arial"/>
              </a:rPr>
              <a:t>Вставай на смертный бой </a:t>
            </a: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chemeClr val="bg1"/>
                </a:solidFill>
                <a:latin typeface="Arial"/>
              </a:rPr>
              <a:t>С фашистской силой тёмною, </a:t>
            </a: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chemeClr val="bg1"/>
                </a:solidFill>
                <a:latin typeface="Arial"/>
              </a:rPr>
              <a:t>С проклятою ордой. </a:t>
            </a: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720000" y="72000"/>
            <a:ext cx="4895640" cy="67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1" strike="noStrike" spc="-1" dirty="0">
                <a:solidFill>
                  <a:schemeClr val="bg1"/>
                </a:solidFill>
                <a:latin typeface="Arial"/>
              </a:rPr>
              <a:t>Михаил Исаковский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1" strike="noStrike" spc="-1" dirty="0">
                <a:solidFill>
                  <a:schemeClr val="bg1"/>
                </a:solidFill>
                <a:latin typeface="Arial"/>
              </a:rPr>
              <a:t>В лесу прифронтовом</a:t>
            </a: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С берез, неслышен, невесом,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Слетает желтый лист.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Старинный вальс «Осенний сон»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Играет гармонист.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Вздыхают, жалуясь, басы,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И, словно в забытьи,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Сидят и слушают бойцы -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Товарищи мои.</a:t>
            </a:r>
          </a:p>
          <a:p>
            <a:pPr>
              <a:lnSpc>
                <a:spcPct val="100000"/>
              </a:lnSpc>
            </a:pPr>
            <a:endParaRPr lang="ru-RU" sz="22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</p:txBody>
      </p:sp>
      <p:pic>
        <p:nvPicPr>
          <p:cNvPr id="53" name="Рисунок 52"/>
          <p:cNvPicPr/>
          <p:nvPr/>
        </p:nvPicPr>
        <p:blipFill>
          <a:blip r:embed="rId2"/>
          <a:stretch/>
        </p:blipFill>
        <p:spPr>
          <a:xfrm>
            <a:off x="5760000" y="216000"/>
            <a:ext cx="3743640" cy="4991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216000" y="504000"/>
            <a:ext cx="4247640" cy="489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Под этот вальс весенним днем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Ходили мы на круг;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Под этот вальс в краю родном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Любили мы подруг;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Под этот вальс ловили мы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Очей любимых свет;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Под этот вальс грустили мы,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Когда подруги нет</a:t>
            </a:r>
            <a:r>
              <a:rPr lang="ru-RU" sz="2200" b="0" strike="noStrike" spc="-1" dirty="0">
                <a:latin typeface="Arial"/>
              </a:rPr>
              <a:t>.</a:t>
            </a:r>
          </a:p>
        </p:txBody>
      </p:sp>
      <p:sp>
        <p:nvSpPr>
          <p:cNvPr id="55" name="CustomShape 2"/>
          <p:cNvSpPr/>
          <p:nvPr/>
        </p:nvSpPr>
        <p:spPr>
          <a:xfrm>
            <a:off x="4956120" y="490320"/>
            <a:ext cx="4679640" cy="503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И вот он снова прозвучал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В лесу прифронтовом,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И каждый слушал и мечтал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О чем-то дорогом;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И каждый думал о своей,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Припомнив ту весну.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И каждый знал - дорога к ней</a:t>
            </a: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chemeClr val="bg1"/>
                </a:solidFill>
                <a:latin typeface="Arial"/>
              </a:rPr>
              <a:t>Ведет через войну.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723</Words>
  <Application>Microsoft Office PowerPoint</Application>
  <PresentationFormat>Произвольный</PresentationFormat>
  <Paragraphs>145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Metropolis</dc:title>
  <dc:subject/>
  <dc:creator/>
  <dc:description/>
  <cp:lastModifiedBy>Татьяна</cp:lastModifiedBy>
  <cp:revision>5</cp:revision>
  <dcterms:created xsi:type="dcterms:W3CDTF">2018-04-02T21:15:06Z</dcterms:created>
  <dcterms:modified xsi:type="dcterms:W3CDTF">2018-04-03T06:12:42Z</dcterms:modified>
  <dc:language>ru-RU</dc:language>
</cp:coreProperties>
</file>