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7" r:id="rId3"/>
    <p:sldId id="259" r:id="rId4"/>
    <p:sldId id="260" r:id="rId5"/>
    <p:sldId id="262" r:id="rId6"/>
    <p:sldId id="264" r:id="rId7"/>
    <p:sldId id="285" r:id="rId8"/>
    <p:sldId id="269" r:id="rId9"/>
    <p:sldId id="287" r:id="rId10"/>
    <p:sldId id="270" r:id="rId11"/>
    <p:sldId id="289" r:id="rId12"/>
    <p:sldId id="293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37" d="100"/>
          <a:sy n="37" d="100"/>
        </p:scale>
        <p:origin x="142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accent3">
            <a:lumMod val="60000"/>
            <a:lumOff val="40000"/>
          </a:schemeClr>
        </a:solidFill>
      </c:spPr>
    </c:sideWall>
    <c:backWall>
      <c:thickness val="0"/>
      <c:spPr>
        <a:solidFill>
          <a:schemeClr val="accent3">
            <a:lumMod val="60000"/>
            <a:lumOff val="40000"/>
          </a:schemeClr>
        </a:solidFill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ур-нь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проекта</c:v>
                </c:pt>
                <c:pt idx="1">
                  <c:v>конец проекта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0.43000000000000016</c:v>
                </c:pt>
                <c:pt idx="1">
                  <c:v>1.0000000000000007E-2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52-4FE7-8F69-59E1291A9D8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ур-нь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проекта</c:v>
                </c:pt>
                <c:pt idx="1">
                  <c:v>конец проекта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0.64000000000000035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52-4FE7-8F69-59E1291A9D8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ур-нь</c:v>
                </c:pt>
              </c:strCache>
            </c:strRef>
          </c:tx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ru-RU"/>
                      <a:t>35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652-4FE7-8F69-59E1291A9D8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проекта</c:v>
                </c:pt>
                <c:pt idx="1">
                  <c:v>конец проекта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0.35000000000000014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52-4FE7-8F69-59E1291A9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5660800"/>
        <c:axId val="65662336"/>
        <c:axId val="0"/>
      </c:bar3DChart>
      <c:catAx>
        <c:axId val="656608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65662336"/>
        <c:crosses val="autoZero"/>
        <c:auto val="1"/>
        <c:lblAlgn val="ctr"/>
        <c:lblOffset val="100"/>
        <c:noMultiLvlLbl val="0"/>
      </c:catAx>
      <c:valAx>
        <c:axId val="6566233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65660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00524934383279"/>
          <c:y val="0.4606479836385316"/>
          <c:w val="0.28449475065616775"/>
          <c:h val="0.33397474137293709"/>
        </c:manualLayout>
      </c:layout>
      <c:overlay val="0"/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3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2060"/>
                </a:solidFill>
              </a:rPr>
              <a:t>Муниципальное </a:t>
            </a:r>
            <a:r>
              <a:rPr lang="en-US" altLang="ru-RU" sz="2000" dirty="0">
                <a:solidFill>
                  <a:srgbClr val="002060"/>
                </a:solidFill>
              </a:rPr>
              <a:t> </a:t>
            </a:r>
            <a:r>
              <a:rPr lang="ru-RU" altLang="ru-RU" sz="2000" dirty="0">
                <a:solidFill>
                  <a:srgbClr val="002060"/>
                </a:solidFill>
              </a:rPr>
              <a:t>казенное дошкольное </a:t>
            </a:r>
            <a:r>
              <a:rPr lang="en-US" altLang="ru-RU" sz="2000" dirty="0">
                <a:solidFill>
                  <a:srgbClr val="002060"/>
                </a:solidFill>
              </a:rPr>
              <a:t> </a:t>
            </a:r>
            <a:r>
              <a:rPr lang="ru-RU" altLang="ru-RU" sz="2000" dirty="0">
                <a:solidFill>
                  <a:srgbClr val="002060"/>
                </a:solidFill>
              </a:rPr>
              <a:t>образовательное </a:t>
            </a:r>
            <a:r>
              <a:rPr lang="en-US" altLang="ru-RU" sz="2000" dirty="0">
                <a:solidFill>
                  <a:srgbClr val="002060"/>
                </a:solidFill>
              </a:rPr>
              <a:t> </a:t>
            </a:r>
            <a:r>
              <a:rPr lang="ru-RU" altLang="ru-RU" sz="2000" dirty="0">
                <a:solidFill>
                  <a:srgbClr val="002060"/>
                </a:solidFill>
              </a:rPr>
              <a:t>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2060"/>
                </a:solidFill>
              </a:rPr>
              <a:t>«Детский сад «Сказка» </a:t>
            </a:r>
            <a:r>
              <a:rPr lang="ru-RU" altLang="ru-RU" sz="2000" dirty="0" err="1">
                <a:solidFill>
                  <a:srgbClr val="002060"/>
                </a:solidFill>
              </a:rPr>
              <a:t>п.Горноправдинск</a:t>
            </a:r>
            <a:r>
              <a:rPr lang="ru-RU" altLang="ru-RU" sz="2000" dirty="0">
                <a:solidFill>
                  <a:srgbClr val="002060"/>
                </a:solidFill>
              </a:rPr>
              <a:t> »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69582" y="1556792"/>
            <a:ext cx="22867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348880"/>
            <a:ext cx="72152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  <a:cs typeface="Times New Roman" panose="02020603050405020304" pitchFamily="18" charset="0"/>
              </a:rPr>
              <a:t>занимательная МАТЕМАТИКА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7904" y="5733256"/>
            <a:ext cx="3007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Горноправдинск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5286388"/>
            <a:ext cx="3627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Юмагулова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У. С.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Норкова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Ю.М.</a:t>
            </a:r>
          </a:p>
        </p:txBody>
      </p:sp>
    </p:spTree>
    <p:extLst>
      <p:ext uri="{BB962C8B-B14F-4D97-AF65-F5344CB8AC3E}">
        <p14:creationId xmlns:p14="http://schemas.microsoft.com/office/powerpoint/2010/main" val="1738093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85860"/>
            <a:ext cx="7884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проекта и его продуктов.</a:t>
            </a:r>
          </a:p>
          <a:p>
            <a:pPr lvl="0" algn="just"/>
            <a:endParaRPr lang="ru-RU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208" y="1714489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ПРОЕКТНОЙ ДЕЯТЕЛЬНОСТИ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80" y="4636513"/>
            <a:ext cx="1491540" cy="173756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2000240"/>
            <a:ext cx="8072494" cy="438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 родителей появился интерес к развитию у детей математических способностей;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 детей повысился интерес к элементарной математической деятельности;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 детей появилась потребность занимать свое свободное время не только развлекательными, но и требующими умственного напряжения, интеллектуального усилия играми;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 детей отмечается стремление к проявлению самостоятельности, развитие познавательных мотивов, что обеспечивает элементы самоорганизации в игровой и других видах деятельности;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дети самостоятельно могут выбрать себе игру, занятие по интересам,     целенаправленно действовать с материалом, объединятся в игре со сверстниками.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 дальнейшем, в течение года, по мере освоения детьми игр, следует разнообразить их виды, вводить более сложные игры с новым занимательным материалом.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Преобразовывая центр занимательной математики, педагог с родителями получили массу удовольствий от совместной творческой деятельности.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09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3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000372"/>
            <a:ext cx="4822033" cy="3214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43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500042"/>
            <a:ext cx="3607587" cy="2405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43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75271">
            <a:off x="5823818" y="602326"/>
            <a:ext cx="2643174" cy="1762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43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43251">
            <a:off x="5791515" y="2528105"/>
            <a:ext cx="2776731" cy="1851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IMG_438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85893">
            <a:off x="5828268" y="4534412"/>
            <a:ext cx="2500330" cy="1666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4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1" y="571480"/>
            <a:ext cx="3786214" cy="267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44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571480"/>
            <a:ext cx="392905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44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429000"/>
            <a:ext cx="37861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44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500438"/>
            <a:ext cx="3643338" cy="2619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21455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Segoe Script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0466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1620" y="1196752"/>
            <a:ext cx="7488832" cy="361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 - познавательный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старшей группы, семьи воспитанников,                           воспитатель группы.</a:t>
            </a:r>
          </a:p>
          <a:p>
            <a:pPr marL="342900" lvl="0" indent="-342900">
              <a:spcBef>
                <a:spcPct val="20000"/>
              </a:spcBef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среднесрочный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(3 недели)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работы: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игровая, познавательная, продуктивная, работа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244207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80" y="4649180"/>
            <a:ext cx="1732148" cy="17321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43608" y="1339027"/>
            <a:ext cx="7488832" cy="5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3688" y="428604"/>
            <a:ext cx="64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857232"/>
            <a:ext cx="8358246" cy="522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Обучению дошкольников началам математики в настоящее время отводится важное место. Это вызвано целым рядом причин: обилием информации, получаемой ребенком, повышением внимания к компьютеризации, желанием сделать процесс обучения более интенсивным.</a:t>
            </a:r>
            <a:endParaRPr kumimoji="0" lang="ru-RU" sz="145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Преследуется главная цель: вырастить детей людьми, умеющими думать, хорошо ориентироваться во всем, что их окружает, правильно оценивать различные ситуации, с которыми они сталкиваются в жизни, принимать самостоятельные решения. </a:t>
            </a:r>
            <a:endParaRPr kumimoji="0" lang="ru-RU" sz="145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Практика дошкольного образования показывает, что на успешность обучения влияет не только содержание предлагаемого материала, но также форма его подачи, которая способна вызвать заинтересованность ребенка и его познавательную активность.</a:t>
            </a:r>
            <a:endParaRPr kumimoji="0" lang="ru-RU" sz="145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Знания, данные детям в занимательной форме, усваиваются быстрее, прочнее и легче. С помощью дидактических игр и заданий на смекалку, сообразительность, задач-шуток уточняются и закрепляются представления детей о числах, об отношениях между ними, временных и пространственных отношениях.</a:t>
            </a:r>
            <a:endParaRPr kumimoji="0" lang="ru-RU" sz="145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Занимательный материал не только увлекает ребенка, но и способствует совершенствованию наблюдательности, внимания, памяти, мышления и речи дошкольника. Стихотворный материал, загадки, считалки применяются в зависимости от целей познавательного общения.                   </a:t>
            </a: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Возможности их использования широки: на групповых занятиях в детском саду, при индивидуальной работе с детьми в семье, на викторинах, досугах, праздниках, в ходе познавательной беседы, в игротеке, когда дети принимают родителей в гости и играют с ними в математические игры. </a:t>
            </a:r>
            <a:endParaRPr kumimoji="0" lang="ru-RU" sz="145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5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Занимательная математика ставит дошкольников в условия поиска, пробуждает интерес к победе, следовательно, дети стремятся быть быстрыми, находчивыми</a:t>
            </a:r>
            <a:r>
              <a:rPr kumimoji="0" lang="ru-RU" sz="14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34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4929198"/>
            <a:ext cx="1464835" cy="14478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714356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элементарные математические представления у детей старшего дошкольного возраста через занимательный материал.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109" y="1928802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85786" y="2428868"/>
            <a:ext cx="78581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азвивать интерес к математике у детей старшего дошкольного возраста, эмоциональную отзывчивость через игры с математическим содержанием.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смекалку, зрительную память, воображение, умение сравнивать и анализировать.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мыслительных процессов, развитию речи, умению  аргументировать свои высказывания.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самостоятельность, умение понимать учебную              	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задачу и выполнять ее      самостоятельно.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6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4786322"/>
            <a:ext cx="1451075" cy="1357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0424" y="657561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 РЕАЛИЗАЦИИ  ПРОЕКТА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1214422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подготовительный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основной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заключительный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071811"/>
            <a:ext cx="792961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необходимых условий для реализации проекта, перспективное планирование проекта, разработка и накопление методических материалов.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литературы, наглядных и дидактических материалов: настольно-дидактические игры, иллюстрации, презентации и видеоматериалы по теме проекта.</a:t>
            </a:r>
          </a:p>
          <a:p>
            <a:pPr marL="355600" lvl="0" indent="-3556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 материалов  для совместной творческой деятельности с детьми. </a:t>
            </a:r>
            <a:r>
              <a:rPr lang="ru-RU" alt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2428868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4857760"/>
            <a:ext cx="2016223" cy="134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9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97152"/>
            <a:ext cx="1728192" cy="16566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4734" y="764704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  ЭТАП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7868" y="714357"/>
            <a:ext cx="78625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Внедрение в воспитательно-образовательный процесс  эффективных методов и приёмов по формированию элементарных математических  знаний дошкольников.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0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000" dirty="0">
              <a:solidFill>
                <a:srgbClr val="FF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928803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«Познавательное развитие»: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643182"/>
            <a:ext cx="71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НОД на тему: «Математика в сказках»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на тему «Зачем нужна математика?», «Математика вокруг нас»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элементарных математических навыков в повседневной жизни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786190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развитие»: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500570"/>
            <a:ext cx="771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стихотворений «Десятка», «Веселый магазин».</a:t>
            </a:r>
          </a:p>
          <a:p>
            <a:pPr marL="1257300" lvl="2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сказок «Теремок», «Колобок», «Сказка о цифрах, которые любили спорить» , «Козленок, который умел считать до десяти»</a:t>
            </a:r>
          </a:p>
          <a:p>
            <a:pPr marL="1714500" lvl="3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сказок на темы: «Путешествие цифр», составление рассказов по рисункам.</a:t>
            </a:r>
          </a:p>
        </p:txBody>
      </p:sp>
    </p:spTree>
    <p:extLst>
      <p:ext uri="{BB962C8B-B14F-4D97-AF65-F5344CB8AC3E}">
        <p14:creationId xmlns:p14="http://schemas.microsoft.com/office/powerpoint/2010/main" val="1738093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5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 – коммуникативное развитие»: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Дидактические игры: «Сложи узор», «Герои сказок» , «Продолжи счет»,        «Отгадай загадку», «Какой цифры не хватает?», «Сколько всего?», «Игры со счетными палочками» и другие.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Сюжетно – ролевые игры: «Магазин», «День рождения».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Просмотр мультфильмов «Козленок, который умел считать до десяти», «Дональд в </a:t>
            </a:r>
            <a:r>
              <a:rPr lang="ru-RU" alt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Матемагии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71810"/>
            <a:ext cx="6357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8576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Подвижные игры на ориентацию в пространстве,  на повторение прямого и обратного счета.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500570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214950"/>
            <a:ext cx="5929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с детьми :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книжка-малышка « Занимательная математика»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Считаю, играю, решаю»</a:t>
            </a:r>
          </a:p>
          <a:p>
            <a:pPr algn="ctr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9918" y="764703"/>
            <a:ext cx="6596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9288" y="135729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информационного и наглядного материалов по формированию элементарных математических представлений через сказку.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на тему «Развитие математических способностей у дошкольников»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беседы на темы: «Занимательная математика», «Как привить ребенку любовь к точным наукам».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 книжки-малышки «Математика вокруг»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 на тему « Развитие элементарных математических представлений у детей старшего дошкольного возраста»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1600" b="1" dirty="0">
                <a:solidFill>
                  <a:srgbClr val="002060"/>
                </a:solidFill>
              </a:rPr>
              <a:t> по изготовлению и работе с математическим планшетом «</a:t>
            </a:r>
            <a:r>
              <a:rPr lang="ru-RU" sz="1600" b="1" dirty="0" err="1">
                <a:solidFill>
                  <a:srgbClr val="002060"/>
                </a:solidFill>
              </a:rPr>
              <a:t>Геометрик</a:t>
            </a:r>
            <a:r>
              <a:rPr lang="ru-RU" sz="1600" b="1" dirty="0">
                <a:solidFill>
                  <a:srgbClr val="002060"/>
                </a:solidFill>
              </a:rPr>
              <a:t>»</a:t>
            </a:r>
            <a:endParaRPr lang="ru-RU" sz="1600" dirty="0">
              <a:solidFill>
                <a:srgbClr val="002060"/>
              </a:solidFill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ev_simple1_20120624_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4071942"/>
            <a:ext cx="4603756" cy="2223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8093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571480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ДИАГНСТИКА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1000108"/>
          <a:ext cx="6500858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 descr="O1BmmifI6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4572008"/>
            <a:ext cx="6786610" cy="1707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945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Monotype Corsiva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Руслан Юмагулов</cp:lastModifiedBy>
  <cp:revision>72</cp:revision>
  <dcterms:created xsi:type="dcterms:W3CDTF">2015-08-19T01:25:17Z</dcterms:created>
  <dcterms:modified xsi:type="dcterms:W3CDTF">2023-05-02T10:39:30Z</dcterms:modified>
</cp:coreProperties>
</file>