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8" r:id="rId3"/>
    <p:sldId id="259" r:id="rId4"/>
    <p:sldId id="261" r:id="rId5"/>
    <p:sldId id="279" r:id="rId6"/>
    <p:sldId id="264" r:id="rId7"/>
    <p:sldId id="265" r:id="rId8"/>
    <p:sldId id="266" r:id="rId9"/>
    <p:sldId id="267" r:id="rId10"/>
    <p:sldId id="268" r:id="rId11"/>
    <p:sldId id="269" r:id="rId12"/>
    <p:sldId id="271" r:id="rId13"/>
    <p:sldId id="272" r:id="rId14"/>
    <p:sldId id="278" r:id="rId15"/>
    <p:sldId id="28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4728" autoAdjust="0"/>
  </p:normalViewPr>
  <p:slideViewPr>
    <p:cSldViewPr>
      <p:cViewPr varScale="1">
        <p:scale>
          <a:sx n="73" d="100"/>
          <a:sy n="73" d="100"/>
        </p:scale>
        <p:origin x="-8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9767872-E342-4ED3-BB54-0FA72CD9E437}" type="datetimeFigureOut">
              <a:rPr lang="ru-RU"/>
              <a:pPr>
                <a:defRPr/>
              </a:pPr>
              <a:t>30.04.2021</a:t>
            </a:fld>
            <a:endParaRPr lang="ru-RU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8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79F65CC-A94A-4005-BC23-6007356CA3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42B61-AB54-4712-956C-D46C97002118}" type="datetimeFigureOut">
              <a:rPr lang="ru-RU"/>
              <a:pPr>
                <a:defRPr/>
              </a:pPr>
              <a:t>30.04.2021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AC357C-302A-4A54-82A1-BDC8C621A4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3194E-7E16-4032-8913-54D0B9DCF4F6}" type="datetimeFigureOut">
              <a:rPr lang="ru-RU"/>
              <a:pPr>
                <a:defRPr/>
              </a:pPr>
              <a:t>30.04.2021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F2D09-0CC7-47DF-9C20-4F15536AA5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DC91E-0999-4195-B6CF-B255A1136A0C}" type="datetimeFigureOut">
              <a:rPr lang="ru-RU"/>
              <a:pPr>
                <a:defRPr/>
              </a:pPr>
              <a:t>30.04.2021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17DF7-AC0F-4AA1-9278-AA2D411FEF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CCDBD-D037-4CDF-A1C8-99CE7166D539}" type="datetimeFigureOut">
              <a:rPr lang="ru-RU"/>
              <a:pPr>
                <a:defRPr/>
              </a:pPr>
              <a:t>30.04.2021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63F74-A6AC-48CA-805C-6B729472C2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617288-64AF-4CBC-B85A-2A8361C95793}" type="datetimeFigureOut">
              <a:rPr lang="ru-RU"/>
              <a:pPr>
                <a:defRPr/>
              </a:pPr>
              <a:t>30.04.2021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33B15-43C9-4D34-9E57-E555FEB217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7E6AC-D6A4-4FC1-9654-86AE42E7E833}" type="datetimeFigureOut">
              <a:rPr lang="ru-RU"/>
              <a:pPr>
                <a:defRPr/>
              </a:pPr>
              <a:t>30.04.2021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03EF1-4E87-493B-B9BA-E03E11161B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A4460-AC41-4B59-B4A4-2C998FD76FA3}" type="datetimeFigureOut">
              <a:rPr lang="ru-RU"/>
              <a:pPr>
                <a:defRPr/>
              </a:pPr>
              <a:t>30.04.2021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C3323-40EB-49DF-8B16-C14E1ABE9C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493DB7-F23B-4F55-A031-4589215E867B}" type="datetimeFigureOut">
              <a:rPr lang="ru-RU"/>
              <a:pPr>
                <a:defRPr/>
              </a:pPr>
              <a:t>30.04.2021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653AB-AD1D-4E99-BE69-BDAAF2208F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DCA13-9E4E-41D2-A6FF-8D37C793FF08}" type="datetimeFigureOut">
              <a:rPr lang="ru-RU"/>
              <a:pPr>
                <a:defRPr/>
              </a:pPr>
              <a:t>30.04.2021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FDC32-47FD-4BB6-B36C-30E5A6B6F9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0A883-ADF0-43DD-B305-D7F7156499EF}" type="datetimeFigureOut">
              <a:rPr lang="ru-RU"/>
              <a:pPr>
                <a:defRPr/>
              </a:pPr>
              <a:t>30.04.2021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CDF55C-C28F-4963-9DEA-95530B91B7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2D170-2532-473F-9B43-183D470BEEE2}" type="datetimeFigureOut">
              <a:rPr lang="ru-RU"/>
              <a:pPr>
                <a:defRPr/>
              </a:pPr>
              <a:t>30.04.2021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60CBD-F7FD-489F-8422-7644B96130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AF405F0-EE3B-4F67-8ED5-84D986209CF8}" type="datetimeFigureOut">
              <a:rPr lang="ru-RU"/>
              <a:pPr>
                <a:defRPr/>
              </a:pPr>
              <a:t>30.04.2021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F12EDE4-5FB5-4C6B-9FE4-F33A52521B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pic>
        <p:nvPicPr>
          <p:cNvPr id="1031" name="Рисунок 6" descr="0_c014b_3c18021d_M.pn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5889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Рисунок 7" descr="0_c014b_3c18021d_M.pn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49275"/>
            <a:ext cx="5889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Рисунок 8" descr="0_c014b_3c18021d_M.pn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1125538"/>
            <a:ext cx="5889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Рисунок 9" descr="0_c014b_3c18021d_M.pn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1700213"/>
            <a:ext cx="5889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Рисунок 10" descr="0_c014b_3c18021d_M.pn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2276475"/>
            <a:ext cx="5889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Рисунок 11" descr="0_c014b_3c18021d_M.pn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2852738"/>
            <a:ext cx="5889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Рисунок 12" descr="0_c014b_3c18021d_M.pn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3429000"/>
            <a:ext cx="5889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Рисунок 13" descr="0_c014b_3c18021d_M.pn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4005263"/>
            <a:ext cx="5889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9" name="Рисунок 14" descr="0_c014b_3c18021d_M.pn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4581525"/>
            <a:ext cx="5889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Рисунок 15" descr="0_c014b_3c18021d_M.pn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157788"/>
            <a:ext cx="5889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1" name="Рисунок 16" descr="0_c014b_3c18021d_M.pn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732463"/>
            <a:ext cx="5889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2" name="Рисунок 17" descr="0_c014b_3c18021d_M.pn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340475"/>
            <a:ext cx="588963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8"/>
          <p:cNvSpPr/>
          <p:nvPr userDrawn="1"/>
        </p:nvSpPr>
        <p:spPr>
          <a:xfrm>
            <a:off x="611560" y="116632"/>
            <a:ext cx="8352928" cy="65527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7897813" y="6642100"/>
            <a:ext cx="1246187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>
                <a:solidFill>
                  <a:srgbClr val="7F7F7F"/>
                </a:solidFill>
                <a:ea typeface="Calibri" pitchFamily="34" charset="0"/>
                <a:cs typeface="Times New Roman" pitchFamily="18" charset="0"/>
              </a:rPr>
              <a:t>FokinaLida.75@mail.ru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 Box 5"/>
          <p:cNvSpPr txBox="1">
            <a:spLocks noChangeArrowheads="1"/>
          </p:cNvSpPr>
          <p:nvPr/>
        </p:nvSpPr>
        <p:spPr bwMode="auto">
          <a:xfrm>
            <a:off x="1042988" y="2349500"/>
            <a:ext cx="7488237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6000" b="1"/>
              <a:t>Методы обучения</a:t>
            </a:r>
            <a:r>
              <a:rPr lang="ru-RU" sz="60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5"/>
          <p:cNvSpPr txBox="1">
            <a:spLocks noChangeArrowheads="1"/>
          </p:cNvSpPr>
          <p:nvPr/>
        </p:nvSpPr>
        <p:spPr bwMode="auto">
          <a:xfrm>
            <a:off x="971550" y="765175"/>
            <a:ext cx="7704138" cy="108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u="sng"/>
              <a:t>Бинарный подход (М.И. Махмутов) </a:t>
            </a:r>
          </a:p>
          <a:p>
            <a:pPr>
              <a:spcBef>
                <a:spcPct val="50000"/>
              </a:spcBef>
            </a:pPr>
            <a:r>
              <a:rPr lang="ru-RU" i="1"/>
              <a:t> основан на сочетании способов деятельности преподавателей и учащихся</a:t>
            </a:r>
          </a:p>
        </p:txBody>
      </p:sp>
      <p:sp>
        <p:nvSpPr>
          <p:cNvPr id="23554" name="Text Box 6"/>
          <p:cNvSpPr txBox="1">
            <a:spLocks noChangeArrowheads="1"/>
          </p:cNvSpPr>
          <p:nvPr/>
        </p:nvSpPr>
        <p:spPr bwMode="auto">
          <a:xfrm>
            <a:off x="2771775" y="1916113"/>
            <a:ext cx="36718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Методы обучения</a:t>
            </a:r>
          </a:p>
        </p:txBody>
      </p:sp>
      <p:sp>
        <p:nvSpPr>
          <p:cNvPr id="23555" name="AutoShape 7"/>
          <p:cNvSpPr>
            <a:spLocks noChangeArrowheads="1"/>
          </p:cNvSpPr>
          <p:nvPr/>
        </p:nvSpPr>
        <p:spPr bwMode="auto">
          <a:xfrm>
            <a:off x="1063625" y="2781300"/>
            <a:ext cx="2714625" cy="406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/>
              <a:t>Методы преподавания </a:t>
            </a:r>
          </a:p>
        </p:txBody>
      </p:sp>
      <p:sp>
        <p:nvSpPr>
          <p:cNvPr id="23556" name="Text Box 8"/>
          <p:cNvSpPr txBox="1">
            <a:spLocks noChangeArrowheads="1"/>
          </p:cNvSpPr>
          <p:nvPr/>
        </p:nvSpPr>
        <p:spPr bwMode="auto">
          <a:xfrm>
            <a:off x="827088" y="3357563"/>
            <a:ext cx="3744912" cy="201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- информационно-сообщающие </a:t>
            </a:r>
          </a:p>
          <a:p>
            <a:pPr>
              <a:spcBef>
                <a:spcPct val="50000"/>
              </a:spcBef>
            </a:pPr>
            <a:r>
              <a:rPr lang="ru-RU"/>
              <a:t>- объяснительные </a:t>
            </a:r>
          </a:p>
          <a:p>
            <a:pPr>
              <a:spcBef>
                <a:spcPct val="50000"/>
              </a:spcBef>
            </a:pPr>
            <a:r>
              <a:rPr lang="ru-RU"/>
              <a:t>- инструктивно-практические</a:t>
            </a:r>
          </a:p>
          <a:p>
            <a:pPr>
              <a:spcBef>
                <a:spcPct val="50000"/>
              </a:spcBef>
            </a:pPr>
            <a:r>
              <a:rPr lang="ru-RU"/>
              <a:t>- объяснительно-побуждающие</a:t>
            </a:r>
          </a:p>
          <a:p>
            <a:pPr>
              <a:spcBef>
                <a:spcPct val="50000"/>
              </a:spcBef>
            </a:pPr>
            <a:r>
              <a:rPr lang="ru-RU"/>
              <a:t>- побуждающие </a:t>
            </a:r>
          </a:p>
        </p:txBody>
      </p:sp>
      <p:sp>
        <p:nvSpPr>
          <p:cNvPr id="23557" name="AutoShape 9"/>
          <p:cNvSpPr>
            <a:spLocks noChangeArrowheads="1"/>
          </p:cNvSpPr>
          <p:nvPr/>
        </p:nvSpPr>
        <p:spPr bwMode="auto">
          <a:xfrm>
            <a:off x="6011863" y="2781300"/>
            <a:ext cx="2382837" cy="406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/>
              <a:t>Методы</a:t>
            </a:r>
            <a:r>
              <a:rPr lang="ru-RU" i="1"/>
              <a:t> учения</a:t>
            </a:r>
            <a:r>
              <a:rPr lang="ru-RU"/>
              <a:t> </a:t>
            </a:r>
          </a:p>
        </p:txBody>
      </p:sp>
      <p:sp>
        <p:nvSpPr>
          <p:cNvPr id="23558" name="Text Box 10"/>
          <p:cNvSpPr txBox="1">
            <a:spLocks noChangeArrowheads="1"/>
          </p:cNvSpPr>
          <p:nvPr/>
        </p:nvSpPr>
        <p:spPr bwMode="auto">
          <a:xfrm>
            <a:off x="5580063" y="3429000"/>
            <a:ext cx="3313112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- исполнительные</a:t>
            </a:r>
          </a:p>
          <a:p>
            <a:pPr>
              <a:spcBef>
                <a:spcPct val="50000"/>
              </a:spcBef>
            </a:pPr>
            <a:r>
              <a:rPr lang="ru-RU"/>
              <a:t>- репродуктивные</a:t>
            </a:r>
          </a:p>
          <a:p>
            <a:pPr>
              <a:spcBef>
                <a:spcPct val="50000"/>
              </a:spcBef>
            </a:pPr>
            <a:r>
              <a:rPr lang="ru-RU"/>
              <a:t>- продуктивно-практические</a:t>
            </a:r>
          </a:p>
          <a:p>
            <a:pPr>
              <a:spcBef>
                <a:spcPct val="50000"/>
              </a:spcBef>
            </a:pPr>
            <a:r>
              <a:rPr lang="ru-RU"/>
              <a:t>- частично-поисковые</a:t>
            </a:r>
          </a:p>
          <a:p>
            <a:pPr>
              <a:spcBef>
                <a:spcPct val="50000"/>
              </a:spcBef>
            </a:pPr>
            <a:r>
              <a:rPr lang="ru-RU"/>
              <a:t> - поисковые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4"/>
          <p:cNvSpPr txBox="1">
            <a:spLocks noChangeArrowheads="1"/>
          </p:cNvSpPr>
          <p:nvPr/>
        </p:nvSpPr>
        <p:spPr bwMode="auto">
          <a:xfrm>
            <a:off x="900113" y="1052513"/>
            <a:ext cx="7993062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u="sng"/>
              <a:t>Логический подход (А.Н. Алексюк) </a:t>
            </a:r>
          </a:p>
          <a:p>
            <a:pPr>
              <a:spcBef>
                <a:spcPct val="50000"/>
              </a:spcBef>
            </a:pPr>
            <a:r>
              <a:rPr lang="ru-RU" sz="2000" i="1"/>
              <a:t>предусматривает логику изложения материала учителем и логику восприятия его учащимися </a:t>
            </a:r>
          </a:p>
          <a:p>
            <a:pPr algn="ctr">
              <a:spcBef>
                <a:spcPct val="50000"/>
              </a:spcBef>
            </a:pPr>
            <a:r>
              <a:rPr lang="ru-RU" sz="2000" b="1"/>
              <a:t>Методы обучения:</a:t>
            </a:r>
          </a:p>
          <a:p>
            <a:pPr>
              <a:spcBef>
                <a:spcPct val="50000"/>
              </a:spcBef>
            </a:pPr>
            <a:r>
              <a:rPr lang="ru-RU" sz="2000"/>
              <a:t>- </a:t>
            </a:r>
            <a:r>
              <a:rPr lang="ru-RU" sz="2000" u="sng"/>
              <a:t>индуктивные </a:t>
            </a:r>
            <a:r>
              <a:rPr lang="ru-RU" sz="2000"/>
              <a:t>(от частных случаев, примеров, фактов – к обобщениям и выводам) </a:t>
            </a:r>
          </a:p>
          <a:p>
            <a:pPr>
              <a:spcBef>
                <a:spcPct val="50000"/>
              </a:spcBef>
            </a:pPr>
            <a:r>
              <a:rPr lang="ru-RU" sz="2000"/>
              <a:t>- </a:t>
            </a:r>
            <a:r>
              <a:rPr lang="ru-RU" sz="2000" u="sng"/>
              <a:t>дедуктивные</a:t>
            </a:r>
            <a:r>
              <a:rPr lang="ru-RU" sz="2000"/>
              <a:t> (от выводов, обобщений – к примерам, частным случаям, отдельным фактам)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ext Box 9"/>
          <p:cNvSpPr txBox="1">
            <a:spLocks noChangeArrowheads="1"/>
          </p:cNvSpPr>
          <p:nvPr/>
        </p:nvSpPr>
        <p:spPr bwMode="auto">
          <a:xfrm>
            <a:off x="3851275" y="1052513"/>
            <a:ext cx="590550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1200" b="1" i="1" u="sng"/>
          </a:p>
          <a:p>
            <a:endParaRPr lang="ru-RU" b="1" i="1" u="sng"/>
          </a:p>
          <a:p>
            <a:endParaRPr lang="ru-RU" b="1" i="1" u="sng"/>
          </a:p>
          <a:p>
            <a:r>
              <a:rPr lang="ru-RU" b="1" i="1"/>
              <a:t> </a:t>
            </a:r>
          </a:p>
          <a:p>
            <a:endParaRPr lang="ru-RU" b="1" i="1" u="sng"/>
          </a:p>
          <a:p>
            <a:endParaRPr lang="ru-RU" b="1" i="1" u="sng"/>
          </a:p>
        </p:txBody>
      </p:sp>
      <p:sp>
        <p:nvSpPr>
          <p:cNvPr id="25602" name="AutoShape 12"/>
          <p:cNvSpPr>
            <a:spLocks noChangeArrowheads="1"/>
          </p:cNvSpPr>
          <p:nvPr/>
        </p:nvSpPr>
        <p:spPr bwMode="auto">
          <a:xfrm>
            <a:off x="539750" y="692150"/>
            <a:ext cx="2620963" cy="1185863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600"/>
              <a:t>Методы организации и </a:t>
            </a:r>
          </a:p>
          <a:p>
            <a:pPr algn="ctr"/>
            <a:r>
              <a:rPr lang="ru-RU" sz="1600"/>
              <a:t>осуществления </a:t>
            </a:r>
          </a:p>
          <a:p>
            <a:pPr algn="ctr"/>
            <a:r>
              <a:rPr lang="ru-RU" sz="1600"/>
              <a:t>учебно-познавательной </a:t>
            </a:r>
          </a:p>
          <a:p>
            <a:pPr algn="ctr"/>
            <a:r>
              <a:rPr lang="ru-RU" sz="1600"/>
              <a:t>деятельности</a:t>
            </a:r>
          </a:p>
        </p:txBody>
      </p:sp>
      <p:sp>
        <p:nvSpPr>
          <p:cNvPr id="25603" name="Text Box 13"/>
          <p:cNvSpPr txBox="1">
            <a:spLocks noChangeArrowheads="1"/>
          </p:cNvSpPr>
          <p:nvPr/>
        </p:nvSpPr>
        <p:spPr bwMode="auto">
          <a:xfrm>
            <a:off x="3563938" y="404813"/>
            <a:ext cx="5040312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"/>
              <a:t>- </a:t>
            </a:r>
            <a:r>
              <a:rPr lang="ru-RU" sz="1500" u="sng"/>
              <a:t>перцептивные</a:t>
            </a:r>
            <a:r>
              <a:rPr lang="ru-RU" sz="1500"/>
              <a:t> (передача и восприятие учебной информации посредством чувств);</a:t>
            </a:r>
          </a:p>
          <a:p>
            <a:r>
              <a:rPr lang="ru-RU" sz="1500" u="sng"/>
              <a:t>- словесные</a:t>
            </a:r>
            <a:r>
              <a:rPr lang="ru-RU" sz="1500"/>
              <a:t> (лекция, рассказ, беседа и др.);</a:t>
            </a:r>
          </a:p>
          <a:p>
            <a:r>
              <a:rPr lang="ru-RU" sz="1500" u="sng"/>
              <a:t>- наглядные</a:t>
            </a:r>
            <a:r>
              <a:rPr lang="ru-RU" sz="1500"/>
              <a:t> (демонстрация, иллюстрация);</a:t>
            </a:r>
          </a:p>
          <a:p>
            <a:r>
              <a:rPr lang="ru-RU" sz="1500" u="sng"/>
              <a:t>- практические</a:t>
            </a:r>
            <a:r>
              <a:rPr lang="ru-RU" sz="1500"/>
              <a:t> (опыты, упражнения, выполнение заданий);</a:t>
            </a:r>
          </a:p>
          <a:p>
            <a:r>
              <a:rPr lang="ru-RU" sz="1500"/>
              <a:t>- </a:t>
            </a:r>
            <a:r>
              <a:rPr lang="ru-RU" sz="1500" u="sng"/>
              <a:t>логические</a:t>
            </a:r>
            <a:r>
              <a:rPr lang="ru-RU" sz="1500"/>
              <a:t>, (индуктивные, дедуктивные, аналогии и др.);</a:t>
            </a:r>
          </a:p>
          <a:p>
            <a:r>
              <a:rPr lang="ru-RU" sz="1500"/>
              <a:t>- </a:t>
            </a:r>
            <a:r>
              <a:rPr lang="ru-RU" sz="1500" u="sng"/>
              <a:t>гностические</a:t>
            </a:r>
            <a:r>
              <a:rPr lang="ru-RU" sz="1500"/>
              <a:t> (исследовательские, проблемно-поисковые, репродуктивные);</a:t>
            </a:r>
          </a:p>
          <a:p>
            <a:r>
              <a:rPr lang="ru-RU" sz="1500" u="sng"/>
              <a:t>- самоуправление учебными действиями</a:t>
            </a:r>
            <a:r>
              <a:rPr lang="ru-RU" sz="1500"/>
              <a:t> (самостоятельная работа с книгой, приборами и пр.).</a:t>
            </a:r>
          </a:p>
        </p:txBody>
      </p:sp>
      <p:sp>
        <p:nvSpPr>
          <p:cNvPr id="25604" name="AutoShape 14"/>
          <p:cNvSpPr>
            <a:spLocks noChangeArrowheads="1"/>
          </p:cNvSpPr>
          <p:nvPr/>
        </p:nvSpPr>
        <p:spPr bwMode="auto">
          <a:xfrm>
            <a:off x="755650" y="3213100"/>
            <a:ext cx="2241550" cy="914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1600"/>
              <a:t> Методы </a:t>
            </a:r>
          </a:p>
          <a:p>
            <a:pPr algn="ctr"/>
            <a:r>
              <a:rPr lang="ru-RU" sz="1600"/>
              <a:t> стимулирования  </a:t>
            </a:r>
          </a:p>
          <a:p>
            <a:pPr algn="ctr"/>
            <a:r>
              <a:rPr lang="ru-RU" sz="1600"/>
              <a:t>и  мотивации учения</a:t>
            </a:r>
          </a:p>
        </p:txBody>
      </p:sp>
      <p:sp>
        <p:nvSpPr>
          <p:cNvPr id="25605" name="Text Box 15"/>
          <p:cNvSpPr txBox="1">
            <a:spLocks noChangeArrowheads="1"/>
          </p:cNvSpPr>
          <p:nvPr/>
        </p:nvSpPr>
        <p:spPr bwMode="auto">
          <a:xfrm>
            <a:off x="3635375" y="3357563"/>
            <a:ext cx="5184775" cy="123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" u="sng"/>
              <a:t>- методы формирования интереса к учению</a:t>
            </a:r>
            <a:r>
              <a:rPr lang="ru-RU" sz="1500"/>
              <a:t> (познавательные игры, учебные дискуссии, создание проблемных ситуаций и др.);</a:t>
            </a:r>
          </a:p>
          <a:p>
            <a:r>
              <a:rPr lang="ru-RU" sz="1500" u="sng"/>
              <a:t>- методы формирования долга и ответственности в учении</a:t>
            </a:r>
            <a:r>
              <a:rPr lang="ru-RU" sz="1500"/>
              <a:t> (поощрение, одобрение, порицание и др.).</a:t>
            </a:r>
          </a:p>
        </p:txBody>
      </p:sp>
      <p:sp>
        <p:nvSpPr>
          <p:cNvPr id="25606" name="AutoShape 16"/>
          <p:cNvSpPr>
            <a:spLocks noChangeArrowheads="1"/>
          </p:cNvSpPr>
          <p:nvPr/>
        </p:nvSpPr>
        <p:spPr bwMode="auto">
          <a:xfrm>
            <a:off x="539750" y="4868863"/>
            <a:ext cx="2520950" cy="11303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1600"/>
              <a:t>Методы  контроля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1600"/>
              <a:t> и самоконтроля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  <a:buFont typeface="Arial" charset="0"/>
              <a:buNone/>
            </a:pPr>
            <a:r>
              <a:rPr lang="ru-RU" sz="1600"/>
              <a:t>  в обучении</a:t>
            </a:r>
          </a:p>
          <a:p>
            <a:pPr algn="ctr"/>
            <a:endParaRPr lang="ru-RU" sz="1600"/>
          </a:p>
        </p:txBody>
      </p:sp>
      <p:sp>
        <p:nvSpPr>
          <p:cNvPr id="25607" name="Text Box 17"/>
          <p:cNvSpPr txBox="1">
            <a:spLocks noChangeArrowheads="1"/>
          </p:cNvSpPr>
          <p:nvPr/>
        </p:nvSpPr>
        <p:spPr bwMode="auto">
          <a:xfrm>
            <a:off x="3563938" y="4797425"/>
            <a:ext cx="5040312" cy="203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500" u="sng"/>
              <a:t>- методы устного контроля</a:t>
            </a:r>
            <a:r>
              <a:rPr lang="ru-RU" sz="1500"/>
              <a:t> (индивидуальный, групповой опрос, устный зачет, экзамен)</a:t>
            </a:r>
          </a:p>
          <a:p>
            <a:r>
              <a:rPr lang="ru-RU" sz="1500"/>
              <a:t>- </a:t>
            </a:r>
            <a:r>
              <a:rPr lang="ru-RU" sz="1500" u="sng"/>
              <a:t>методы письменного контроля</a:t>
            </a:r>
            <a:r>
              <a:rPr lang="ru-RU" sz="1500"/>
              <a:t> (контрольные работы, сочинения, письменные зачеты, и др.)</a:t>
            </a:r>
          </a:p>
          <a:p>
            <a:r>
              <a:rPr lang="ru-RU" sz="1500"/>
              <a:t>- </a:t>
            </a:r>
            <a:r>
              <a:rPr lang="ru-RU" sz="1500" u="sng"/>
              <a:t>методы лабораторно-практического контроля</a:t>
            </a:r>
            <a:r>
              <a:rPr lang="ru-RU" sz="1500"/>
              <a:t> (контрольно-лабораторные работы);</a:t>
            </a:r>
          </a:p>
          <a:p>
            <a:r>
              <a:rPr lang="ru-RU" sz="1500"/>
              <a:t>- </a:t>
            </a:r>
            <a:r>
              <a:rPr lang="ru-RU" sz="1500" u="sng"/>
              <a:t>методы самоконтроля</a:t>
            </a:r>
          </a:p>
          <a:p>
            <a:pPr>
              <a:spcBef>
                <a:spcPct val="50000"/>
              </a:spcBef>
            </a:pPr>
            <a:endParaRPr lang="ru-RU" sz="1500"/>
          </a:p>
        </p:txBody>
      </p:sp>
      <p:sp>
        <p:nvSpPr>
          <p:cNvPr id="25608" name="AutoShape 19"/>
          <p:cNvSpPr>
            <a:spLocks noChangeArrowheads="1"/>
          </p:cNvSpPr>
          <p:nvPr/>
        </p:nvSpPr>
        <p:spPr bwMode="auto">
          <a:xfrm>
            <a:off x="3132138" y="1052513"/>
            <a:ext cx="360362" cy="485775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9" name="AutoShape 20"/>
          <p:cNvSpPr>
            <a:spLocks noChangeArrowheads="1"/>
          </p:cNvSpPr>
          <p:nvPr/>
        </p:nvSpPr>
        <p:spPr bwMode="auto">
          <a:xfrm>
            <a:off x="2987675" y="3429000"/>
            <a:ext cx="431800" cy="485775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10" name="AutoShape 21"/>
          <p:cNvSpPr>
            <a:spLocks noChangeArrowheads="1"/>
          </p:cNvSpPr>
          <p:nvPr/>
        </p:nvSpPr>
        <p:spPr bwMode="auto">
          <a:xfrm>
            <a:off x="2987675" y="5229225"/>
            <a:ext cx="504825" cy="485775"/>
          </a:xfrm>
          <a:prstGeom prst="rightArrow">
            <a:avLst>
              <a:gd name="adj1" fmla="val 50000"/>
              <a:gd name="adj2" fmla="val 2598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11" name="Rectangle 22"/>
          <p:cNvSpPr>
            <a:spLocks noChangeArrowheads="1"/>
          </p:cNvSpPr>
          <p:nvPr/>
        </p:nvSpPr>
        <p:spPr bwMode="auto">
          <a:xfrm>
            <a:off x="395288" y="0"/>
            <a:ext cx="44592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u="sng"/>
              <a:t>Целостный подход (Ю.К. Бабанский)</a:t>
            </a:r>
            <a:endParaRPr lang="ru-RU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ext Box 4"/>
          <p:cNvSpPr txBox="1">
            <a:spLocks noChangeArrowheads="1"/>
          </p:cNvSpPr>
          <p:nvPr/>
        </p:nvSpPr>
        <p:spPr bwMode="auto">
          <a:xfrm>
            <a:off x="1042988" y="260350"/>
            <a:ext cx="7561262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u="sng"/>
              <a:t>Традиционные методы обучения </a:t>
            </a:r>
          </a:p>
          <a:p>
            <a:pPr>
              <a:spcBef>
                <a:spcPct val="50000"/>
              </a:spcBef>
            </a:pPr>
            <a:r>
              <a:rPr lang="ru-RU"/>
              <a:t>Эти методы выработаны в многовековой педагогической практике и являются основой организации и осуществления процесса обучения </a:t>
            </a:r>
          </a:p>
        </p:txBody>
      </p:sp>
      <p:sp>
        <p:nvSpPr>
          <p:cNvPr id="26626" name="Text Box 5"/>
          <p:cNvSpPr txBox="1">
            <a:spLocks noChangeArrowheads="1"/>
          </p:cNvSpPr>
          <p:nvPr/>
        </p:nvSpPr>
        <p:spPr bwMode="auto">
          <a:xfrm>
            <a:off x="1187450" y="1341438"/>
            <a:ext cx="69135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 u="sng"/>
              <a:t>Выделяют следующие традиционные методы обучения:</a:t>
            </a:r>
          </a:p>
        </p:txBody>
      </p:sp>
      <p:sp>
        <p:nvSpPr>
          <p:cNvPr id="26627" name="Text Box 5"/>
          <p:cNvSpPr txBox="1">
            <a:spLocks noChangeArrowheads="1"/>
          </p:cNvSpPr>
          <p:nvPr/>
        </p:nvSpPr>
        <p:spPr bwMode="auto">
          <a:xfrm>
            <a:off x="790575" y="1916113"/>
            <a:ext cx="8353425" cy="668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dirty="0"/>
              <a:t>- Рассказ</a:t>
            </a:r>
            <a:r>
              <a:rPr lang="ru-RU" dirty="0"/>
              <a:t> (рассказ-вступление, рассказ-повествование, рассказ-заключение)</a:t>
            </a:r>
          </a:p>
          <a:p>
            <a:r>
              <a:rPr lang="ru-RU" b="1" dirty="0"/>
              <a:t>- Объяснение</a:t>
            </a:r>
          </a:p>
          <a:p>
            <a:r>
              <a:rPr lang="ru-RU" b="1" dirty="0"/>
              <a:t>- Беседа </a:t>
            </a:r>
            <a:r>
              <a:rPr lang="ru-RU" dirty="0"/>
              <a:t>(вводная, беседа-сообщение новых знаний, сократические эвристическая, закрепляющая, контрольно-коррекционная беседа)</a:t>
            </a:r>
          </a:p>
          <a:p>
            <a:r>
              <a:rPr lang="ru-RU" b="1" dirty="0"/>
              <a:t>- Лекция</a:t>
            </a:r>
            <a:r>
              <a:rPr lang="ru-RU" dirty="0"/>
              <a:t> (информационные, проблемные, вводные, обзорные, эпизодические)</a:t>
            </a:r>
          </a:p>
          <a:p>
            <a:r>
              <a:rPr lang="ru-RU" b="1" dirty="0"/>
              <a:t>- Учебная дискуссия</a:t>
            </a:r>
          </a:p>
          <a:p>
            <a:r>
              <a:rPr lang="ru-RU" b="1" dirty="0"/>
              <a:t>- Работа с учебником и книгой</a:t>
            </a:r>
            <a:r>
              <a:rPr lang="ru-RU" dirty="0"/>
              <a:t> (конспектирование, </a:t>
            </a:r>
            <a:r>
              <a:rPr lang="ru-RU" dirty="0" err="1"/>
              <a:t>тезирование</a:t>
            </a:r>
            <a:r>
              <a:rPr lang="ru-RU" dirty="0"/>
              <a:t>, реферирование, составление плана текста, цитирование и </a:t>
            </a:r>
            <a:r>
              <a:rPr lang="ru-RU" dirty="0" err="1"/>
              <a:t>тд</a:t>
            </a:r>
            <a:r>
              <a:rPr lang="ru-RU" dirty="0"/>
              <a:t>.)</a:t>
            </a:r>
          </a:p>
          <a:p>
            <a:r>
              <a:rPr lang="ru-RU" b="1" dirty="0"/>
              <a:t>- Демонстрация (показ)</a:t>
            </a:r>
          </a:p>
          <a:p>
            <a:r>
              <a:rPr lang="ru-RU" b="1" dirty="0"/>
              <a:t>- Метод иллюстраций</a:t>
            </a:r>
          </a:p>
          <a:p>
            <a:r>
              <a:rPr lang="ru-RU" b="1" dirty="0"/>
              <a:t>- Упражнение</a:t>
            </a:r>
            <a:r>
              <a:rPr lang="ru-RU" dirty="0"/>
              <a:t> (устные,</a:t>
            </a:r>
            <a:r>
              <a:rPr lang="ru-RU" i="1" dirty="0"/>
              <a:t> </a:t>
            </a:r>
            <a:r>
              <a:rPr lang="ru-RU" dirty="0"/>
              <a:t>письменные, графические, учебно-трудовые упражнения, вводные, основные, тренировочные и </a:t>
            </a:r>
            <a:r>
              <a:rPr lang="ru-RU" dirty="0" err="1"/>
              <a:t>тд</a:t>
            </a:r>
            <a:r>
              <a:rPr lang="ru-RU" dirty="0"/>
              <a:t>.)</a:t>
            </a:r>
          </a:p>
          <a:p>
            <a:r>
              <a:rPr lang="ru-RU" b="1" dirty="0"/>
              <a:t>- Лабораторная работа</a:t>
            </a:r>
          </a:p>
          <a:p>
            <a:r>
              <a:rPr lang="ru-RU" b="1" dirty="0"/>
              <a:t>- Практическая работа</a:t>
            </a:r>
          </a:p>
          <a:p>
            <a:endParaRPr lang="ru-RU" b="1" dirty="0"/>
          </a:p>
          <a:p>
            <a:endParaRPr lang="ru-RU" dirty="0"/>
          </a:p>
          <a:p>
            <a:endParaRPr lang="ru-RU" dirty="0"/>
          </a:p>
          <a:p>
            <a:pPr>
              <a:spcBef>
                <a:spcPct val="50000"/>
              </a:spcBef>
            </a:pPr>
            <a:endParaRPr lang="ru-RU" dirty="0"/>
          </a:p>
          <a:p>
            <a:endParaRPr lang="ru-RU" dirty="0"/>
          </a:p>
          <a:p>
            <a:pPr>
              <a:spcBef>
                <a:spcPct val="50000"/>
              </a:spcBef>
            </a:pP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4"/>
          <p:cNvSpPr txBox="1">
            <a:spLocks noChangeArrowheads="1"/>
          </p:cNvSpPr>
          <p:nvPr/>
        </p:nvSpPr>
        <p:spPr bwMode="auto">
          <a:xfrm>
            <a:off x="755650" y="908050"/>
            <a:ext cx="7991475" cy="420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 u="sng" dirty="0"/>
              <a:t>Инновационные </a:t>
            </a:r>
            <a:r>
              <a:rPr lang="ru-RU" sz="2000" b="1" u="sng" dirty="0" smtClean="0"/>
              <a:t>методы </a:t>
            </a:r>
            <a:r>
              <a:rPr lang="ru-RU" sz="2000" b="1" u="sng" dirty="0"/>
              <a:t>обучения</a:t>
            </a:r>
          </a:p>
          <a:p>
            <a:pPr>
              <a:spcBef>
                <a:spcPct val="50000"/>
              </a:spcBef>
            </a:pPr>
            <a:r>
              <a:rPr lang="ru-RU" sz="2000" i="1" dirty="0"/>
              <a:t>Имеют следующие особенности:</a:t>
            </a:r>
          </a:p>
          <a:p>
            <a:pPr>
              <a:spcBef>
                <a:spcPct val="50000"/>
              </a:spcBef>
            </a:pPr>
            <a:r>
              <a:rPr lang="ru-RU" sz="2000" dirty="0"/>
              <a:t> - «вынужденная активность» учащихся</a:t>
            </a:r>
          </a:p>
          <a:p>
            <a:pPr>
              <a:spcBef>
                <a:spcPct val="50000"/>
              </a:spcBef>
            </a:pPr>
            <a:r>
              <a:rPr lang="ru-RU" sz="2000" dirty="0"/>
              <a:t> - принудительная активизацию мышления и деятельности</a:t>
            </a:r>
          </a:p>
          <a:p>
            <a:pPr>
              <a:spcBef>
                <a:spcPct val="50000"/>
              </a:spcBef>
            </a:pPr>
            <a:r>
              <a:rPr lang="ru-RU" sz="2000" dirty="0"/>
              <a:t> - повышение эмоциональной включенности учащихся </a:t>
            </a:r>
          </a:p>
          <a:p>
            <a:pPr>
              <a:spcBef>
                <a:spcPct val="50000"/>
              </a:spcBef>
            </a:pPr>
            <a:r>
              <a:rPr lang="ru-RU" sz="2000" dirty="0"/>
              <a:t>- творческий характер занятий</a:t>
            </a:r>
          </a:p>
          <a:p>
            <a:pPr>
              <a:spcBef>
                <a:spcPct val="50000"/>
              </a:spcBef>
            </a:pPr>
            <a:r>
              <a:rPr lang="ru-RU" sz="2000" dirty="0"/>
              <a:t>- обязательность непосредственного взаимодействия учащихся между собой и учителем</a:t>
            </a:r>
          </a:p>
          <a:p>
            <a:pPr>
              <a:spcBef>
                <a:spcPct val="50000"/>
              </a:spcBef>
            </a:pPr>
            <a:r>
              <a:rPr lang="ru-RU" sz="2000" dirty="0"/>
              <a:t>- формирование коллективных усилий, направленных на интенсификацию процесса обучения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ext Box 4"/>
          <p:cNvSpPr txBox="1">
            <a:spLocks noChangeArrowheads="1"/>
          </p:cNvSpPr>
          <p:nvPr/>
        </p:nvSpPr>
        <p:spPr bwMode="auto">
          <a:xfrm>
            <a:off x="611188" y="981075"/>
            <a:ext cx="8281987" cy="325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u="sng" dirty="0"/>
              <a:t>Активные методы обучения</a:t>
            </a:r>
            <a:r>
              <a:rPr lang="ru-RU" i="1" dirty="0"/>
              <a:t> </a:t>
            </a:r>
            <a:r>
              <a:rPr lang="ru-RU" dirty="0"/>
              <a:t>—методы обучения, при которых деятельность обучаемого носит продуктивный, творческий, поисковый характер.</a:t>
            </a:r>
          </a:p>
          <a:p>
            <a:r>
              <a:rPr lang="ru-RU" dirty="0"/>
              <a:t> К активным методам обучения относят </a:t>
            </a:r>
          </a:p>
          <a:p>
            <a:r>
              <a:rPr lang="ru-RU" i="1" dirty="0"/>
              <a:t>- дидактические игры, </a:t>
            </a:r>
          </a:p>
          <a:p>
            <a:r>
              <a:rPr lang="ru-RU" i="1" dirty="0"/>
              <a:t>- анализ конкретных ситуаций,</a:t>
            </a:r>
          </a:p>
          <a:p>
            <a:r>
              <a:rPr lang="ru-RU" i="1" dirty="0"/>
              <a:t>- решение проблемных задач, </a:t>
            </a:r>
          </a:p>
          <a:p>
            <a:r>
              <a:rPr lang="ru-RU" i="1" dirty="0"/>
              <a:t>- обучение по алгоритму, </a:t>
            </a:r>
          </a:p>
          <a:p>
            <a:r>
              <a:rPr lang="ru-RU" i="1" dirty="0"/>
              <a:t>- мозговую атаку, </a:t>
            </a:r>
          </a:p>
          <a:p>
            <a:r>
              <a:rPr lang="ru-RU" i="1" dirty="0" smtClean="0"/>
              <a:t>- </a:t>
            </a:r>
            <a:r>
              <a:rPr lang="ru-RU" i="1" dirty="0" err="1" smtClean="0"/>
              <a:t>внеконтекстные</a:t>
            </a:r>
            <a:r>
              <a:rPr lang="ru-RU" i="1" dirty="0" smtClean="0"/>
              <a:t> операции с понятиями.</a:t>
            </a:r>
            <a:endParaRPr lang="ru-RU" dirty="0" smtClean="0"/>
          </a:p>
          <a:p>
            <a:pPr>
              <a:spcBef>
                <a:spcPct val="50000"/>
              </a:spcBef>
            </a:pPr>
            <a:endParaRPr lang="ru-RU" dirty="0"/>
          </a:p>
        </p:txBody>
      </p:sp>
      <p:sp>
        <p:nvSpPr>
          <p:cNvPr id="28674" name="Text Box 5"/>
          <p:cNvSpPr txBox="1">
            <a:spLocks noChangeArrowheads="1"/>
          </p:cNvSpPr>
          <p:nvPr/>
        </p:nvSpPr>
        <p:spPr bwMode="auto">
          <a:xfrm>
            <a:off x="755650" y="4076700"/>
            <a:ext cx="8135938" cy="187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u="sng"/>
              <a:t>Интенсивные методы обучения</a:t>
            </a:r>
            <a:r>
              <a:rPr lang="ru-RU" i="1"/>
              <a:t> </a:t>
            </a:r>
            <a:r>
              <a:rPr lang="ru-RU"/>
              <a:t>используются для организации обучения в короткие сроки с длительными одноразовыми сеансами («метод погружения»). Применяются эти методы при обучении бизнесу, маркетингу, иностранному языку, в практической психологии и педагогике.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8675" name="Text Box 6"/>
          <p:cNvSpPr txBox="1">
            <a:spLocks noChangeArrowheads="1"/>
          </p:cNvSpPr>
          <p:nvPr/>
        </p:nvSpPr>
        <p:spPr bwMode="auto">
          <a:xfrm>
            <a:off x="971550" y="476250"/>
            <a:ext cx="72009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Виды инновационных методов обучения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7"/>
          <p:cNvSpPr txBox="1">
            <a:spLocks noChangeArrowheads="1"/>
          </p:cNvSpPr>
          <p:nvPr/>
        </p:nvSpPr>
        <p:spPr bwMode="auto">
          <a:xfrm>
            <a:off x="827088" y="1628775"/>
            <a:ext cx="7775575" cy="356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ru-RU" sz="2400" b="1"/>
              <a:t>План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/>
              <a:t>Анализ подходов к определению понятия «методы обучения». 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/>
              <a:t>Взаимосвязь приема и метода обучения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/>
              <a:t>Подходы к классификации методов обучения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/>
              <a:t>Традиционные методы обучения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r>
              <a:rPr lang="ru-RU" sz="2400"/>
              <a:t>Инновационные методы обучения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 Box 5"/>
          <p:cNvSpPr txBox="1">
            <a:spLocks noChangeArrowheads="1"/>
          </p:cNvSpPr>
          <p:nvPr/>
        </p:nvSpPr>
        <p:spPr bwMode="auto">
          <a:xfrm>
            <a:off x="900113" y="166688"/>
            <a:ext cx="7775575" cy="619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700" b="1" i="1"/>
              <a:t>Существует несколько подходов к определению понятия «метод обучения»</a:t>
            </a:r>
          </a:p>
          <a:p>
            <a:pPr>
              <a:spcBef>
                <a:spcPct val="50000"/>
              </a:spcBef>
            </a:pPr>
            <a:r>
              <a:rPr lang="ru-RU" sz="1700" b="1" i="1"/>
              <a:t>Метод обучения – это…</a:t>
            </a:r>
            <a:endParaRPr lang="ru-RU" sz="1700"/>
          </a:p>
          <a:p>
            <a:pPr>
              <a:spcBef>
                <a:spcPct val="50000"/>
              </a:spcBef>
            </a:pPr>
            <a:r>
              <a:rPr lang="ru-RU" sz="1700"/>
              <a:t>– это способ педагогически целесообразной организации учебно-познавательной деятельности учащихся.         </a:t>
            </a:r>
          </a:p>
          <a:p>
            <a:pPr algn="r">
              <a:spcBef>
                <a:spcPct val="50000"/>
              </a:spcBef>
            </a:pPr>
            <a:r>
              <a:rPr lang="ru-RU" sz="1700"/>
              <a:t>(В.А.Сластенин, И.Ф. Исаев)</a:t>
            </a:r>
          </a:p>
          <a:p>
            <a:pPr>
              <a:spcBef>
                <a:spcPct val="50000"/>
              </a:spcBef>
            </a:pPr>
            <a:r>
              <a:rPr lang="ru-RU" sz="1700"/>
              <a:t>- способ работы учителя и учащихся, с помощью которых достигается усвоение последними знаний, умений и навыков.</a:t>
            </a:r>
          </a:p>
          <a:p>
            <a:pPr algn="r">
              <a:spcBef>
                <a:spcPct val="50000"/>
              </a:spcBef>
            </a:pPr>
            <a:r>
              <a:rPr lang="ru-RU" sz="1700"/>
              <a:t>(М. А. Данилов, Б. П. Есипов).</a:t>
            </a:r>
          </a:p>
          <a:p>
            <a:pPr>
              <a:spcBef>
                <a:spcPct val="50000"/>
              </a:spcBef>
            </a:pPr>
            <a:r>
              <a:rPr lang="ru-RU" sz="1700"/>
              <a:t>— это способ взаимосвязанной деятельности педагогов и учеников по осуществлению задач образования, воспитания и развития </a:t>
            </a:r>
          </a:p>
          <a:p>
            <a:pPr algn="r">
              <a:spcBef>
                <a:spcPct val="50000"/>
              </a:spcBef>
            </a:pPr>
            <a:r>
              <a:rPr lang="ru-RU" sz="1700"/>
              <a:t>(Ю. К. Бабанский).</a:t>
            </a:r>
          </a:p>
          <a:p>
            <a:pPr>
              <a:spcBef>
                <a:spcPct val="50000"/>
              </a:spcBef>
            </a:pPr>
            <a:r>
              <a:rPr lang="ru-RU" sz="1700"/>
              <a:t>— это способы обучающей работы учителя и организации учебно-познавательной деятельности учащихся </a:t>
            </a:r>
          </a:p>
          <a:p>
            <a:pPr algn="r">
              <a:spcBef>
                <a:spcPct val="50000"/>
              </a:spcBef>
            </a:pPr>
            <a:r>
              <a:rPr lang="ru-RU" sz="1700"/>
              <a:t>(И. Ф. Харламов).</a:t>
            </a:r>
          </a:p>
          <a:p>
            <a:pPr>
              <a:spcBef>
                <a:spcPct val="50000"/>
              </a:spcBef>
            </a:pPr>
            <a:r>
              <a:rPr lang="ru-RU" sz="1700"/>
              <a:t>— это способ совместной деятельности педагога и учащихся, направленные на достижение ими образовательных целей.</a:t>
            </a:r>
            <a:r>
              <a:rPr lang="ru-RU"/>
              <a:t> </a:t>
            </a:r>
          </a:p>
          <a:p>
            <a:pPr algn="r">
              <a:spcBef>
                <a:spcPct val="50000"/>
              </a:spcBef>
            </a:pPr>
            <a:r>
              <a:rPr lang="ru-RU" sz="1700"/>
              <a:t>(Л.П. Крившенко)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4"/>
          <p:cNvSpPr txBox="1">
            <a:spLocks noChangeArrowheads="1"/>
          </p:cNvSpPr>
          <p:nvPr/>
        </p:nvSpPr>
        <p:spPr bwMode="auto">
          <a:xfrm>
            <a:off x="684213" y="1052513"/>
            <a:ext cx="7848600" cy="451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spcBef>
                <a:spcPct val="50000"/>
              </a:spcBef>
            </a:pPr>
            <a:r>
              <a:rPr lang="ru-RU" sz="2000" u="sng"/>
              <a:t>Методы в процессе обучения выполняют следующие </a:t>
            </a:r>
            <a:r>
              <a:rPr lang="ru-RU" sz="2000" b="1" u="sng"/>
              <a:t>функции</a:t>
            </a:r>
            <a:r>
              <a:rPr lang="ru-RU" sz="2000" u="sng"/>
              <a:t>:</a:t>
            </a:r>
            <a:r>
              <a:rPr lang="ru-RU" sz="2000"/>
              <a:t> </a:t>
            </a:r>
          </a:p>
          <a:p>
            <a:pPr marL="342900" indent="-342900"/>
            <a:endParaRPr lang="ru-RU" sz="2000"/>
          </a:p>
          <a:p>
            <a:pPr marL="342900" indent="-342900">
              <a:buFontTx/>
              <a:buAutoNum type="arabicPeriod"/>
            </a:pPr>
            <a:r>
              <a:rPr lang="ru-RU" sz="2000"/>
              <a:t>Обучающая</a:t>
            </a:r>
          </a:p>
          <a:p>
            <a:pPr marL="342900" indent="-342900">
              <a:buFontTx/>
              <a:buAutoNum type="arabicPeriod"/>
            </a:pPr>
            <a:endParaRPr lang="ru-RU" sz="2000"/>
          </a:p>
          <a:p>
            <a:pPr marL="342900" indent="-342900"/>
            <a:r>
              <a:rPr lang="ru-RU" sz="2000"/>
              <a:t>2. Развивающая</a:t>
            </a:r>
          </a:p>
          <a:p>
            <a:pPr marL="342900" indent="-342900"/>
            <a:endParaRPr lang="ru-RU" sz="2000"/>
          </a:p>
          <a:p>
            <a:pPr marL="342900" indent="-342900"/>
            <a:r>
              <a:rPr lang="ru-RU" sz="2000"/>
              <a:t>3. Воспитывающая</a:t>
            </a:r>
          </a:p>
          <a:p>
            <a:pPr marL="342900" indent="-342900"/>
            <a:endParaRPr lang="ru-RU" sz="2000"/>
          </a:p>
          <a:p>
            <a:pPr marL="342900" indent="-342900"/>
            <a:r>
              <a:rPr lang="ru-RU" sz="2000"/>
              <a:t>4. Мотивационная (выступают как средство побуждения к учению) </a:t>
            </a:r>
          </a:p>
          <a:p>
            <a:pPr marL="342900" indent="-342900"/>
            <a:endParaRPr lang="ru-RU" sz="2000"/>
          </a:p>
          <a:p>
            <a:pPr marL="342900" indent="-342900"/>
            <a:r>
              <a:rPr lang="ru-RU" sz="2000"/>
              <a:t>5.Контрольно-коррекционная  (диагностика и управление процессом обучения учеников) </a:t>
            </a:r>
          </a:p>
          <a:p>
            <a:pPr marL="342900" indent="-342900">
              <a:spcBef>
                <a:spcPct val="50000"/>
              </a:spcBef>
            </a:pPr>
            <a:endParaRPr lang="ru-RU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4"/>
          <p:cNvSpPr txBox="1">
            <a:spLocks noChangeArrowheads="1"/>
          </p:cNvSpPr>
          <p:nvPr/>
        </p:nvSpPr>
        <p:spPr bwMode="auto">
          <a:xfrm>
            <a:off x="900113" y="404813"/>
            <a:ext cx="7848600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spcBef>
                <a:spcPct val="50000"/>
              </a:spcBef>
            </a:pPr>
            <a:r>
              <a:rPr lang="ru-RU" sz="2400" b="1" i="1" u="sng"/>
              <a:t>Взаимосвязь приема и метода обучения</a:t>
            </a:r>
          </a:p>
          <a:p>
            <a:pPr marL="342900" indent="-342900">
              <a:spcBef>
                <a:spcPct val="50000"/>
              </a:spcBef>
            </a:pPr>
            <a:endParaRPr lang="ru-RU" sz="2400" b="1" i="1" u="sng"/>
          </a:p>
        </p:txBody>
      </p:sp>
      <p:sp>
        <p:nvSpPr>
          <p:cNvPr id="18434" name="Text Box 6"/>
          <p:cNvSpPr txBox="1">
            <a:spLocks noChangeArrowheads="1"/>
          </p:cNvSpPr>
          <p:nvPr/>
        </p:nvSpPr>
        <p:spPr bwMode="auto">
          <a:xfrm>
            <a:off x="900113" y="1196975"/>
            <a:ext cx="7775575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i="1"/>
              <a:t>- Прием обучения</a:t>
            </a:r>
            <a:r>
              <a:rPr lang="ru-RU" sz="2000" b="1" i="1"/>
              <a:t> </a:t>
            </a:r>
            <a:r>
              <a:rPr lang="ru-RU" sz="2000" i="1"/>
              <a:t>— </a:t>
            </a:r>
            <a:r>
              <a:rPr lang="ru-RU" sz="2000"/>
              <a:t>это </a:t>
            </a:r>
            <a:r>
              <a:rPr lang="ru-RU" sz="2000" i="1"/>
              <a:t>составная часть или отдельная сторона метода обучения, </a:t>
            </a:r>
            <a:r>
              <a:rPr lang="ru-RU" sz="2000"/>
              <a:t>т. е. частное понятие по отношению к общему понятию «метод». </a:t>
            </a:r>
          </a:p>
          <a:p>
            <a:endParaRPr lang="ru-RU" sz="2000"/>
          </a:p>
          <a:p>
            <a:r>
              <a:rPr lang="ru-RU" sz="2000"/>
              <a:t>- Отдельные  приемы  могут входить в состав  различных методов</a:t>
            </a:r>
          </a:p>
          <a:p>
            <a:endParaRPr lang="ru-RU" sz="2000"/>
          </a:p>
          <a:p>
            <a:r>
              <a:rPr lang="ru-RU" sz="2000"/>
              <a:t>- Один  и  тот  же  способ в одном случае  выступает как  самостоятельный  метод,  в  другом – как  прием  обучения</a:t>
            </a:r>
          </a:p>
          <a:p>
            <a:endParaRPr lang="ru-RU" sz="2000"/>
          </a:p>
          <a:p>
            <a:pPr>
              <a:buFontTx/>
              <a:buChar char="-"/>
            </a:pPr>
            <a:r>
              <a:rPr lang="ru-RU" sz="2000"/>
              <a:t> Прием и  метод могут  меняться  местами</a:t>
            </a:r>
          </a:p>
          <a:p>
            <a:pPr>
              <a:buFontTx/>
              <a:buChar char="-"/>
            </a:pPr>
            <a:endParaRPr lang="ru-RU" sz="2000"/>
          </a:p>
          <a:p>
            <a:pPr>
              <a:buFontTx/>
              <a:buChar char="-"/>
            </a:pPr>
            <a:r>
              <a:rPr lang="ru-RU" sz="2000"/>
              <a:t> Метод включает в себя ряд приемов, но сам он не является их простой суммой.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4"/>
          <p:cNvSpPr txBox="1">
            <a:spLocks noChangeArrowheads="1"/>
          </p:cNvSpPr>
          <p:nvPr/>
        </p:nvSpPr>
        <p:spPr bwMode="auto">
          <a:xfrm>
            <a:off x="611188" y="260350"/>
            <a:ext cx="82089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Существуют различные подходы к классификации методов обучения.</a:t>
            </a:r>
          </a:p>
        </p:txBody>
      </p:sp>
      <p:sp>
        <p:nvSpPr>
          <p:cNvPr id="19458" name="Text Box 5"/>
          <p:cNvSpPr txBox="1">
            <a:spLocks noChangeArrowheads="1"/>
          </p:cNvSpPr>
          <p:nvPr/>
        </p:nvSpPr>
        <p:spPr bwMode="auto">
          <a:xfrm>
            <a:off x="684213" y="908050"/>
            <a:ext cx="7991475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 i="1" u="sng"/>
              <a:t>Перцептивный подход (Н.М.Верзилин, Е.И. Петровский</a:t>
            </a:r>
            <a:r>
              <a:rPr lang="ru-RU"/>
              <a:t>)</a:t>
            </a:r>
          </a:p>
          <a:p>
            <a:pPr>
              <a:spcBef>
                <a:spcPct val="50000"/>
              </a:spcBef>
            </a:pPr>
            <a:r>
              <a:rPr lang="ru-RU" i="1"/>
              <a:t>за основание берется источник передачи информации и характер ее восприятия</a:t>
            </a:r>
            <a:r>
              <a:rPr lang="ru-RU"/>
              <a:t> </a:t>
            </a:r>
            <a:endParaRPr lang="ru-RU" i="1" u="sng"/>
          </a:p>
          <a:p>
            <a:pPr algn="ctr">
              <a:spcBef>
                <a:spcPct val="50000"/>
              </a:spcBef>
            </a:pPr>
            <a:r>
              <a:rPr lang="ru-RU" b="1" i="1" u="sng"/>
              <a:t>Методы обучения </a:t>
            </a:r>
          </a:p>
        </p:txBody>
      </p:sp>
      <p:sp>
        <p:nvSpPr>
          <p:cNvPr id="19459" name="AutoShape 6"/>
          <p:cNvSpPr>
            <a:spLocks noChangeArrowheads="1"/>
          </p:cNvSpPr>
          <p:nvPr/>
        </p:nvSpPr>
        <p:spPr bwMode="auto">
          <a:xfrm>
            <a:off x="684213" y="2852738"/>
            <a:ext cx="2519362" cy="36036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162000" bIns="0" anchor="ctr">
            <a:spAutoFit/>
          </a:bodyPr>
          <a:lstStyle/>
          <a:p>
            <a:pPr algn="ctr"/>
            <a:r>
              <a:rPr lang="ru-RU" i="1"/>
              <a:t>Словесные методы</a:t>
            </a:r>
            <a:r>
              <a:rPr lang="ru-RU"/>
              <a:t> </a:t>
            </a:r>
          </a:p>
        </p:txBody>
      </p:sp>
      <p:sp>
        <p:nvSpPr>
          <p:cNvPr id="19460" name="AutoShape 7"/>
          <p:cNvSpPr>
            <a:spLocks noChangeArrowheads="1"/>
          </p:cNvSpPr>
          <p:nvPr/>
        </p:nvSpPr>
        <p:spPr bwMode="auto">
          <a:xfrm>
            <a:off x="3492500" y="2852738"/>
            <a:ext cx="2451100" cy="406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i="1"/>
              <a:t>Наглядные методы</a:t>
            </a:r>
            <a:r>
              <a:rPr lang="ru-RU"/>
              <a:t> </a:t>
            </a:r>
          </a:p>
        </p:txBody>
      </p:sp>
      <p:sp>
        <p:nvSpPr>
          <p:cNvPr id="19461" name="AutoShape 8"/>
          <p:cNvSpPr>
            <a:spLocks noChangeArrowheads="1"/>
          </p:cNvSpPr>
          <p:nvPr/>
        </p:nvSpPr>
        <p:spPr bwMode="auto">
          <a:xfrm>
            <a:off x="6156325" y="2852738"/>
            <a:ext cx="2814638" cy="406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i="1"/>
              <a:t>Практические методы</a:t>
            </a:r>
            <a:r>
              <a:rPr lang="ru-RU"/>
              <a:t> </a:t>
            </a:r>
          </a:p>
        </p:txBody>
      </p:sp>
      <p:sp>
        <p:nvSpPr>
          <p:cNvPr id="19462" name="Text Box 9"/>
          <p:cNvSpPr txBox="1">
            <a:spLocks noChangeArrowheads="1"/>
          </p:cNvSpPr>
          <p:nvPr/>
        </p:nvSpPr>
        <p:spPr bwMode="auto">
          <a:xfrm>
            <a:off x="684213" y="3357563"/>
            <a:ext cx="2663825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/>
              <a:t>(источником информации выступает устное или печатное слово)</a:t>
            </a:r>
          </a:p>
        </p:txBody>
      </p:sp>
      <p:sp>
        <p:nvSpPr>
          <p:cNvPr id="19463" name="Text Box 10"/>
          <p:cNvSpPr txBox="1">
            <a:spLocks noChangeArrowheads="1"/>
          </p:cNvSpPr>
          <p:nvPr/>
        </p:nvSpPr>
        <p:spPr bwMode="auto">
          <a:xfrm>
            <a:off x="900113" y="4508500"/>
            <a:ext cx="2303462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ru-RU" i="1"/>
              <a:t> рассказ 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ru-RU" i="1"/>
              <a:t> объяснение </a:t>
            </a:r>
          </a:p>
          <a:p>
            <a:pPr>
              <a:spcBef>
                <a:spcPct val="50000"/>
              </a:spcBef>
            </a:pPr>
            <a:r>
              <a:rPr lang="ru-RU" i="1"/>
              <a:t>-беседа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ru-RU" i="1"/>
              <a:t>дискуссия, лекция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ru-RU" i="1"/>
              <a:t> работа с книгой</a:t>
            </a:r>
            <a:r>
              <a:rPr lang="ru-RU"/>
              <a:t> </a:t>
            </a:r>
          </a:p>
        </p:txBody>
      </p:sp>
      <p:sp>
        <p:nvSpPr>
          <p:cNvPr id="19464" name="Text Box 11"/>
          <p:cNvSpPr txBox="1">
            <a:spLocks noChangeArrowheads="1"/>
          </p:cNvSpPr>
          <p:nvPr/>
        </p:nvSpPr>
        <p:spPr bwMode="auto">
          <a:xfrm>
            <a:off x="3419475" y="3357563"/>
            <a:ext cx="267970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1600"/>
              <a:t>(источником информации </a:t>
            </a:r>
          </a:p>
          <a:p>
            <a:r>
              <a:rPr lang="ru-RU" sz="1600"/>
              <a:t>являются наблюдаемые </a:t>
            </a:r>
          </a:p>
          <a:p>
            <a:r>
              <a:rPr lang="ru-RU" sz="1600"/>
              <a:t>предметы, явления, </a:t>
            </a:r>
          </a:p>
          <a:p>
            <a:r>
              <a:rPr lang="ru-RU" sz="1600"/>
              <a:t>наглядные пособия)</a:t>
            </a:r>
          </a:p>
        </p:txBody>
      </p:sp>
      <p:sp>
        <p:nvSpPr>
          <p:cNvPr id="19465" name="Text Box 12"/>
          <p:cNvSpPr txBox="1">
            <a:spLocks noChangeArrowheads="1"/>
          </p:cNvSpPr>
          <p:nvPr/>
        </p:nvSpPr>
        <p:spPr bwMode="auto">
          <a:xfrm>
            <a:off x="3708400" y="4581525"/>
            <a:ext cx="2592388" cy="132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ru-RU" i="1"/>
              <a:t>метод демонстраций</a:t>
            </a:r>
            <a:r>
              <a:rPr lang="ru-RU"/>
              <a:t> 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ru-RU" i="1"/>
              <a:t> метод иллюстраций</a:t>
            </a:r>
            <a:r>
              <a:rPr lang="ru-RU"/>
              <a:t> </a:t>
            </a:r>
          </a:p>
        </p:txBody>
      </p:sp>
      <p:sp>
        <p:nvSpPr>
          <p:cNvPr id="19466" name="Text Box 13"/>
          <p:cNvSpPr txBox="1">
            <a:spLocks noChangeArrowheads="1"/>
          </p:cNvSpPr>
          <p:nvPr/>
        </p:nvSpPr>
        <p:spPr bwMode="auto">
          <a:xfrm>
            <a:off x="6227763" y="3357563"/>
            <a:ext cx="273685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/>
              <a:t>(предназначены для формирования практических умений и навыков)</a:t>
            </a:r>
          </a:p>
        </p:txBody>
      </p:sp>
      <p:sp>
        <p:nvSpPr>
          <p:cNvPr id="19467" name="Text Box 14"/>
          <p:cNvSpPr txBox="1">
            <a:spLocks noChangeArrowheads="1"/>
          </p:cNvSpPr>
          <p:nvPr/>
        </p:nvSpPr>
        <p:spPr bwMode="auto">
          <a:xfrm>
            <a:off x="6227763" y="4581525"/>
            <a:ext cx="2592387" cy="132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ru-RU" i="1"/>
              <a:t> упражнения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ru-RU" i="1"/>
              <a:t> практические и лабораторные работы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5"/>
          <p:cNvSpPr txBox="1">
            <a:spLocks noChangeArrowheads="1"/>
          </p:cNvSpPr>
          <p:nvPr/>
        </p:nvSpPr>
        <p:spPr bwMode="auto">
          <a:xfrm>
            <a:off x="900113" y="908050"/>
            <a:ext cx="7632700" cy="390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u="sng"/>
              <a:t>Управленческий подход (М.А.Данилов, Б.П.Есипов). </a:t>
            </a:r>
          </a:p>
          <a:p>
            <a:pPr>
              <a:spcBef>
                <a:spcPct val="50000"/>
              </a:spcBef>
            </a:pPr>
            <a:r>
              <a:rPr lang="ru-RU" sz="2000" i="1"/>
              <a:t>имеет своим основанием дидактические цели, решаемые на том или ином этапе обучения. </a:t>
            </a:r>
          </a:p>
          <a:p>
            <a:pPr algn="ctr">
              <a:spcBef>
                <a:spcPct val="50000"/>
              </a:spcBef>
            </a:pPr>
            <a:endParaRPr lang="ru-RU" sz="2000" b="1" i="1"/>
          </a:p>
          <a:p>
            <a:pPr algn="ctr">
              <a:spcBef>
                <a:spcPct val="50000"/>
              </a:spcBef>
            </a:pPr>
            <a:r>
              <a:rPr lang="ru-RU" sz="2000" b="1" i="1"/>
              <a:t>Методы обучения:</a:t>
            </a:r>
          </a:p>
          <a:p>
            <a:pPr>
              <a:spcBef>
                <a:spcPct val="50000"/>
              </a:spcBef>
            </a:pPr>
            <a:r>
              <a:rPr lang="ru-RU" sz="2000" i="1"/>
              <a:t>- </a:t>
            </a:r>
            <a:r>
              <a:rPr lang="ru-RU" sz="2000" u="sng"/>
              <a:t>приобретения новых знаний</a:t>
            </a:r>
          </a:p>
          <a:p>
            <a:pPr>
              <a:spcBef>
                <a:spcPct val="50000"/>
              </a:spcBef>
            </a:pPr>
            <a:r>
              <a:rPr lang="ru-RU" sz="2000" u="sng"/>
              <a:t> - формирования умений и навыков</a:t>
            </a:r>
          </a:p>
          <a:p>
            <a:pPr>
              <a:spcBef>
                <a:spcPct val="50000"/>
              </a:spcBef>
            </a:pPr>
            <a:r>
              <a:rPr lang="ru-RU" sz="2000" u="sng"/>
              <a:t> - применения знаний</a:t>
            </a:r>
          </a:p>
          <a:p>
            <a:pPr>
              <a:spcBef>
                <a:spcPct val="50000"/>
              </a:spcBef>
            </a:pPr>
            <a:r>
              <a:rPr lang="ru-RU" sz="2000" u="sng"/>
              <a:t> - закрепления и проверки знаний, умений и навыков</a:t>
            </a:r>
            <a:r>
              <a:rPr lang="ru-RU" sz="20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5"/>
          <p:cNvSpPr txBox="1">
            <a:spLocks noChangeArrowheads="1"/>
          </p:cNvSpPr>
          <p:nvPr/>
        </p:nvSpPr>
        <p:spPr bwMode="auto">
          <a:xfrm>
            <a:off x="755650" y="549275"/>
            <a:ext cx="7777163" cy="108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u="sng"/>
              <a:t>Гностический подход (И.Я.Лернер, М.Н.Скаткин) </a:t>
            </a:r>
          </a:p>
          <a:p>
            <a:pPr>
              <a:spcBef>
                <a:spcPct val="50000"/>
              </a:spcBef>
            </a:pPr>
            <a:r>
              <a:rPr lang="ru-RU" i="1"/>
              <a:t>основанием является характер познавательной деятельности учащихся</a:t>
            </a:r>
            <a:r>
              <a:rPr lang="ru-RU"/>
              <a:t> </a:t>
            </a:r>
          </a:p>
        </p:txBody>
      </p:sp>
      <p:sp>
        <p:nvSpPr>
          <p:cNvPr id="21506" name="Text Box 6"/>
          <p:cNvSpPr txBox="1">
            <a:spLocks noChangeArrowheads="1"/>
          </p:cNvSpPr>
          <p:nvPr/>
        </p:nvSpPr>
        <p:spPr bwMode="auto">
          <a:xfrm>
            <a:off x="2484438" y="1628775"/>
            <a:ext cx="4392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Методы обучения</a:t>
            </a:r>
          </a:p>
        </p:txBody>
      </p:sp>
      <p:sp>
        <p:nvSpPr>
          <p:cNvPr id="21507" name="AutoShape 8"/>
          <p:cNvSpPr>
            <a:spLocks noChangeArrowheads="1"/>
          </p:cNvSpPr>
          <p:nvPr/>
        </p:nvSpPr>
        <p:spPr bwMode="auto">
          <a:xfrm>
            <a:off x="755650" y="1989138"/>
            <a:ext cx="2736850" cy="131921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/>
              <a:t>Информационно-рецептивный</a:t>
            </a:r>
          </a:p>
          <a:p>
            <a:pPr algn="ctr"/>
            <a:r>
              <a:rPr lang="ru-RU"/>
              <a:t> (объяснительно-иллюстративный) </a:t>
            </a:r>
          </a:p>
        </p:txBody>
      </p:sp>
      <p:sp>
        <p:nvSpPr>
          <p:cNvPr id="21508" name="Text Box 9"/>
          <p:cNvSpPr txBox="1">
            <a:spLocks noChangeArrowheads="1"/>
          </p:cNvSpPr>
          <p:nvPr/>
        </p:nvSpPr>
        <p:spPr bwMode="auto">
          <a:xfrm>
            <a:off x="755650" y="3284538"/>
            <a:ext cx="2736850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/>
              <a:t>(преподаватель разными средствами сообщает готовую информацию, а учащиеся ее воспринимают, осознают и фиксируют в памяти)</a:t>
            </a:r>
          </a:p>
        </p:txBody>
      </p:sp>
      <p:sp>
        <p:nvSpPr>
          <p:cNvPr id="21509" name="AutoShape 10"/>
          <p:cNvSpPr>
            <a:spLocks noChangeArrowheads="1"/>
          </p:cNvSpPr>
          <p:nvPr/>
        </p:nvSpPr>
        <p:spPr bwMode="auto">
          <a:xfrm>
            <a:off x="3563938" y="1989138"/>
            <a:ext cx="2676525" cy="70961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/>
              <a:t>Репродуктивный метод </a:t>
            </a:r>
          </a:p>
        </p:txBody>
      </p:sp>
      <p:sp>
        <p:nvSpPr>
          <p:cNvPr id="21510" name="Text Box 11"/>
          <p:cNvSpPr txBox="1">
            <a:spLocks noChangeArrowheads="1"/>
          </p:cNvSpPr>
          <p:nvPr/>
        </p:nvSpPr>
        <p:spPr bwMode="auto">
          <a:xfrm>
            <a:off x="3635375" y="2708275"/>
            <a:ext cx="2592388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/>
              <a:t>(учитель сообщает, объясняет знания в готовом виде, а учащиеся усваивают их и могут воспроизвести, повторить способ деятельности по его заданию)</a:t>
            </a:r>
          </a:p>
        </p:txBody>
      </p:sp>
      <p:sp>
        <p:nvSpPr>
          <p:cNvPr id="21511" name="AutoShape 12"/>
          <p:cNvSpPr>
            <a:spLocks noChangeArrowheads="1"/>
          </p:cNvSpPr>
          <p:nvPr/>
        </p:nvSpPr>
        <p:spPr bwMode="auto">
          <a:xfrm>
            <a:off x="6516688" y="1989138"/>
            <a:ext cx="2452687" cy="70961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/>
              <a:t>Метод проблемного </a:t>
            </a:r>
          </a:p>
          <a:p>
            <a:pPr algn="ctr"/>
            <a:r>
              <a:rPr lang="ru-RU"/>
              <a:t>изложения </a:t>
            </a:r>
          </a:p>
        </p:txBody>
      </p:sp>
      <p:sp>
        <p:nvSpPr>
          <p:cNvPr id="21512" name="Text Box 13"/>
          <p:cNvSpPr txBox="1">
            <a:spLocks noChangeArrowheads="1"/>
          </p:cNvSpPr>
          <p:nvPr/>
        </p:nvSpPr>
        <p:spPr bwMode="auto">
          <a:xfrm>
            <a:off x="6567488" y="31607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1513" name="Text Box 14"/>
          <p:cNvSpPr txBox="1">
            <a:spLocks noChangeArrowheads="1"/>
          </p:cNvSpPr>
          <p:nvPr/>
        </p:nvSpPr>
        <p:spPr bwMode="auto">
          <a:xfrm>
            <a:off x="6588125" y="2781300"/>
            <a:ext cx="2232025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/>
              <a:t>(учитель ставит проблему и сам ее решает, показывая тем самым ход мысли в процессе познания)</a:t>
            </a:r>
          </a:p>
        </p:txBody>
      </p:sp>
      <p:sp>
        <p:nvSpPr>
          <p:cNvPr id="21514" name="AutoShape 15"/>
          <p:cNvSpPr>
            <a:spLocks noChangeArrowheads="1"/>
          </p:cNvSpPr>
          <p:nvPr/>
        </p:nvSpPr>
        <p:spPr bwMode="auto">
          <a:xfrm>
            <a:off x="6022975" y="4437063"/>
            <a:ext cx="2733675" cy="709612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/>
              <a:t>Частично-поисковый </a:t>
            </a:r>
          </a:p>
          <a:p>
            <a:pPr algn="ctr"/>
            <a:r>
              <a:rPr lang="ru-RU"/>
              <a:t>(эвристический) метод </a:t>
            </a:r>
          </a:p>
        </p:txBody>
      </p:sp>
      <p:sp>
        <p:nvSpPr>
          <p:cNvPr id="21515" name="Text Box 17"/>
          <p:cNvSpPr txBox="1">
            <a:spLocks noChangeArrowheads="1"/>
          </p:cNvSpPr>
          <p:nvPr/>
        </p:nvSpPr>
        <p:spPr bwMode="auto">
          <a:xfrm>
            <a:off x="6011863" y="5118100"/>
            <a:ext cx="2735262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/>
              <a:t>(учащиеся самостоятельно решают сложную учебную проблему не от начала и до конца, а лишь  поэлементно)</a:t>
            </a:r>
            <a:endParaRPr lang="ru-RU"/>
          </a:p>
        </p:txBody>
      </p:sp>
      <p:sp>
        <p:nvSpPr>
          <p:cNvPr id="21516" name="AutoShape 18"/>
          <p:cNvSpPr>
            <a:spLocks noChangeArrowheads="1"/>
          </p:cNvSpPr>
          <p:nvPr/>
        </p:nvSpPr>
        <p:spPr bwMode="auto">
          <a:xfrm>
            <a:off x="687388" y="4868863"/>
            <a:ext cx="3116262" cy="406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/>
              <a:t>Исследовательский метод </a:t>
            </a:r>
          </a:p>
        </p:txBody>
      </p:sp>
      <p:sp>
        <p:nvSpPr>
          <p:cNvPr id="21517" name="Text Box 19"/>
          <p:cNvSpPr txBox="1">
            <a:spLocks noChangeArrowheads="1"/>
          </p:cNvSpPr>
          <p:nvPr/>
        </p:nvSpPr>
        <p:spPr bwMode="auto">
          <a:xfrm>
            <a:off x="611188" y="5392738"/>
            <a:ext cx="3168650" cy="10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/>
              <a:t>(учитель вместе с учащимися формулирует проблему, а они самостоятельно ее разрешают)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5"/>
          <p:cNvSpPr txBox="1">
            <a:spLocks noChangeArrowheads="1"/>
          </p:cNvSpPr>
          <p:nvPr/>
        </p:nvSpPr>
        <p:spPr bwMode="auto">
          <a:xfrm>
            <a:off x="684213" y="333375"/>
            <a:ext cx="7991475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u="sng"/>
              <a:t>Субъектно-объектный подход (Е.Я. Голант) </a:t>
            </a:r>
          </a:p>
          <a:p>
            <a:pPr>
              <a:spcBef>
                <a:spcPct val="50000"/>
              </a:spcBef>
            </a:pPr>
            <a:r>
              <a:rPr lang="ru-RU" sz="2000" i="1"/>
              <a:t>основан на уровне активности учащихся в процессе обучения</a:t>
            </a:r>
          </a:p>
        </p:txBody>
      </p:sp>
      <p:sp>
        <p:nvSpPr>
          <p:cNvPr id="22530" name="Text Box 6"/>
          <p:cNvSpPr txBox="1">
            <a:spLocks noChangeArrowheads="1"/>
          </p:cNvSpPr>
          <p:nvPr/>
        </p:nvSpPr>
        <p:spPr bwMode="auto">
          <a:xfrm>
            <a:off x="2411413" y="1628775"/>
            <a:ext cx="468153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/>
              <a:t>Методы обучения </a:t>
            </a:r>
          </a:p>
        </p:txBody>
      </p:sp>
      <p:sp>
        <p:nvSpPr>
          <p:cNvPr id="22531" name="AutoShape 7"/>
          <p:cNvSpPr>
            <a:spLocks noChangeArrowheads="1"/>
          </p:cNvSpPr>
          <p:nvPr/>
        </p:nvSpPr>
        <p:spPr bwMode="auto">
          <a:xfrm>
            <a:off x="1258888" y="2420938"/>
            <a:ext cx="1992312" cy="406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/>
              <a:t>Пассивные </a:t>
            </a:r>
          </a:p>
        </p:txBody>
      </p:sp>
      <p:sp>
        <p:nvSpPr>
          <p:cNvPr id="22532" name="Text Box 8"/>
          <p:cNvSpPr txBox="1">
            <a:spLocks noChangeArrowheads="1"/>
          </p:cNvSpPr>
          <p:nvPr/>
        </p:nvSpPr>
        <p:spPr bwMode="auto">
          <a:xfrm>
            <a:off x="1258888" y="2997200"/>
            <a:ext cx="2305050" cy="243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- рассказ</a:t>
            </a:r>
          </a:p>
          <a:p>
            <a:pPr>
              <a:spcBef>
                <a:spcPct val="50000"/>
              </a:spcBef>
            </a:pPr>
            <a:r>
              <a:rPr lang="ru-RU"/>
              <a:t> - лекция, 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ru-RU"/>
              <a:t>объяснение 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ru-RU"/>
              <a:t> экскурсия 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ru-RU"/>
              <a:t> демонстрация 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ru-RU"/>
              <a:t> наблюдение</a:t>
            </a:r>
          </a:p>
        </p:txBody>
      </p:sp>
      <p:sp>
        <p:nvSpPr>
          <p:cNvPr id="22533" name="AutoShape 9"/>
          <p:cNvSpPr>
            <a:spLocks noChangeArrowheads="1"/>
          </p:cNvSpPr>
          <p:nvPr/>
        </p:nvSpPr>
        <p:spPr bwMode="auto">
          <a:xfrm>
            <a:off x="5867400" y="2420938"/>
            <a:ext cx="2305050" cy="406400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/>
              <a:t>Активные</a:t>
            </a:r>
          </a:p>
        </p:txBody>
      </p:sp>
      <p:sp>
        <p:nvSpPr>
          <p:cNvPr id="22534" name="Text Box 10"/>
          <p:cNvSpPr txBox="1">
            <a:spLocks noChangeArrowheads="1"/>
          </p:cNvSpPr>
          <p:nvPr/>
        </p:nvSpPr>
        <p:spPr bwMode="auto">
          <a:xfrm>
            <a:off x="5940425" y="3068638"/>
            <a:ext cx="2520950" cy="146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- лабораторный метод</a:t>
            </a:r>
          </a:p>
          <a:p>
            <a:pPr>
              <a:spcBef>
                <a:spcPct val="50000"/>
              </a:spcBef>
            </a:pPr>
            <a:r>
              <a:rPr lang="ru-RU"/>
              <a:t>- практический метод</a:t>
            </a:r>
          </a:p>
          <a:p>
            <a:pPr>
              <a:spcBef>
                <a:spcPct val="50000"/>
              </a:spcBef>
            </a:pPr>
            <a:r>
              <a:rPr lang="ru-RU"/>
              <a:t>- работа с книгой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645</TotalTime>
  <Words>1095</Words>
  <Application>Microsoft Office PowerPoint</Application>
  <PresentationFormat>Экран (4:3)</PresentationFormat>
  <Paragraphs>185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РАЛ</dc:creator>
  <cp:lastModifiedBy>Пользователь Windows</cp:lastModifiedBy>
  <cp:revision>40</cp:revision>
  <dcterms:created xsi:type="dcterms:W3CDTF">2013-07-10T14:52:11Z</dcterms:created>
  <dcterms:modified xsi:type="dcterms:W3CDTF">2021-04-30T15:53:09Z</dcterms:modified>
</cp:coreProperties>
</file>