
<file path=[Content_Types].xml><?xml version="1.0" encoding="utf-8"?>
<Types xmlns="http://schemas.openxmlformats.org/package/2006/content-types">
  <Default Extension="rels" ContentType="application/vnd.openxmlformats-package.relationships+xml"/>
  <Default Extension="xml" ContentType="application/xml"/>
  <Default Extension="jpeg" ContentType="image/jpeg"/>
  <Default Extension="wdp" ContentType="image/vnd.ms-photo"/>
  <Override PartName="/docProps/app.xml" ContentType="application/vnd.openxmlformats-officedocument.extended-properties+xml"/>
  <Override PartName="/docProps/core.xml" ContentType="application/vnd.openxmlformats-package.core-properties+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&#65279;<?xml version="1.0" encoding="utf-8" standalone="yes"?><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package/2006/relationships/metadata/thumbnail" Target="docProps/thumbnail.jpeg" /></Relationships>
</file>

<file path=ppt/presentation.xml><?xml version="1.0" encoding="utf-8"?>
<!--Generated by Aspose.Slides for .NET 19.12-->
<p:presentation xmlns:r="http://schemas.openxmlformats.org/officeDocument/2006/relationships" xmlns:a="http://schemas.openxmlformats.org/drawingml/2006/main" xmlns:p="http://schemas.openxmlformats.org/presentationml/2006/main" saveSubsetFonts="1">
  <p:sldMasterIdLst>
    <p:sldMasterId id="2147483648" r:id="rId1"/>
  </p:sldMasterIdLst>
  <p:sldIdLst>
    <p:sldId id="256" r:id="rId2"/>
    <p:sldId id="257" r:id="rId3"/>
    <p:sldId id="259" r:id="rId4"/>
    <p:sldId id="264" r:id="rId5"/>
    <p:sldId id="269" r:id="rId6"/>
    <p:sldId id="267" r:id="rId7"/>
    <p:sldId id="268" r:id="rId8"/>
    <p:sldId id="260" r:id="rId9"/>
    <p:sldId id="261" r:id="rId10"/>
    <p:sldId id="262" r:id="rId11"/>
    <p:sldId id="270" r:id="rId12"/>
    <p:sldId id="271" r:id="rId13"/>
    <p:sldId id="272" r:id="rId14"/>
    <p:sldId id="273" r:id="rId15"/>
    <p:sldId id="274" r:id="rId16"/>
    <p:sldId id="275" r:id="rId17"/>
    <p:sldId id="276" r:id="rId18"/>
    <p:sldId id="277" r:id="rId19"/>
    <p:sldId id="278" r:id="rId20"/>
  </p:sldIdLst>
  <p:sldSz cx="12192000" cy="6858000"/>
  <p:notesSz cx="6858000" cy="9144000"/>
  <p:custDataLst>
    <p:tags r:id="rId21"/>
  </p:custDataLst>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8DCD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r="http://schemas.openxmlformats.org/officeDocument/2006/relationships"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p:cViewPr varScale="1">
        <p:scale>
          <a:sx n="68" d="100"/>
          <a:sy n="68" d="100"/>
        </p:scale>
        <p:origin x="600" y="31"/>
      </p:cViewPr>
      <p:guideLst/>
    </p:cSldViewPr>
  </p:slideViewPr>
  <p:notesTextViewPr>
    <p:cViewPr>
      <p:scale>
        <a:sx n="1" d="1"/>
        <a:sy n="1" d="1"/>
      </p:scale>
      <p:origin x="0" y="0"/>
    </p:cViewPr>
  </p:notesTextViewPr>
  <p:notesViewPr>
    <p:cSldViewPr>
      <p:cViewPr>
        <p:scale>
          <a:sx n="1" d="100"/>
          <a:sy n="1" d="100"/>
        </p:scale>
        <p:origin x="0" y="0"/>
      </p:cViewPr>
    </p:cSldViewPr>
  </p:notesViewPr>
  <p:gridSpacing cx="72008" cy="72008"/>
</p:viewPr>
</file>

<file path=ppt/_rels/presentation.xml.rels>&#65279;<?xml version="1.0" encoding="utf-8" standalone="yes"?><Relationships xmlns="http://schemas.openxmlformats.org/package/2006/relationships"><Relationship Id="rId1" Type="http://schemas.openxmlformats.org/officeDocument/2006/relationships/slideMaster" Target="slideMasters/slideMaster1.xml" /><Relationship Id="rId10" Type="http://schemas.openxmlformats.org/officeDocument/2006/relationships/slide" Target="slides/slide9.xml" /><Relationship Id="rId11" Type="http://schemas.openxmlformats.org/officeDocument/2006/relationships/slide" Target="slides/slide10.xml" /><Relationship Id="rId12" Type="http://schemas.openxmlformats.org/officeDocument/2006/relationships/slide" Target="slides/slide11.xml" /><Relationship Id="rId13" Type="http://schemas.openxmlformats.org/officeDocument/2006/relationships/slide" Target="slides/slide12.xml" /><Relationship Id="rId14" Type="http://schemas.openxmlformats.org/officeDocument/2006/relationships/slide" Target="slides/slide13.xml" /><Relationship Id="rId15" Type="http://schemas.openxmlformats.org/officeDocument/2006/relationships/slide" Target="slides/slide14.xml" /><Relationship Id="rId16" Type="http://schemas.openxmlformats.org/officeDocument/2006/relationships/slide" Target="slides/slide15.xml" /><Relationship Id="rId17" Type="http://schemas.openxmlformats.org/officeDocument/2006/relationships/slide" Target="slides/slide16.xml" /><Relationship Id="rId18" Type="http://schemas.openxmlformats.org/officeDocument/2006/relationships/slide" Target="slides/slide17.xml" /><Relationship Id="rId19" Type="http://schemas.openxmlformats.org/officeDocument/2006/relationships/slide" Target="slides/slide18.xml" /><Relationship Id="rId2" Type="http://schemas.openxmlformats.org/officeDocument/2006/relationships/slide" Target="slides/slide1.xml" /><Relationship Id="rId20" Type="http://schemas.openxmlformats.org/officeDocument/2006/relationships/slide" Target="slides/slide19.xml" /><Relationship Id="rId21" Type="http://schemas.openxmlformats.org/officeDocument/2006/relationships/tags" Target="tags/tag1.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heme" Target="theme/theme1.xml" /><Relationship Id="rId25" Type="http://schemas.openxmlformats.org/officeDocument/2006/relationships/tableStyles" Target="tableStyles.xml" /><Relationship Id="rId3" Type="http://schemas.openxmlformats.org/officeDocument/2006/relationships/slide" Target="slides/slide2.xml" /><Relationship Id="rId4" Type="http://schemas.openxmlformats.org/officeDocument/2006/relationships/slide" Target="slides/slide3.xml" /><Relationship Id="rId5" Type="http://schemas.openxmlformats.org/officeDocument/2006/relationships/slide" Target="slides/slide4.xml" /><Relationship Id="rId6" Type="http://schemas.openxmlformats.org/officeDocument/2006/relationships/slide" Target="slides/slide5.xml" /><Relationship Id="rId7" Type="http://schemas.openxmlformats.org/officeDocument/2006/relationships/slide" Target="slides/slide6.xml" /><Relationship Id="rId8" Type="http://schemas.openxmlformats.org/officeDocument/2006/relationships/slide" Target="slides/slide7.xml" /><Relationship Id="rId9" Type="http://schemas.openxmlformats.org/officeDocument/2006/relationships/slide" Target="slides/slide8.xml" /></Relationships>
</file>

<file path=ppt/slideLayouts/_rels/slideLayout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2.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type="title" preserve="1">
  <p:cSld name="Титульный слайд">
    <p:spTree>
      <p:nvGrpSpPr>
        <p:cNvPr id="1" name=""/>
        <p:cNvGrpSpPr/>
        <p:nvPr/>
      </p:nvGrpSpPr>
      <p:grpSpPr>
        <a:xfrm>
          <a:off x="0" y="0"/>
          <a:ext cx="0" cy="0"/>
        </a:xfrm>
      </p:grpSpPr>
      <p:sp>
        <p:nvSpPr>
          <p:cNvPr id="2" name="Заголовок 1">
            <a:extLst>
              <a:ext uri="{FF2B5EF4-FFF2-40B4-BE49-F238E27FC236}">
                <a16:creationId xmlns:a16="http://schemas.microsoft.com/office/drawing/2014/main" id="{5D1848AA-3B64-47D9-A432-306C8E6104A1}"/>
              </a:ext>
            </a:extLst>
          </p:cNvPr>
          <p:cNvSpPr>
            <a:spLocks noGrp="1"/>
          </p:cNvSpPr>
          <p:nvPr>
            <p:ph type="ctrTitle"/>
          </p:nvPr>
        </p:nvSpPr>
        <p:spPr>
          <a:xfrm>
            <a:off x="1524000" y="1122363"/>
            <a:ext cx="9144000" cy="2387600"/>
          </a:xfrm>
        </p:spPr>
        <p:txBody>
          <a:bodyPr anchor="b"/>
          <a:lstStyle>
            <a:lvl1pPr algn="ctr">
              <a:defRPr sz="6000"/>
            </a:lvl1pPr>
          </a:lstStyle>
          <a:p>
            <a:pPr/>
            <a:r>
              <a:rPr lang="ru-RU"/>
              <a:t>Образец заголовка</a:t>
            </a:r>
          </a:p>
        </p:txBody>
      </p:sp>
      <p:sp>
        <p:nvSpPr>
          <p:cNvPr id="3" name="Подзаголовок 2">
            <a:extLst>
              <a:ext uri="{FF2B5EF4-FFF2-40B4-BE49-F238E27FC236}">
                <a16:creationId xmlns:a16="http://schemas.microsoft.com/office/drawing/2014/main" id="{86777881-619B-4CEB-92B7-9BB1718D374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r>
              <a:rPr lang="ru-RU"/>
              <a:t>Образец подзаголовка</a:t>
            </a:r>
          </a:p>
        </p:txBody>
      </p:sp>
      <p:sp>
        <p:nvSpPr>
          <p:cNvPr id="4" name="Дата 3">
            <a:extLst>
              <a:ext uri="{FF2B5EF4-FFF2-40B4-BE49-F238E27FC236}">
                <a16:creationId xmlns:a16="http://schemas.microsoft.com/office/drawing/2014/main" id="{20A92F38-22A0-48CA-8A4C-50FB45CA8A24}"/>
              </a:ext>
            </a:extLst>
          </p:cNvPr>
          <p:cNvSpPr>
            <a:spLocks noGrp="1"/>
          </p:cNvSpPr>
          <p:nvPr>
            <p:ph type="dt" sz="half" idx="10"/>
          </p:nvPr>
        </p:nvSpPr>
        <p:spPr/>
        <p:txBody>
          <a:bodyPr/>
          <a:lstStyle>
            <a:defPPr/>
          </a:lstStyle>
          <a:p>
            <a:pPr/>
            <a:fld id="{42DEA2E7-E899-4F9A-9300-5CE8363D6807}" type="datetimeFigureOut">
              <a:rPr lang="ru-RU" smtClean="0"/>
              <a:pPr/>
              <a:t>02.05.2023</a:t>
            </a:fld>
            <a:endParaRPr lang="ru-RU"/>
          </a:p>
        </p:txBody>
      </p:sp>
      <p:sp>
        <p:nvSpPr>
          <p:cNvPr id="5" name="Нижний колонтитул 4">
            <a:extLst>
              <a:ext uri="{FF2B5EF4-FFF2-40B4-BE49-F238E27FC236}">
                <a16:creationId xmlns:a16="http://schemas.microsoft.com/office/drawing/2014/main" id="{90C29478-2D13-4ECB-B47E-0CC7FD27F2B4}"/>
              </a:ext>
            </a:extLst>
          </p:cNvPr>
          <p:cNvSpPr>
            <a:spLocks noGrp="1"/>
          </p:cNvSpPr>
          <p:nvPr>
            <p:ph type="ftr" sz="quarter" idx="11"/>
          </p:nvPr>
        </p:nvSpPr>
        <p:spPr/>
        <p:txBody>
          <a:bodyPr/>
          <a:lstStyle>
            <a:defPPr/>
          </a:lstStyle>
          <a:p>
            <a:pPr/>
            <a:endParaRPr lang="ru-RU"/>
          </a:p>
        </p:txBody>
      </p:sp>
      <p:sp>
        <p:nvSpPr>
          <p:cNvPr id="6" name="Номер слайда 5">
            <a:extLst>
              <a:ext uri="{FF2B5EF4-FFF2-40B4-BE49-F238E27FC236}">
                <a16:creationId xmlns:a16="http://schemas.microsoft.com/office/drawing/2014/main" id="{CCC0B24B-1487-42C1-94F1-834A1CBB8293}"/>
              </a:ext>
            </a:extLst>
          </p:cNvPr>
          <p:cNvSpPr>
            <a:spLocks noGrp="1"/>
          </p:cNvSpPr>
          <p:nvPr>
            <p:ph type="sldNum" sz="quarter" idx="12"/>
          </p:nvPr>
        </p:nvSpPr>
        <p:spPr/>
        <p:txBody>
          <a:bodyPr/>
          <a:lstStyle>
            <a:defPPr/>
          </a:lstStyle>
          <a:p>
            <a:pPr/>
            <a:fld id="{89FF1BFC-6684-44E1-94B1-3D406B56383B}" type="slidenum">
              <a:rPr lang="ru-RU" smtClean="0"/>
              <a:pPr/>
              <a:t>‹#›</a:t>
            </a:fld>
            <a:endParaRPr lang="ru-RU"/>
          </a:p>
        </p:txBody>
      </p:sp>
    </p:spTree>
    <p:extLst>
      <p:ext uri="{BB962C8B-B14F-4D97-AF65-F5344CB8AC3E}">
        <p14:creationId xmlns:p14="http://schemas.microsoft.com/office/powerpoint/2010/main" val="3391272856"/>
      </p:ext>
    </p:extLst>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sldLayout>
</file>

<file path=ppt/slideLayouts/slideLayout2.xml><?xml version="1.0" encoding="utf-8"?>
<p:sldLayout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type="blank" preserve="1">
  <p:cSld name="Пустой слайд">
    <p:spTree>
      <p:nvGrpSpPr>
        <p:cNvPr id="1" name=""/>
        <p:cNvGrpSpPr/>
        <p:nvPr/>
      </p:nvGrpSpPr>
      <p:grpSpPr>
        <a:xfrm>
          <a:off x="0" y="0"/>
          <a:ext cx="0" cy="0"/>
        </a:xfrm>
      </p:grpSpPr>
      <p:sp>
        <p:nvSpPr>
          <p:cNvPr id="2" name="Дата 1">
            <a:extLst>
              <a:ext uri="{FF2B5EF4-FFF2-40B4-BE49-F238E27FC236}">
                <a16:creationId xmlns:a16="http://schemas.microsoft.com/office/drawing/2014/main" id="{F8D2823F-5E0C-45E5-8C36-46EAD0FFB661}"/>
              </a:ext>
            </a:extLst>
          </p:cNvPr>
          <p:cNvSpPr>
            <a:spLocks noGrp="1"/>
          </p:cNvSpPr>
          <p:nvPr>
            <p:ph type="dt" sz="half" idx="10"/>
          </p:nvPr>
        </p:nvSpPr>
        <p:spPr/>
        <p:txBody>
          <a:bodyPr/>
          <a:lstStyle>
            <a:defPPr/>
          </a:lstStyle>
          <a:p>
            <a:pPr/>
            <a:fld id="{42DEA2E7-E899-4F9A-9300-5CE8363D6807}" type="datetimeFigureOut">
              <a:rPr lang="ru-RU" smtClean="0"/>
              <a:pPr/>
              <a:t>02.05.2023</a:t>
            </a:fld>
            <a:endParaRPr lang="ru-RU"/>
          </a:p>
        </p:txBody>
      </p:sp>
      <p:sp>
        <p:nvSpPr>
          <p:cNvPr id="3" name="Нижний колонтитул 2">
            <a:extLst>
              <a:ext uri="{FF2B5EF4-FFF2-40B4-BE49-F238E27FC236}">
                <a16:creationId xmlns:a16="http://schemas.microsoft.com/office/drawing/2014/main" id="{B059EBF2-B5B4-4A5C-9C4B-C320738093B0}"/>
              </a:ext>
            </a:extLst>
          </p:cNvPr>
          <p:cNvSpPr>
            <a:spLocks noGrp="1"/>
          </p:cNvSpPr>
          <p:nvPr>
            <p:ph type="ftr" sz="quarter" idx="11"/>
          </p:nvPr>
        </p:nvSpPr>
        <p:spPr/>
        <p:txBody>
          <a:bodyPr/>
          <a:lstStyle>
            <a:defPPr/>
          </a:lstStyle>
          <a:p>
            <a:pPr/>
            <a:endParaRPr lang="ru-RU"/>
          </a:p>
        </p:txBody>
      </p:sp>
      <p:sp>
        <p:nvSpPr>
          <p:cNvPr id="4" name="Номер слайда 3">
            <a:extLst>
              <a:ext uri="{FF2B5EF4-FFF2-40B4-BE49-F238E27FC236}">
                <a16:creationId xmlns:a16="http://schemas.microsoft.com/office/drawing/2014/main" id="{D7F2A198-C341-4F60-BD00-356438BF7485}"/>
              </a:ext>
            </a:extLst>
          </p:cNvPr>
          <p:cNvSpPr>
            <a:spLocks noGrp="1"/>
          </p:cNvSpPr>
          <p:nvPr>
            <p:ph type="sldNum" sz="quarter" idx="12"/>
          </p:nvPr>
        </p:nvSpPr>
        <p:spPr/>
        <p:txBody>
          <a:bodyPr/>
          <a:lstStyle>
            <a:defPPr/>
          </a:lstStyle>
          <a:p>
            <a:pPr/>
            <a:fld id="{89FF1BFC-6684-44E1-94B1-3D406B56383B}" type="slidenum">
              <a:rPr lang="ru-RU" smtClean="0"/>
              <a:pPr/>
              <a:t>‹#›</a:t>
            </a:fld>
            <a:endParaRPr lang="ru-RU"/>
          </a:p>
        </p:txBody>
      </p:sp>
    </p:spTree>
    <p:extLst>
      <p:ext uri="{BB962C8B-B14F-4D97-AF65-F5344CB8AC3E}">
        <p14:creationId xmlns:p14="http://schemas.microsoft.com/office/powerpoint/2010/main" val="2561731169"/>
      </p:ext>
    </p:extLst>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sldLayout>
</file>

<file path=ppt/slideMasters/_rels/slideMaster1.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slideLayout" Target="../slideLayouts/slideLayout2.xml" /><Relationship Id="rId3" Type="http://schemas.openxmlformats.org/officeDocument/2006/relationships/image" Target="../media/image1.jpeg" /><Relationship Id="rId4"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bg>
      <p:bgPr>
        <a:blipFill dpi="0" rotWithShape="1">
          <a:blip r:embed="rId3">
            <a:lum/>
          </a:blip>
          <a:stretch>
            <a:fillRect l="-1000" r="-1000"/>
          </a:stretch>
        </a:blipFill>
        <a:effectLst/>
      </p:bgPr>
    </p:bg>
    <p:spTree>
      <p:nvGrpSpPr>
        <p:cNvPr id="1" name=""/>
        <p:cNvGrpSpPr/>
        <p:nvPr/>
      </p:nvGrpSpPr>
      <p:grpSpPr>
        <a:xfrm>
          <a:off x="0" y="0"/>
          <a:ext cx="0" cy="0"/>
        </a:xfrm>
      </p:grpSpPr>
      <p:sp>
        <p:nvSpPr>
          <p:cNvPr id="2" name="Заголовок 1">
            <a:extLst>
              <a:ext uri="{FF2B5EF4-FFF2-40B4-BE49-F238E27FC236}">
                <a16:creationId xmlns:a16="http://schemas.microsoft.com/office/drawing/2014/main" id="{97505514-5242-4EB2-9EEF-2E607259BCD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defPPr/>
          </a:lstStyle>
          <a:p>
            <a:r>
              <a:rPr lang="ru-RU"/>
              <a:t>Образец заголовка</a:t>
            </a:r>
          </a:p>
        </p:txBody>
      </p:sp>
      <p:sp>
        <p:nvSpPr>
          <p:cNvPr id="3" name="Текст 2">
            <a:extLst>
              <a:ext uri="{FF2B5EF4-FFF2-40B4-BE49-F238E27FC236}">
                <a16:creationId xmlns:a16="http://schemas.microsoft.com/office/drawing/2014/main" id="{B370F782-6C85-4E9E-99F6-F92DB1BB46B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def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3D812C9C-6064-4CC6-8324-D191EB9DB06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defPPr/>
            <a:lvl1pPr algn="l">
              <a:defRPr sz="1200">
                <a:solidFill>
                  <a:schemeClr val="tx1">
                    <a:tint val="75000"/>
                  </a:schemeClr>
                </a:solidFill>
              </a:defRPr>
            </a:lvl1pPr>
          </a:lstStyle>
          <a:p>
            <a:pPr/>
            <a:fld id="{42DEA2E7-E899-4F9A-9300-5CE8363D6807}" type="datetimeFigureOut">
              <a:rPr lang="ru-RU" smtClean="0"/>
              <a:pPr/>
              <a:t>02.05.2023</a:t>
            </a:fld>
            <a:endParaRPr lang="ru-RU"/>
          </a:p>
        </p:txBody>
      </p:sp>
      <p:sp>
        <p:nvSpPr>
          <p:cNvPr id="5" name="Нижний колонтитул 4">
            <a:extLst>
              <a:ext uri="{FF2B5EF4-FFF2-40B4-BE49-F238E27FC236}">
                <a16:creationId xmlns:a16="http://schemas.microsoft.com/office/drawing/2014/main" id="{C800D618-383E-4EA4-9263-1647F233156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defPPr/>
            <a:lvl1pPr algn="ctr">
              <a:defRPr sz="1200">
                <a:solidFill>
                  <a:schemeClr val="tx1">
                    <a:tint val="75000"/>
                  </a:schemeClr>
                </a:solidFill>
              </a:defRPr>
            </a:lvl1pPr>
          </a:lstStyle>
          <a:p>
            <a:pPr/>
            <a:endParaRPr lang="ru-RU"/>
          </a:p>
        </p:txBody>
      </p:sp>
      <p:sp>
        <p:nvSpPr>
          <p:cNvPr id="6" name="Номер слайда 5">
            <a:extLst>
              <a:ext uri="{FF2B5EF4-FFF2-40B4-BE49-F238E27FC236}">
                <a16:creationId xmlns:a16="http://schemas.microsoft.com/office/drawing/2014/main" id="{7BBF309D-D650-41C0-A2D7-78E2DB02292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defPPr/>
            <a:lvl1pPr algn="r">
              <a:defRPr sz="1200">
                <a:solidFill>
                  <a:schemeClr val="tx1">
                    <a:tint val="75000"/>
                  </a:schemeClr>
                </a:solidFill>
              </a:defRPr>
            </a:lvl1pPr>
          </a:lstStyle>
          <a:p>
            <a:pPr/>
            <a:fld id="{89FF1BFC-6684-44E1-94B1-3D406B56383B}" type="slidenum">
              <a:rPr lang="ru-RU" smtClean="0"/>
              <a:pPr/>
              <a:t>‹#›</a:t>
            </a:fld>
            <a:endParaRPr lang="ru-RU"/>
          </a:p>
        </p:txBody>
      </p:sp>
    </p:spTree>
    <p:extLst>
      <p:ext uri="{BB962C8B-B14F-4D97-AF65-F5344CB8AC3E}">
        <p14:creationId xmlns:p14="http://schemas.microsoft.com/office/powerpoint/2010/main" val="1515132107"/>
      </p:ext>
    </p:extLst>
  </p:cSld>
  <p:clrMap bg1="lt1" tx1="dk1" bg2="lt2" tx2="dk2" accent1="accent1" accent2="accent2" accent3="accent3" accent4="accent4" accent5="accent5" accent6="accent6" hlink="hlink" folHlink="folHlink"/>
  <p:sldLayoutIdLst>
    <p:sldLayoutId id="2147483649" r:id="rId1"/>
    <p:sldLayoutId id="2147483655" r:id="rId2"/>
  </p:sldLayoutIdLst>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10.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3.jpeg" /></Relationships>
</file>

<file path=ppt/slides/_rels/slide11.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4.jpeg" /></Relationships>
</file>

<file path=ppt/slides/_rels/slide12.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5.jpeg" /></Relationships>
</file>

<file path=ppt/slides/_rels/slide13.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6.jpeg" /><Relationship Id="rId3" Type="http://schemas.openxmlformats.org/officeDocument/2006/relationships/image" Target="../media/image17.jpeg" /></Relationships>
</file>

<file path=ppt/slides/_rels/slide14.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8.jpeg" /><Relationship Id="rId3" Type="http://schemas.openxmlformats.org/officeDocument/2006/relationships/image" Target="../media/image19.jpeg" /></Relationships>
</file>

<file path=ppt/slides/_rels/slide15.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0.jpeg" /></Relationships>
</file>

<file path=ppt/slides/_rels/slide16.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1.jpeg" /><Relationship Id="rId3" Type="http://schemas.microsoft.com/office/2007/relationships/hdphoto" Target="../media/image22.wdp" /></Relationships>
</file>

<file path=ppt/slides/_rels/slide17.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3.jpeg" /></Relationships>
</file>

<file path=ppt/slides/_rels/slide18.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4.jpeg" /></Relationships>
</file>

<file path=ppt/slides/_rels/slide19.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2.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 Id="rId3" Type="http://schemas.openxmlformats.org/officeDocument/2006/relationships/image" Target="../media/image3.jpeg" /><Relationship Id="rId4" Type="http://schemas.openxmlformats.org/officeDocument/2006/relationships/image" Target="../media/image4.jpeg" /></Relationships>
</file>

<file path=ppt/slides/_rels/slide3.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5.jpeg" /></Relationships>
</file>

<file path=ppt/slides/_rels/slide4.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6.jpeg" /><Relationship Id="rId3" Type="http://schemas.openxmlformats.org/officeDocument/2006/relationships/image" Target="../media/image7.jpeg" /></Relationships>
</file>

<file path=ppt/slides/_rels/slide5.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8.jpeg" /></Relationships>
</file>

<file path=ppt/slides/_rels/slide6.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9.jpeg" /><Relationship Id="rId3" Type="http://schemas.openxmlformats.org/officeDocument/2006/relationships/image" Target="../media/image4.jpeg" /></Relationships>
</file>

<file path=ppt/slides/_rels/slide7.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0.jpeg" /></Relationships>
</file>

<file path=ppt/slides/_rels/slide8.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1.jpeg" /></Relationships>
</file>

<file path=ppt/slides/_rels/slide9.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2.jpeg" /></Relationships>
</file>

<file path=ppt/slides/slide1.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Заголовок 1">
            <a:extLst>
              <a:ext uri="{FF2B5EF4-FFF2-40B4-BE49-F238E27FC236}">
                <a16:creationId xmlns:a16="http://schemas.microsoft.com/office/drawing/2014/main" id="{D1B99BD8-1E24-413D-992D-D03A0640382B}"/>
              </a:ext>
            </a:extLst>
          </p:cNvPr>
          <p:cNvSpPr>
            <a:spLocks noGrp="1"/>
          </p:cNvSpPr>
          <p:nvPr>
            <p:ph type="ctrTitle"/>
          </p:nvPr>
        </p:nvSpPr>
        <p:spPr>
          <a:xfrm>
            <a:off x="1776441" y="1756272"/>
            <a:ext cx="9144000" cy="2387600"/>
          </a:xfrm>
        </p:spPr>
        <p:txBody>
          <a:bodyPr>
            <a:normAutofit/>
          </a:bodyPr>
          <a:lstStyle>
            <a:defPPr/>
          </a:lstStyle>
          <a:p>
            <a:r>
              <a:rPr lang="ru-RU" b="1" i="0">
                <a:solidFill>
                  <a:schemeClr val="bg1"/>
                </a:solidFill>
                <a:effectLst/>
                <a:latin typeface="Times New Roman" panose="02020603050405020304" pitchFamily="18" charset="0"/>
                <a:cs typeface="Times New Roman" panose="02020603050405020304" pitchFamily="18" charset="0"/>
              </a:rPr>
              <a:t>Сердечно-лёгочная реанимация</a:t>
            </a:r>
            <a:endParaRPr lang="ru-RU">
              <a:solidFill>
                <a:schemeClr val="bg1"/>
              </a:solidFill>
              <a:effectLst>
                <a:outerShdw blurRad="38100" dist="38100" dir="2700000" algn="tl">
                  <a:srgbClr val="000000">
                    <a:alpha val="43137"/>
                  </a:srgbClr>
                </a:outerShdw>
              </a:effectLst>
              <a:latin typeface="Times New Roman" pitchFamily="18" charset="0"/>
              <a:cs typeface="Times New Roman" panose="02020603050405020304" pitchFamily="18" charset="0"/>
            </a:endParaRPr>
          </a:p>
        </p:txBody>
      </p:sp>
      <p:sp>
        <p:nvSpPr>
          <p:cNvPr id="3" name="Подзаголовок 2">
            <a:extLst>
              <a:ext uri="{FF2B5EF4-FFF2-40B4-BE49-F238E27FC236}">
                <a16:creationId xmlns:a16="http://schemas.microsoft.com/office/drawing/2014/main" id="{C8BE9E61-F33D-4463-8810-9AE4C8300C05}"/>
              </a:ext>
            </a:extLst>
          </p:cNvPr>
          <p:cNvSpPr>
            <a:spLocks noGrp="1"/>
          </p:cNvSpPr>
          <p:nvPr>
            <p:ph type="subTitle" idx="1"/>
          </p:nvPr>
        </p:nvSpPr>
        <p:spPr>
          <a:xfrm>
            <a:off x="7483494" y="5335470"/>
            <a:ext cx="4708506" cy="1236429"/>
          </a:xfrm>
        </p:spPr>
        <p:txBody>
          <a:bodyPr>
            <a:noAutofit/>
          </a:bodyPr>
          <a:lstStyle>
            <a:defPPr/>
          </a:lstStyle>
          <a:p>
            <a:pPr algn="r"/>
            <a:r>
              <a:rPr lang="ru-RU" sz="1800">
                <a:solidFill>
                  <a:schemeClr val="bg1"/>
                </a:solidFill>
                <a:latin typeface="Times New Roman" panose="02020603050405020304" pitchFamily="18" charset="0"/>
                <a:cs typeface="Times New Roman" panose="02020603050405020304" pitchFamily="18" charset="0"/>
              </a:rPr>
              <a:t>Автор:</a:t>
            </a:r>
          </a:p>
          <a:p>
            <a:pPr algn="r"/>
            <a:r>
              <a:rPr lang="ru-RU" sz="1800">
                <a:solidFill>
                  <a:schemeClr val="bg1"/>
                </a:solidFill>
                <a:latin typeface="Times New Roman" panose="02020603050405020304" pitchFamily="18" charset="0"/>
                <a:cs typeface="Times New Roman" panose="02020603050405020304" pitchFamily="18" charset="0"/>
              </a:rPr>
              <a:t>Старицына Наталья Александровна, </a:t>
            </a:r>
          </a:p>
          <a:p>
            <a:pPr algn="r"/>
            <a:r>
              <a:rPr lang="ru-RU" sz="1800">
                <a:solidFill>
                  <a:schemeClr val="bg1"/>
                </a:solidFill>
                <a:latin typeface="Times New Roman" panose="02020603050405020304" pitchFamily="18" charset="0"/>
                <a:cs typeface="Times New Roman" panose="02020603050405020304" pitchFamily="18" charset="0"/>
              </a:rPr>
              <a:t>учитель химии и биологии </a:t>
            </a:r>
          </a:p>
          <a:p>
            <a:pPr algn="r"/>
            <a:r>
              <a:rPr lang="ru-RU" sz="1800">
                <a:solidFill>
                  <a:schemeClr val="bg1"/>
                </a:solidFill>
                <a:latin typeface="Times New Roman" panose="02020603050405020304" pitchFamily="18" charset="0"/>
                <a:cs typeface="Times New Roman" panose="02020603050405020304" pitchFamily="18" charset="0"/>
              </a:rPr>
              <a:t>МБОУ «Самковская школа»</a:t>
            </a:r>
          </a:p>
        </p:txBody>
      </p:sp>
    </p:spTree>
    <p:extLst>
      <p:ext uri="{BB962C8B-B14F-4D97-AF65-F5344CB8AC3E}">
        <p14:creationId xmlns:p14="http://schemas.microsoft.com/office/powerpoint/2010/main" val="2179398255"/>
      </p:ext>
    </p:extLst>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sld>
</file>

<file path=ppt/slides/slide10.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3" name="TextBox 2">
            <a:extLst>
              <a:ext uri="{FF2B5EF4-FFF2-40B4-BE49-F238E27FC236}">
                <a16:creationId xmlns:a16="http://schemas.microsoft.com/office/drawing/2014/main" id="{B7A6050F-21E2-41F8-88AC-ED6B63FE2376}"/>
              </a:ext>
            </a:extLst>
          </p:cNvPr>
          <p:cNvSpPr txBox="1"/>
          <p:nvPr/>
        </p:nvSpPr>
        <p:spPr>
          <a:xfrm>
            <a:off x="1105133" y="-175874"/>
            <a:ext cx="10888653" cy="1908215"/>
          </a:xfrm>
          <a:prstGeom prst="rect">
            <a:avLst/>
          </a:prstGeom>
          <a:noFill/>
        </p:spPr>
        <p:txBody>
          <a:bodyPr wrap="square">
            <a:spAutoFit/>
          </a:bodyPr>
          <a:lstStyle>
            <a:def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ru-RU" sz="5900" b="0"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rPr>
              <a:t>Искусственная вентиляция лёгких (искусственное дыхание)</a:t>
            </a:r>
          </a:p>
        </p:txBody>
      </p:sp>
      <p:sp>
        <p:nvSpPr>
          <p:cNvPr id="7" name="TextBox 6">
            <a:extLst>
              <a:ext uri="{FF2B5EF4-FFF2-40B4-BE49-F238E27FC236}">
                <a16:creationId xmlns:a16="http://schemas.microsoft.com/office/drawing/2014/main" id="{C1D17DFF-18C8-45C6-9877-0AA5D2C692B9}"/>
              </a:ext>
            </a:extLst>
          </p:cNvPr>
          <p:cNvSpPr txBox="1"/>
          <p:nvPr/>
        </p:nvSpPr>
        <p:spPr>
          <a:xfrm>
            <a:off x="2025148" y="1853188"/>
            <a:ext cx="7085191" cy="1938992"/>
          </a:xfrm>
          <a:prstGeom prst="rect">
            <a:avLst/>
          </a:prstGeom>
          <a:noFill/>
        </p:spPr>
        <p:txBody>
          <a:bodyPr wrap="square">
            <a:spAutoFit/>
          </a:bodyPr>
          <a:lstStyle>
            <a:defPPr/>
          </a:lstStyle>
          <a:p>
            <a:pPr indent="450000" algn="just"/>
            <a:r>
              <a:rPr lang="ru-RU" sz="2400">
                <a:solidFill>
                  <a:schemeClr val="bg1"/>
                </a:solidFill>
                <a:latin typeface="Times New Roman" panose="02020603050405020304" pitchFamily="18" charset="0"/>
                <a:cs typeface="Times New Roman" panose="02020603050405020304" pitchFamily="18" charset="0"/>
              </a:rPr>
              <a:t>Для выполнения ИВЛ методом «Рот к носу» левую руку размещают на лбу пострадавшего, правая рука охватывает подбородок так, чтобы рот был закрыт. Вдувание воздуха выполняется через носовые отверстия. Длительность вдоха – 1 секунда.</a:t>
            </a:r>
          </a:p>
        </p:txBody>
      </p:sp>
      <p:sp>
        <p:nvSpPr>
          <p:cNvPr id="9" name="TextBox 8">
            <a:extLst>
              <a:ext uri="{FF2B5EF4-FFF2-40B4-BE49-F238E27FC236}">
                <a16:creationId xmlns:a16="http://schemas.microsoft.com/office/drawing/2014/main" id="{E53E1FDE-CA48-4AF8-A4C9-41A0EC43B050}"/>
              </a:ext>
            </a:extLst>
          </p:cNvPr>
          <p:cNvSpPr txBox="1"/>
          <p:nvPr/>
        </p:nvSpPr>
        <p:spPr>
          <a:xfrm>
            <a:off x="1884899" y="4035316"/>
            <a:ext cx="10108887" cy="2677656"/>
          </a:xfrm>
          <a:prstGeom prst="rect">
            <a:avLst/>
          </a:prstGeom>
          <a:noFill/>
        </p:spPr>
        <p:txBody>
          <a:bodyPr wrap="square">
            <a:spAutoFit/>
          </a:bodyPr>
          <a:lstStyle>
            <a:defPPr/>
          </a:lstStyle>
          <a:p>
            <a:pPr marL="0" marR="0" lvl="0" indent="450000" algn="just" defTabSz="914400" rtl="0" eaLnBrk="1" fontAlgn="auto" latinLnBrk="0" hangingPunct="1">
              <a:lnSpc>
                <a:spcPct val="100000"/>
              </a:lnSpc>
              <a:spcBef>
                <a:spcPct val="0"/>
              </a:spcBef>
              <a:spcAft>
                <a:spcPct val="0"/>
              </a:spcAft>
              <a:buClrTx/>
              <a:buSzTx/>
              <a:buFontTx/>
              <a:buNone/>
              <a:defRPr/>
            </a:pPr>
            <a:r>
              <a:rPr kumimoji="0" lang="ru-RU" sz="2400" b="0" i="0" u="none" strike="noStrike" kern="1200" cap="none" spc="0" normalizeH="0" baseline="0" noProof="0">
                <a:ln>
                  <a:noFill/>
                </a:ln>
                <a:solidFill>
                  <a:prstClr val="white"/>
                </a:solidFill>
                <a:effectLst/>
                <a:uLnTx/>
                <a:uFillTx/>
                <a:latin typeface="Times New Roman" panose="02020603050405020304" pitchFamily="18" charset="0"/>
                <a:ea typeface="+mn-ea"/>
                <a:cs typeface="Times New Roman" panose="02020603050405020304" pitchFamily="18" charset="0"/>
              </a:rPr>
              <a:t>Для предотвращения контакта со слизистыми пострадавшего (предупреждения инфицирования и уменьшения чувства естественной брезгливости – серьёзной проблемы, мешающей началу проведения ИВЛ) используются специальные приспособления: «Рот – устройство – рот», лицевые маски, пластиковые плёнки с клапаном одностороннего движения воздуха. В случае их отсутствия можно использовать простую полиэтиленовую плёнку (пакет), проделав отверстие для выполнения вдоха.</a:t>
            </a:r>
          </a:p>
        </p:txBody>
      </p:sp>
      <p:pic>
        <p:nvPicPr>
          <p:cNvPr id="11" name="Рисунок 10">
            <a:extLst>
              <a:ext uri="{FF2B5EF4-FFF2-40B4-BE49-F238E27FC236}">
                <a16:creationId xmlns:a16="http://schemas.microsoft.com/office/drawing/2014/main" id="{0C4742DC-0F52-4FBD-92BD-D95FAC019253}"/>
              </a:ext>
            </a:extLst>
          </p:cNvPr>
          <p:cNvPicPr>
            <a:picLocks noChangeAspect="1"/>
          </p:cNvPicPr>
          <p:nvPr/>
        </p:nvPicPr>
        <p:blipFill>
          <a:blip r:embed="rId2"/>
          <a:stretch>
            <a:fillRect/>
          </a:stretch>
        </p:blipFill>
        <p:spPr>
          <a:xfrm>
            <a:off x="9671322" y="1786785"/>
            <a:ext cx="1767091" cy="217516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465271973"/>
      </p:ext>
    </p:extLst>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sld>
</file>

<file path=ppt/slides/slide11.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TextBox 1">
            <a:extLst>
              <a:ext uri="{FF2B5EF4-FFF2-40B4-BE49-F238E27FC236}">
                <a16:creationId xmlns:a16="http://schemas.microsoft.com/office/drawing/2014/main" id="{6B4BDBD4-0C0C-4523-9AD0-F2554B535425}"/>
              </a:ext>
            </a:extLst>
          </p:cNvPr>
          <p:cNvSpPr txBox="1"/>
          <p:nvPr/>
        </p:nvSpPr>
        <p:spPr>
          <a:xfrm>
            <a:off x="2367342" y="359028"/>
            <a:ext cx="8502777" cy="1015663"/>
          </a:xfrm>
          <a:prstGeom prst="rect">
            <a:avLst/>
          </a:prstGeom>
          <a:noFill/>
        </p:spPr>
        <p:txBody>
          <a:bodyPr wrap="none" rtlCol="0">
            <a:spAutoFit/>
          </a:bodyPr>
          <a:lstStyle>
            <a:defPPr/>
          </a:lstStyle>
          <a:p>
            <a:pPr/>
            <a:r>
              <a:rPr lang="ru-RU" sz="600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Непрямой массаж сердца</a:t>
            </a:r>
          </a:p>
        </p:txBody>
      </p:sp>
      <p:sp>
        <p:nvSpPr>
          <p:cNvPr id="4" name="TextBox 3">
            <a:extLst>
              <a:ext uri="{FF2B5EF4-FFF2-40B4-BE49-F238E27FC236}">
                <a16:creationId xmlns:a16="http://schemas.microsoft.com/office/drawing/2014/main" id="{60792D4F-C22C-4378-B8AA-3186F1E48389}"/>
              </a:ext>
            </a:extLst>
          </p:cNvPr>
          <p:cNvSpPr txBox="1"/>
          <p:nvPr/>
        </p:nvSpPr>
        <p:spPr>
          <a:xfrm>
            <a:off x="2294414" y="2052894"/>
            <a:ext cx="6440070" cy="4524315"/>
          </a:xfrm>
          <a:prstGeom prst="rect">
            <a:avLst/>
          </a:prstGeom>
          <a:noFill/>
        </p:spPr>
        <p:txBody>
          <a:bodyPr wrap="square">
            <a:spAutoFit/>
          </a:bodyPr>
          <a:lstStyle>
            <a:defPPr/>
          </a:lstStyle>
          <a:p>
            <a:pPr indent="450000" algn="just"/>
            <a:r>
              <a:rPr lang="ru-RU" sz="2400">
                <a:solidFill>
                  <a:schemeClr val="bg1"/>
                </a:solidFill>
                <a:latin typeface="Times New Roman" panose="02020603050405020304" pitchFamily="18" charset="0"/>
                <a:cs typeface="Times New Roman" panose="02020603050405020304" pitchFamily="18" charset="0"/>
              </a:rPr>
              <a:t>Суть непрямого массажа сердца состоит в сдавлении сердца между передней и задней стенками грудной клетки, вследствие которого происходит выталкивание крови из его полостей (искусственная систола), во время паузы (при отнятии рук) кровь возвращается к сердцу благодаря отрицательному давлению в грудной полости (диастола). Обязательным условием для качественного выполнения непрямого массажа сердца является расположение пострадавшего на ровной твёрдой поверхности.</a:t>
            </a:r>
          </a:p>
        </p:txBody>
      </p:sp>
      <p:pic>
        <p:nvPicPr>
          <p:cNvPr id="6" name="Рисунок 5">
            <a:extLst>
              <a:ext uri="{FF2B5EF4-FFF2-40B4-BE49-F238E27FC236}">
                <a16:creationId xmlns:a16="http://schemas.microsoft.com/office/drawing/2014/main" id="{44E5EBF8-1520-4AC3-AC91-B52A7C26CD89}"/>
              </a:ext>
            </a:extLst>
          </p:cNvPr>
          <p:cNvPicPr>
            <a:picLocks noChangeAspect="1"/>
          </p:cNvPicPr>
          <p:nvPr/>
        </p:nvPicPr>
        <p:blipFill>
          <a:blip r:embed="rId2"/>
          <a:srcRect l="5984" r="49247"/>
          <a:stretch>
            <a:fillRect/>
          </a:stretch>
        </p:blipFill>
        <p:spPr>
          <a:xfrm>
            <a:off x="9233757" y="1801310"/>
            <a:ext cx="2603260" cy="2281997"/>
          </a:xfrm>
          <a:prstGeom prst="rect">
            <a:avLst/>
          </a:prstGeom>
          <a:ln>
            <a:noFill/>
          </a:ln>
          <a:effectLst>
            <a:outerShdw blurRad="292100" dist="139700" dir="2700000" algn="tl" rotWithShape="0">
              <a:srgbClr val="333333">
                <a:alpha val="65000"/>
              </a:srgbClr>
            </a:outerShdw>
          </a:effectLst>
        </p:spPr>
      </p:pic>
      <p:pic>
        <p:nvPicPr>
          <p:cNvPr id="8" name="Рисунок 7">
            <a:extLst>
              <a:ext uri="{FF2B5EF4-FFF2-40B4-BE49-F238E27FC236}">
                <a16:creationId xmlns:a16="http://schemas.microsoft.com/office/drawing/2014/main" id="{AC1B21AE-CFA8-41EB-B573-34E030A6D07B}"/>
              </a:ext>
            </a:extLst>
          </p:cNvPr>
          <p:cNvPicPr>
            <a:picLocks noChangeAspect="1"/>
          </p:cNvPicPr>
          <p:nvPr/>
        </p:nvPicPr>
        <p:blipFill>
          <a:blip r:embed="rId2"/>
          <a:srcRect l="48801" r="5710"/>
          <a:stretch>
            <a:fillRect/>
          </a:stretch>
        </p:blipFill>
        <p:spPr>
          <a:xfrm>
            <a:off x="9233757" y="4315051"/>
            <a:ext cx="2603260" cy="235498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848500361"/>
      </p:ext>
    </p:extLst>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sld>
</file>

<file path=ppt/slides/slide12.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7" name="TextBox 6">
            <a:extLst>
              <a:ext uri="{FF2B5EF4-FFF2-40B4-BE49-F238E27FC236}">
                <a16:creationId xmlns:a16="http://schemas.microsoft.com/office/drawing/2014/main" id="{61231E32-8694-4811-B8C4-E04E84922DD0}"/>
              </a:ext>
            </a:extLst>
          </p:cNvPr>
          <p:cNvSpPr txBox="1"/>
          <p:nvPr/>
        </p:nvSpPr>
        <p:spPr>
          <a:xfrm>
            <a:off x="1980266" y="2973231"/>
            <a:ext cx="9968641" cy="3785652"/>
          </a:xfrm>
          <a:prstGeom prst="rect">
            <a:avLst/>
          </a:prstGeom>
          <a:noFill/>
        </p:spPr>
        <p:txBody>
          <a:bodyPr wrap="square">
            <a:spAutoFit/>
          </a:bodyPr>
          <a:lstStyle>
            <a:defPPr/>
          </a:lstStyle>
          <a:p>
            <a:pPr indent="450000" algn="just"/>
            <a:r>
              <a:rPr lang="ru-RU" sz="2400">
                <a:solidFill>
                  <a:schemeClr val="bg1"/>
                </a:solidFill>
                <a:latin typeface="Times New Roman" panose="02020603050405020304" pitchFamily="18" charset="0"/>
                <a:cs typeface="Times New Roman" panose="02020603050405020304" pitchFamily="18" charset="0"/>
              </a:rPr>
              <a:t>Место расположения рук для проведения непрямого массажа сердца определяется следующим образом: находят нижний край грудины (мечевидный отросток), поднимаются выше него на ширину двух поперечных пальцев строго по грудине. Основание ладони помещают в данную точку, другую руку располагают поверх первой (большой палец одной руки должен быть направлен на голову пострадавшего, другой – на ноги). Руки при выполнении массажа не должны сгибаться в локтевых суставах. Давление производят без рывков всей массой своего тела. Грудная клетка должна прогибаться на 4–5 см (у подростка и взрослого человека).</a:t>
            </a:r>
          </a:p>
        </p:txBody>
      </p:sp>
      <p:pic>
        <p:nvPicPr>
          <p:cNvPr id="9" name="Рисунок 8">
            <a:extLst>
              <a:ext uri="{FF2B5EF4-FFF2-40B4-BE49-F238E27FC236}">
                <a16:creationId xmlns:a16="http://schemas.microsoft.com/office/drawing/2014/main" id="{48DC395B-DE13-42C3-AEEF-97A72A629703}"/>
              </a:ext>
            </a:extLst>
          </p:cNvPr>
          <p:cNvPicPr>
            <a:picLocks noChangeAspect="1"/>
          </p:cNvPicPr>
          <p:nvPr/>
        </p:nvPicPr>
        <p:blipFill>
          <a:blip r:embed="rId2"/>
          <a:stretch>
            <a:fillRect/>
          </a:stretch>
        </p:blipFill>
        <p:spPr>
          <a:xfrm>
            <a:off x="3097326" y="239362"/>
            <a:ext cx="7845418" cy="2539234"/>
          </a:xfrm>
          <a:prstGeom prst="rect">
            <a:avLst/>
          </a:prstGeom>
        </p:spPr>
      </p:pic>
    </p:spTree>
    <p:extLst>
      <p:ext uri="{BB962C8B-B14F-4D97-AF65-F5344CB8AC3E}">
        <p14:creationId xmlns:p14="http://schemas.microsoft.com/office/powerpoint/2010/main" val="3949107783"/>
      </p:ext>
    </p:extLst>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sld>
</file>

<file path=ppt/slides/slide13.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TextBox 1">
            <a:extLst>
              <a:ext uri="{FF2B5EF4-FFF2-40B4-BE49-F238E27FC236}">
                <a16:creationId xmlns:a16="http://schemas.microsoft.com/office/drawing/2014/main" id="{6BAFCCBB-8B26-4BB8-AC98-AF9523CA5DF4}"/>
              </a:ext>
            </a:extLst>
          </p:cNvPr>
          <p:cNvSpPr txBox="1"/>
          <p:nvPr/>
        </p:nvSpPr>
        <p:spPr>
          <a:xfrm>
            <a:off x="609600" y="-214670"/>
            <a:ext cx="11582400" cy="1908215"/>
          </a:xfrm>
          <a:prstGeom prst="rect">
            <a:avLst/>
          </a:prstGeom>
          <a:noFill/>
        </p:spPr>
        <p:txBody>
          <a:bodyPr wrap="square" rtlCol="0">
            <a:spAutoFit/>
          </a:bodyPr>
          <a:lstStyle>
            <a:defPPr/>
          </a:lstStyle>
          <a:p>
            <a:pPr algn="ctr"/>
            <a:r>
              <a:rPr lang="ru-RU" sz="590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Первичная сердечно-лёгочная реанимация</a:t>
            </a:r>
          </a:p>
        </p:txBody>
      </p:sp>
      <p:sp>
        <p:nvSpPr>
          <p:cNvPr id="6" name="TextBox 5">
            <a:extLst>
              <a:ext uri="{FF2B5EF4-FFF2-40B4-BE49-F238E27FC236}">
                <a16:creationId xmlns:a16="http://schemas.microsoft.com/office/drawing/2014/main" id="{B7DD0064-21E6-4FD8-BD29-461D1167B077}"/>
              </a:ext>
            </a:extLst>
          </p:cNvPr>
          <p:cNvSpPr txBox="1"/>
          <p:nvPr/>
        </p:nvSpPr>
        <p:spPr>
          <a:xfrm>
            <a:off x="1860550" y="1585595"/>
            <a:ext cx="8026400" cy="5047536"/>
          </a:xfrm>
          <a:prstGeom prst="rect">
            <a:avLst/>
          </a:prstGeom>
          <a:noFill/>
        </p:spPr>
        <p:txBody>
          <a:bodyPr wrap="square">
            <a:spAutoFit/>
          </a:bodyPr>
          <a:lstStyle>
            <a:defPPr/>
          </a:lstStyle>
          <a:p>
            <a:pPr indent="450000" algn="just"/>
            <a:r>
              <a:rPr lang="ru-RU" sz="2300">
                <a:solidFill>
                  <a:schemeClr val="bg1"/>
                </a:solidFill>
                <a:latin typeface="Times New Roman" panose="02020603050405020304" pitchFamily="18" charset="0"/>
                <a:cs typeface="Times New Roman" panose="02020603050405020304" pitchFamily="18" charset="0"/>
              </a:rPr>
              <a:t>Последовательность: </a:t>
            </a:r>
          </a:p>
          <a:p>
            <a:pPr marL="342900" indent="-342900" algn="just">
              <a:buFont typeface="Wingdings" panose="05000000000000000000" pitchFamily="2" charset="2"/>
              <a:buChar char="ü"/>
            </a:pPr>
            <a:r>
              <a:rPr lang="ru-RU" sz="2300">
                <a:solidFill>
                  <a:schemeClr val="bg1"/>
                </a:solidFill>
                <a:latin typeface="Times New Roman" panose="02020603050405020304" pitchFamily="18" charset="0"/>
                <a:cs typeface="Times New Roman" panose="02020603050405020304" pitchFamily="18" charset="0"/>
              </a:rPr>
              <a:t>непрямой массаж сердца;</a:t>
            </a:r>
          </a:p>
          <a:p>
            <a:pPr marL="342900" indent="-342900" algn="just">
              <a:buFont typeface="Wingdings" panose="05000000000000000000" pitchFamily="2" charset="2"/>
              <a:buChar char="ü"/>
            </a:pPr>
            <a:r>
              <a:rPr lang="ru-RU" sz="2300">
                <a:solidFill>
                  <a:schemeClr val="bg1"/>
                </a:solidFill>
                <a:latin typeface="Times New Roman" panose="02020603050405020304" pitchFamily="18" charset="0"/>
                <a:cs typeface="Times New Roman" panose="02020603050405020304" pitchFamily="18" charset="0"/>
              </a:rPr>
              <a:t>восстановление проходимости дыхательных путей; </a:t>
            </a:r>
          </a:p>
          <a:p>
            <a:pPr marL="342900" indent="-342900" algn="just">
              <a:buFont typeface="Wingdings" panose="05000000000000000000" pitchFamily="2" charset="2"/>
              <a:buChar char="ü"/>
            </a:pPr>
            <a:r>
              <a:rPr lang="ru-RU" sz="2300">
                <a:solidFill>
                  <a:schemeClr val="bg1"/>
                </a:solidFill>
                <a:latin typeface="Times New Roman" panose="02020603050405020304" pitchFamily="18" charset="0"/>
                <a:cs typeface="Times New Roman" panose="02020603050405020304" pitchFamily="18" charset="0"/>
              </a:rPr>
              <a:t>искусственная вентиляция лёгких (искусственное дыхание).</a:t>
            </a:r>
          </a:p>
          <a:p>
            <a:pPr indent="450000" algn="just"/>
            <a:r>
              <a:rPr lang="ru-RU" sz="2300">
                <a:solidFill>
                  <a:schemeClr val="bg1"/>
                </a:solidFill>
                <a:latin typeface="Times New Roman" panose="02020603050405020304" pitchFamily="18" charset="0"/>
                <a:cs typeface="Times New Roman" panose="02020603050405020304" pitchFamily="18" charset="0"/>
              </a:rPr>
              <a:t>СООТНОШЕНИЕ сдавлений (непрямого массажа сердца) и вдохов (ИВЛ), если реанимацию проводит один человек, составляет 30 : 2, после тридцати компрессий выполняют два вдоха. Если реанимацию проводят два человека, соотношение компрессий и вдохов остаётся прежним – 30 : 2, но после пяти циклов (через две минуты) спасающие меняются местами. Тот, кто проводит ИВЛ, вызывает «Скорую помощь» (если нет ещё людей, помимо двух реаниматоров), следит за реакцией пострадавшего на проводимые реанимационные мероприятия.</a:t>
            </a:r>
          </a:p>
        </p:txBody>
      </p:sp>
      <p:pic>
        <p:nvPicPr>
          <p:cNvPr id="8" name="Рисунок 7">
            <a:extLst>
              <a:ext uri="{FF2B5EF4-FFF2-40B4-BE49-F238E27FC236}">
                <a16:creationId xmlns:a16="http://schemas.microsoft.com/office/drawing/2014/main" id="{AF6250EA-F47C-42D2-A670-E378844A71B8}"/>
              </a:ext>
            </a:extLst>
          </p:cNvPr>
          <p:cNvPicPr>
            <a:picLocks noChangeAspect="1"/>
          </p:cNvPicPr>
          <p:nvPr/>
        </p:nvPicPr>
        <p:blipFill>
          <a:blip r:embed="rId2"/>
          <a:stretch>
            <a:fillRect/>
          </a:stretch>
        </p:blipFill>
        <p:spPr>
          <a:xfrm>
            <a:off x="10166491" y="1796044"/>
            <a:ext cx="1593568" cy="2446655"/>
          </a:xfrm>
          <a:prstGeom prst="rect">
            <a:avLst/>
          </a:prstGeom>
          <a:ln>
            <a:noFill/>
          </a:ln>
          <a:effectLst>
            <a:outerShdw blurRad="292100" dist="139700" dir="2700000" algn="tl" rotWithShape="0">
              <a:srgbClr val="333333">
                <a:alpha val="65000"/>
              </a:srgbClr>
            </a:outerShdw>
          </a:effectLst>
        </p:spPr>
      </p:pic>
      <p:pic>
        <p:nvPicPr>
          <p:cNvPr id="10" name="Рисунок 9">
            <a:extLst>
              <a:ext uri="{FF2B5EF4-FFF2-40B4-BE49-F238E27FC236}">
                <a16:creationId xmlns:a16="http://schemas.microsoft.com/office/drawing/2014/main" id="{0483F113-2684-4977-B436-07A48957BBC4}"/>
              </a:ext>
            </a:extLst>
          </p:cNvPr>
          <p:cNvPicPr>
            <a:picLocks noChangeAspect="1"/>
          </p:cNvPicPr>
          <p:nvPr/>
        </p:nvPicPr>
        <p:blipFill>
          <a:blip r:embed="rId3"/>
          <a:stretch>
            <a:fillRect/>
          </a:stretch>
        </p:blipFill>
        <p:spPr>
          <a:xfrm>
            <a:off x="10166491" y="4345199"/>
            <a:ext cx="1593568" cy="234508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158501332"/>
      </p:ext>
    </p:extLst>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sld>
</file>

<file path=ppt/slides/slide14.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3" name="TextBox 2">
            <a:extLst>
              <a:ext uri="{FF2B5EF4-FFF2-40B4-BE49-F238E27FC236}">
                <a16:creationId xmlns:a16="http://schemas.microsoft.com/office/drawing/2014/main" id="{158E248A-35D2-4D5C-9AD4-E2AFB5A43AE8}"/>
              </a:ext>
            </a:extLst>
          </p:cNvPr>
          <p:cNvSpPr txBox="1"/>
          <p:nvPr/>
        </p:nvSpPr>
        <p:spPr>
          <a:xfrm>
            <a:off x="2432050" y="2284958"/>
            <a:ext cx="5143500" cy="4154984"/>
          </a:xfrm>
          <a:prstGeom prst="rect">
            <a:avLst/>
          </a:prstGeom>
          <a:noFill/>
        </p:spPr>
        <p:txBody>
          <a:bodyPr wrap="square">
            <a:spAutoFit/>
          </a:bodyPr>
          <a:lstStyle>
            <a:defPPr/>
          </a:lstStyle>
          <a:p>
            <a:pPr indent="450000" algn="just"/>
            <a:r>
              <a:rPr lang="ru-RU" sz="2400">
                <a:solidFill>
                  <a:schemeClr val="bg1"/>
                </a:solidFill>
                <a:latin typeface="Times New Roman" panose="02020603050405020304" pitchFamily="18" charset="0"/>
                <a:cs typeface="Times New Roman" panose="02020603050405020304" pitchFamily="18" charset="0"/>
              </a:rPr>
              <a:t>Данная техника применяется, если оказывающий помощь не может выполнить искусственное дыхание (из-за боязни инфицирования или чувства брезгливости). </a:t>
            </a:r>
          </a:p>
          <a:p>
            <a:pPr indent="450000" algn="just"/>
            <a:endParaRPr lang="ru-RU" sz="2400">
              <a:solidFill>
                <a:schemeClr val="bg1"/>
              </a:solidFill>
              <a:latin typeface="Times New Roman" panose="02020603050405020304" pitchFamily="18" charset="0"/>
              <a:cs typeface="Times New Roman" panose="02020603050405020304" pitchFamily="18" charset="0"/>
            </a:endParaRPr>
          </a:p>
          <a:p>
            <a:pPr indent="450000" algn="just"/>
            <a:r>
              <a:rPr lang="ru-RU" sz="2400">
                <a:solidFill>
                  <a:schemeClr val="bg1"/>
                </a:solidFill>
                <a:latin typeface="Times New Roman" panose="02020603050405020304" pitchFamily="18" charset="0"/>
                <a:cs typeface="Times New Roman" panose="02020603050405020304" pitchFamily="18" charset="0"/>
              </a:rPr>
              <a:t>Проводится непрямой массаж сердца непрерывно до прибытия «Скорой помощи» или восстановления дыхания и кровообращения у пострадавшего. </a:t>
            </a:r>
          </a:p>
        </p:txBody>
      </p:sp>
      <p:sp>
        <p:nvSpPr>
          <p:cNvPr id="4" name="TextBox 3">
            <a:extLst>
              <a:ext uri="{FF2B5EF4-FFF2-40B4-BE49-F238E27FC236}">
                <a16:creationId xmlns:a16="http://schemas.microsoft.com/office/drawing/2014/main" id="{4907BB07-88E7-4114-999B-00D92B824566}"/>
              </a:ext>
            </a:extLst>
          </p:cNvPr>
          <p:cNvSpPr txBox="1"/>
          <p:nvPr/>
        </p:nvSpPr>
        <p:spPr>
          <a:xfrm>
            <a:off x="2006600" y="-196850"/>
            <a:ext cx="8724900" cy="1938992"/>
          </a:xfrm>
          <a:prstGeom prst="rect">
            <a:avLst/>
          </a:prstGeom>
          <a:noFill/>
        </p:spPr>
        <p:txBody>
          <a:bodyPr wrap="square" rtlCol="0">
            <a:spAutoFit/>
          </a:bodyPr>
          <a:lstStyle>
            <a:defPPr/>
          </a:lstStyle>
          <a:p>
            <a:pPr algn="ctr"/>
            <a:r>
              <a:rPr lang="ru-RU" sz="590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Техника реанимации «только массаж»</a:t>
            </a:r>
          </a:p>
        </p:txBody>
      </p:sp>
      <p:pic>
        <p:nvPicPr>
          <p:cNvPr id="6" name="Рисунок 5">
            <a:extLst>
              <a:ext uri="{FF2B5EF4-FFF2-40B4-BE49-F238E27FC236}">
                <a16:creationId xmlns:a16="http://schemas.microsoft.com/office/drawing/2014/main" id="{7FF5A6C0-9564-43CA-8A40-5080D4EFAB9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32750" y="1903993"/>
            <a:ext cx="3444909" cy="2296606"/>
          </a:xfrm>
          <a:prstGeom prst="rect">
            <a:avLst/>
          </a:prstGeom>
          <a:ln>
            <a:noFill/>
          </a:ln>
          <a:effectLst>
            <a:outerShdw blurRad="292100" dist="139700" dir="2700000" algn="tl" rotWithShape="0">
              <a:srgbClr val="333333">
                <a:alpha val="65000"/>
              </a:srgbClr>
            </a:outerShdw>
          </a:effectLst>
        </p:spPr>
      </p:pic>
      <p:pic>
        <p:nvPicPr>
          <p:cNvPr id="8" name="Рисунок 7">
            <a:extLst>
              <a:ext uri="{FF2B5EF4-FFF2-40B4-BE49-F238E27FC236}">
                <a16:creationId xmlns:a16="http://schemas.microsoft.com/office/drawing/2014/main" id="{4E72F799-014C-4DF0-B150-A682180161A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32750" y="4362450"/>
            <a:ext cx="3444909" cy="229660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934202208"/>
      </p:ext>
    </p:extLst>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sld>
</file>

<file path=ppt/slides/slide15.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TextBox 1">
            <a:extLst>
              <a:ext uri="{FF2B5EF4-FFF2-40B4-BE49-F238E27FC236}">
                <a16:creationId xmlns:a16="http://schemas.microsoft.com/office/drawing/2014/main" id="{5CFC2332-2DA6-4A9F-88EF-59DD2517F741}"/>
              </a:ext>
            </a:extLst>
          </p:cNvPr>
          <p:cNvSpPr txBox="1"/>
          <p:nvPr/>
        </p:nvSpPr>
        <p:spPr>
          <a:xfrm>
            <a:off x="498475" y="-203200"/>
            <a:ext cx="11893550" cy="1908215"/>
          </a:xfrm>
          <a:prstGeom prst="rect">
            <a:avLst/>
          </a:prstGeom>
          <a:noFill/>
        </p:spPr>
        <p:txBody>
          <a:bodyPr wrap="square" rtlCol="0">
            <a:spAutoFit/>
          </a:bodyPr>
          <a:lstStyle>
            <a:defPPr/>
          </a:lstStyle>
          <a:p>
            <a:pPr algn="ctr"/>
            <a:r>
              <a:rPr lang="ru-RU" sz="590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Продолжительность сердечно-лёгочной реанимации</a:t>
            </a:r>
          </a:p>
        </p:txBody>
      </p:sp>
      <p:sp>
        <p:nvSpPr>
          <p:cNvPr id="4" name="TextBox 3">
            <a:extLst>
              <a:ext uri="{FF2B5EF4-FFF2-40B4-BE49-F238E27FC236}">
                <a16:creationId xmlns:a16="http://schemas.microsoft.com/office/drawing/2014/main" id="{53D98E5C-3A0F-4653-B92C-3D0C04CA1EE5}"/>
              </a:ext>
            </a:extLst>
          </p:cNvPr>
          <p:cNvSpPr txBox="1"/>
          <p:nvPr/>
        </p:nvSpPr>
        <p:spPr>
          <a:xfrm>
            <a:off x="2063750" y="1951672"/>
            <a:ext cx="9925050" cy="1862048"/>
          </a:xfrm>
          <a:prstGeom prst="rect">
            <a:avLst/>
          </a:prstGeom>
          <a:noFill/>
        </p:spPr>
        <p:txBody>
          <a:bodyPr wrap="square">
            <a:spAutoFit/>
          </a:bodyPr>
          <a:lstStyle>
            <a:defPPr/>
          </a:lstStyle>
          <a:p>
            <a:pPr indent="450000" algn="just"/>
            <a:r>
              <a:rPr lang="ru-RU" sz="2300">
                <a:solidFill>
                  <a:schemeClr val="bg1"/>
                </a:solidFill>
                <a:latin typeface="Times New Roman" panose="02020603050405020304" pitchFamily="18" charset="0"/>
                <a:cs typeface="Times New Roman" panose="02020603050405020304" pitchFamily="18" charset="0"/>
              </a:rPr>
              <a:t>Первичная сердечно-лёгочная реанимация проводится до восстановления самостоятельного дыхания и кровообращения. В случае, когда пульс на сонной артерии есть, а дыхания нет, – прекращают массаж сердца, выполняют только искусственное дыхание (контроль дыхания через каждые 10 вдохов).</a:t>
            </a:r>
          </a:p>
        </p:txBody>
      </p:sp>
      <p:sp>
        <p:nvSpPr>
          <p:cNvPr id="6" name="TextBox 5">
            <a:extLst>
              <a:ext uri="{FF2B5EF4-FFF2-40B4-BE49-F238E27FC236}">
                <a16:creationId xmlns:a16="http://schemas.microsoft.com/office/drawing/2014/main" id="{807F8A38-320A-46B1-869A-A9A1A3D0DCD0}"/>
              </a:ext>
            </a:extLst>
          </p:cNvPr>
          <p:cNvSpPr txBox="1"/>
          <p:nvPr/>
        </p:nvSpPr>
        <p:spPr>
          <a:xfrm>
            <a:off x="2057400" y="3813720"/>
            <a:ext cx="5556250" cy="2923877"/>
          </a:xfrm>
          <a:prstGeom prst="rect">
            <a:avLst/>
          </a:prstGeom>
          <a:noFill/>
        </p:spPr>
        <p:txBody>
          <a:bodyPr wrap="square">
            <a:spAutoFit/>
          </a:bodyPr>
          <a:lstStyle>
            <a:defPPr/>
          </a:lstStyle>
          <a:p>
            <a:pPr indent="450000" algn="just"/>
            <a:r>
              <a:rPr lang="ru-RU" sz="2300">
                <a:solidFill>
                  <a:schemeClr val="bg1"/>
                </a:solidFill>
                <a:latin typeface="Times New Roman" panose="02020603050405020304" pitchFamily="18" charset="0"/>
                <a:cs typeface="Times New Roman" panose="02020603050405020304" pitchFamily="18" charset="0"/>
              </a:rPr>
              <a:t>При восстановлении дыхания и кровообращения, но отсутствии сознания пострадавшего переводят в стабильное боковое положение, что предупреждает западение языка, попадание крови, слизи, рвотных масс в дыхательные пути. В таком положении пострадавший находится до прибытия «Скорой помощи».</a:t>
            </a:r>
          </a:p>
        </p:txBody>
      </p:sp>
      <p:pic>
        <p:nvPicPr>
          <p:cNvPr id="8" name="Рисунок 7">
            <a:extLst>
              <a:ext uri="{FF2B5EF4-FFF2-40B4-BE49-F238E27FC236}">
                <a16:creationId xmlns:a16="http://schemas.microsoft.com/office/drawing/2014/main" id="{E820CB48-6842-4A26-A4C1-93988EA9E69E}"/>
              </a:ext>
            </a:extLst>
          </p:cNvPr>
          <p:cNvPicPr>
            <a:picLocks noChangeAspect="1"/>
          </p:cNvPicPr>
          <p:nvPr/>
        </p:nvPicPr>
        <p:blipFill>
          <a:blip r:embed="rId2"/>
          <a:stretch>
            <a:fillRect/>
          </a:stretch>
        </p:blipFill>
        <p:spPr>
          <a:xfrm>
            <a:off x="7834313" y="3977827"/>
            <a:ext cx="4040187" cy="228224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141742285"/>
      </p:ext>
    </p:extLst>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sld>
</file>

<file path=ppt/slides/slide16.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3" name="TextBox 2">
            <a:extLst>
              <a:ext uri="{FF2B5EF4-FFF2-40B4-BE49-F238E27FC236}">
                <a16:creationId xmlns:a16="http://schemas.microsoft.com/office/drawing/2014/main" id="{FE3CEC96-AA97-44A4-B419-1F3D9BED3C62}"/>
              </a:ext>
            </a:extLst>
          </p:cNvPr>
          <p:cNvSpPr txBox="1"/>
          <p:nvPr/>
        </p:nvSpPr>
        <p:spPr>
          <a:xfrm>
            <a:off x="1403350" y="-159266"/>
            <a:ext cx="10458450" cy="1908215"/>
          </a:xfrm>
          <a:prstGeom prst="rect">
            <a:avLst/>
          </a:prstGeom>
          <a:noFill/>
        </p:spPr>
        <p:txBody>
          <a:bodyPr wrap="square">
            <a:spAutoFit/>
          </a:bodyPr>
          <a:lstStyle>
            <a:defPPr/>
          </a:lstStyle>
          <a:p>
            <a:pPr algn="ctr"/>
            <a:r>
              <a:rPr lang="ru-RU" sz="590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Продолжительность сердечно-лёгочной реанимации</a:t>
            </a:r>
          </a:p>
        </p:txBody>
      </p:sp>
      <p:sp>
        <p:nvSpPr>
          <p:cNvPr id="5" name="TextBox 4">
            <a:extLst>
              <a:ext uri="{FF2B5EF4-FFF2-40B4-BE49-F238E27FC236}">
                <a16:creationId xmlns:a16="http://schemas.microsoft.com/office/drawing/2014/main" id="{74BD5119-C147-4F9C-9C24-EFC54ED99A7D}"/>
              </a:ext>
            </a:extLst>
          </p:cNvPr>
          <p:cNvSpPr txBox="1"/>
          <p:nvPr/>
        </p:nvSpPr>
        <p:spPr>
          <a:xfrm>
            <a:off x="2070100" y="1798221"/>
            <a:ext cx="10001250" cy="1200329"/>
          </a:xfrm>
          <a:prstGeom prst="rect">
            <a:avLst/>
          </a:prstGeom>
          <a:noFill/>
        </p:spPr>
        <p:txBody>
          <a:bodyPr wrap="square">
            <a:spAutoFit/>
          </a:bodyPr>
          <a:lstStyle>
            <a:defPPr/>
          </a:lstStyle>
          <a:p>
            <a:pPr indent="450000" algn="just"/>
            <a:r>
              <a:rPr lang="ru-RU" sz="2400">
                <a:solidFill>
                  <a:schemeClr val="bg1"/>
                </a:solidFill>
                <a:latin typeface="Times New Roman" panose="02020603050405020304" pitchFamily="18" charset="0"/>
                <a:cs typeface="Times New Roman" panose="02020603050405020304" pitchFamily="18" charset="0"/>
              </a:rPr>
              <a:t>Если не удаётся восстановить самостоятельное дыхание и кровообращение, реанимация продолжается до прибытия «Скорой помощи», пострадавший передаётся «из рук в руки». </a:t>
            </a:r>
          </a:p>
        </p:txBody>
      </p:sp>
      <p:sp>
        <p:nvSpPr>
          <p:cNvPr id="7" name="TextBox 6">
            <a:extLst>
              <a:ext uri="{FF2B5EF4-FFF2-40B4-BE49-F238E27FC236}">
                <a16:creationId xmlns:a16="http://schemas.microsoft.com/office/drawing/2014/main" id="{38BCB3F7-B5FF-431E-BA32-86CBAB06BB3B}"/>
              </a:ext>
            </a:extLst>
          </p:cNvPr>
          <p:cNvSpPr txBox="1"/>
          <p:nvPr/>
        </p:nvSpPr>
        <p:spPr>
          <a:xfrm>
            <a:off x="1943100" y="2992200"/>
            <a:ext cx="3956050" cy="3785652"/>
          </a:xfrm>
          <a:prstGeom prst="rect">
            <a:avLst/>
          </a:prstGeom>
          <a:noFill/>
        </p:spPr>
        <p:txBody>
          <a:bodyPr wrap="square">
            <a:spAutoFit/>
          </a:bodyPr>
          <a:lstStyle>
            <a:defPPr/>
          </a:lstStyle>
          <a:p>
            <a:pPr indent="450000" algn="just"/>
            <a:r>
              <a:rPr lang="ru-RU" sz="2400">
                <a:solidFill>
                  <a:schemeClr val="bg1"/>
                </a:solidFill>
                <a:latin typeface="Times New Roman" panose="02020603050405020304" pitchFamily="18" charset="0"/>
                <a:cs typeface="Times New Roman" panose="02020603050405020304" pitchFamily="18" charset="0"/>
              </a:rPr>
              <a:t>При неэффективности реанимационных мероприятий, проводимых в течение 30 минут, они могут быть прекращены. Однако, если «Скорая помощь» должна прибыть с минуты на минуту, желательно продолжить реанимацию до её прибытия.</a:t>
            </a:r>
          </a:p>
        </p:txBody>
      </p:sp>
      <p:pic>
        <p:nvPicPr>
          <p:cNvPr id="9" name="Рисунок 8">
            <a:extLst>
              <a:ext uri="{FF2B5EF4-FFF2-40B4-BE49-F238E27FC236}">
                <a16:creationId xmlns:a16="http://schemas.microsoft.com/office/drawing/2014/main" id="{EBB6881F-B512-4D2C-ADFA-B9305DB593EE}"/>
              </a:ext>
            </a:extLst>
          </p:cNvPr>
          <p:cNvPicPr>
            <a:picLocks noChangeAspect="1"/>
          </p:cNvPicPr>
          <p:nvPr/>
        </p:nvPicPr>
        <p:blipFill>
          <a:blip r:embed="rId2">
            <a:extLst>
              <a:ext uri="{BEBA8EAE-BF5A-486C-A8C5-ECC9F3942E4B}">
                <a14:imgProps xmlns:a14="http://schemas.microsoft.com/office/drawing/2010/main">
                  <a14:imgLayer r:embed="rId3">
                    <a14:imgEffect>
                      <a14:colorTemperature colorTemp="4700"/>
                    </a14:imgEffect>
                  </a14:imgLayer>
                </a14:imgProps>
              </a:ext>
              <a:ext uri="{28A0092B-C50C-407E-A947-70E740481C1C}">
                <a14:useLocalDpi xmlns:a14="http://schemas.microsoft.com/office/drawing/2010/main" val="0"/>
              </a:ext>
            </a:extLst>
          </a:blip>
          <a:stretch>
            <a:fillRect/>
          </a:stretch>
        </p:blipFill>
        <p:spPr>
          <a:xfrm>
            <a:off x="6431412" y="3161636"/>
            <a:ext cx="5182738" cy="345313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936134906"/>
      </p:ext>
    </p:extLst>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sld>
</file>

<file path=ppt/slides/slide17.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4" name="TextBox 3">
            <a:extLst>
              <a:ext uri="{FF2B5EF4-FFF2-40B4-BE49-F238E27FC236}">
                <a16:creationId xmlns:a16="http://schemas.microsoft.com/office/drawing/2014/main" id="{1DA487F0-2226-4FB1-AEF2-6A68C5E0823E}"/>
              </a:ext>
            </a:extLst>
          </p:cNvPr>
          <p:cNvSpPr txBox="1"/>
          <p:nvPr/>
        </p:nvSpPr>
        <p:spPr>
          <a:xfrm>
            <a:off x="1485900" y="-209550"/>
            <a:ext cx="10312400" cy="1908215"/>
          </a:xfrm>
          <a:prstGeom prst="rect">
            <a:avLst/>
          </a:prstGeom>
          <a:noFill/>
        </p:spPr>
        <p:txBody>
          <a:bodyPr wrap="square" rtlCol="0">
            <a:spAutoFit/>
          </a:bodyPr>
          <a:lstStyle>
            <a:defPPr/>
          </a:lstStyle>
          <a:p>
            <a:pPr algn="ctr"/>
            <a:r>
              <a:rPr lang="ru-RU" sz="590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Особенности сердечно-лёгочной реанимации у детей</a:t>
            </a:r>
          </a:p>
        </p:txBody>
      </p:sp>
      <p:sp>
        <p:nvSpPr>
          <p:cNvPr id="6" name="TextBox 5">
            <a:extLst>
              <a:ext uri="{FF2B5EF4-FFF2-40B4-BE49-F238E27FC236}">
                <a16:creationId xmlns:a16="http://schemas.microsoft.com/office/drawing/2014/main" id="{CA37711A-1194-4255-B19A-67280279D2EB}"/>
              </a:ext>
            </a:extLst>
          </p:cNvPr>
          <p:cNvSpPr txBox="1"/>
          <p:nvPr/>
        </p:nvSpPr>
        <p:spPr>
          <a:xfrm>
            <a:off x="2057400" y="1893064"/>
            <a:ext cx="5981700" cy="4693593"/>
          </a:xfrm>
          <a:prstGeom prst="rect">
            <a:avLst/>
          </a:prstGeom>
          <a:noFill/>
        </p:spPr>
        <p:txBody>
          <a:bodyPr wrap="square">
            <a:spAutoFit/>
          </a:bodyPr>
          <a:lstStyle>
            <a:defPPr/>
          </a:lstStyle>
          <a:p>
            <a:pPr indent="450000" algn="just"/>
            <a:r>
              <a:rPr lang="ru-RU" sz="2300">
                <a:solidFill>
                  <a:schemeClr val="bg1"/>
                </a:solidFill>
                <a:latin typeface="Times New Roman" panose="02020603050405020304" pitchFamily="18" charset="0"/>
                <a:cs typeface="Times New Roman" panose="02020603050405020304" pitchFamily="18" charset="0"/>
              </a:rPr>
              <a:t>Необходимо избегать чрезмерно сильного запрокидывания головы (угол между шеей и нижней челюстью – прямой). Частота вдохов – 20 в минуту. Непрямой массаж сердца выполняется двумя пальцами, точка давления – на палец ниже сосковой линии. Грудная клетка должна прогибаться на 2 см, темп – 100 нажатий в 1 минуту. Рекомендуется выполнить первоначально 5 вдохов, затем непрямой массаж сердца – 30 компрессий, затем ИВЛ – 2 вдоха. Далее продолжать в соотношении 30 : 2, массаж сердца и искусственное дыхание соответственно.</a:t>
            </a:r>
          </a:p>
        </p:txBody>
      </p:sp>
      <p:pic>
        <p:nvPicPr>
          <p:cNvPr id="8" name="Рисунок 7">
            <a:extLst>
              <a:ext uri="{FF2B5EF4-FFF2-40B4-BE49-F238E27FC236}">
                <a16:creationId xmlns:a16="http://schemas.microsoft.com/office/drawing/2014/main" id="{B41B414E-8BD9-471F-B4FE-8DC841AE7C1D}"/>
              </a:ext>
            </a:extLst>
          </p:cNvPr>
          <p:cNvPicPr>
            <a:picLocks noChangeAspect="1"/>
          </p:cNvPicPr>
          <p:nvPr/>
        </p:nvPicPr>
        <p:blipFill>
          <a:blip r:embed="rId2"/>
          <a:stretch>
            <a:fillRect/>
          </a:stretch>
        </p:blipFill>
        <p:spPr>
          <a:xfrm>
            <a:off x="8320386" y="2404927"/>
            <a:ext cx="3628428" cy="3809566"/>
          </a:xfrm>
          <a:prstGeom prst="rect">
            <a:avLst/>
          </a:prstGeom>
          <a:ln>
            <a:noFill/>
          </a:ln>
          <a:effectLst>
            <a:outerShdw blurRad="292100" dist="139700" dir="2700000" algn="tl" rotWithShape="0">
              <a:srgbClr val="333333">
                <a:alpha val="65000"/>
              </a:srgbClr>
            </a:outerShdw>
          </a:effectLst>
        </p:spPr>
      </p:pic>
      <p:sp>
        <p:nvSpPr>
          <p:cNvPr id="9" name="TextBox 8">
            <a:extLst>
              <a:ext uri="{FF2B5EF4-FFF2-40B4-BE49-F238E27FC236}">
                <a16:creationId xmlns:a16="http://schemas.microsoft.com/office/drawing/2014/main" id="{0A880270-A6DB-45F5-99F5-3DC8ACC92634}"/>
              </a:ext>
            </a:extLst>
          </p:cNvPr>
          <p:cNvSpPr txBox="1"/>
          <p:nvPr/>
        </p:nvSpPr>
        <p:spPr>
          <a:xfrm>
            <a:off x="9156700" y="1828658"/>
            <a:ext cx="2065502" cy="446276"/>
          </a:xfrm>
          <a:prstGeom prst="rect">
            <a:avLst/>
          </a:prstGeom>
          <a:noFill/>
        </p:spPr>
        <p:txBody>
          <a:bodyPr wrap="none" rtlCol="0">
            <a:spAutoFit/>
          </a:bodyPr>
          <a:lstStyle>
            <a:defPPr/>
          </a:lstStyle>
          <a:p>
            <a:pPr/>
            <a:r>
              <a:rPr lang="ru-RU" sz="2300" b="1">
                <a:solidFill>
                  <a:schemeClr val="bg1"/>
                </a:solidFill>
                <a:latin typeface="Times New Roman" panose="02020603050405020304" pitchFamily="18" charset="0"/>
                <a:cs typeface="Times New Roman" panose="02020603050405020304" pitchFamily="18" charset="0"/>
              </a:rPr>
              <a:t>Дети до 1 года</a:t>
            </a:r>
          </a:p>
        </p:txBody>
      </p:sp>
    </p:spTree>
    <p:extLst>
      <p:ext uri="{BB962C8B-B14F-4D97-AF65-F5344CB8AC3E}">
        <p14:creationId xmlns:p14="http://schemas.microsoft.com/office/powerpoint/2010/main" val="4017950993"/>
      </p:ext>
    </p:extLst>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sld>
</file>

<file path=ppt/slides/slide18.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3" name="TextBox 2">
            <a:extLst>
              <a:ext uri="{FF2B5EF4-FFF2-40B4-BE49-F238E27FC236}">
                <a16:creationId xmlns:a16="http://schemas.microsoft.com/office/drawing/2014/main" id="{CF31C916-5C22-4220-8CC7-CBD3EFCDFC77}"/>
              </a:ext>
            </a:extLst>
          </p:cNvPr>
          <p:cNvSpPr txBox="1"/>
          <p:nvPr/>
        </p:nvSpPr>
        <p:spPr>
          <a:xfrm>
            <a:off x="1663700" y="-203716"/>
            <a:ext cx="9823450" cy="1908215"/>
          </a:xfrm>
          <a:prstGeom prst="rect">
            <a:avLst/>
          </a:prstGeom>
          <a:noFill/>
        </p:spPr>
        <p:txBody>
          <a:bodyPr wrap="square">
            <a:spAutoFit/>
          </a:bodyPr>
          <a:lstStyle>
            <a:defPPr/>
          </a:lstStyle>
          <a:p>
            <a:pPr algn="ctr"/>
            <a:r>
              <a:rPr lang="ru-RU" sz="590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Особенности сердечно-лёгочной реанимации у детей</a:t>
            </a:r>
          </a:p>
        </p:txBody>
      </p:sp>
      <p:sp>
        <p:nvSpPr>
          <p:cNvPr id="5" name="TextBox 4">
            <a:extLst>
              <a:ext uri="{FF2B5EF4-FFF2-40B4-BE49-F238E27FC236}">
                <a16:creationId xmlns:a16="http://schemas.microsoft.com/office/drawing/2014/main" id="{DCBB7028-C782-4278-9495-40C26C99D44B}"/>
              </a:ext>
            </a:extLst>
          </p:cNvPr>
          <p:cNvSpPr txBox="1"/>
          <p:nvPr/>
        </p:nvSpPr>
        <p:spPr>
          <a:xfrm>
            <a:off x="2241550" y="1773188"/>
            <a:ext cx="5308600" cy="4893647"/>
          </a:xfrm>
          <a:prstGeom prst="rect">
            <a:avLst/>
          </a:prstGeom>
          <a:noFill/>
        </p:spPr>
        <p:txBody>
          <a:bodyPr wrap="square">
            <a:spAutoFit/>
          </a:bodyPr>
          <a:lstStyle>
            <a:defPPr/>
          </a:lstStyle>
          <a:p>
            <a:pPr indent="450000" algn="just"/>
            <a:r>
              <a:rPr lang="ru-RU" sz="2400">
                <a:solidFill>
                  <a:schemeClr val="bg1"/>
                </a:solidFill>
                <a:latin typeface="Times New Roman" panose="02020603050405020304" pitchFamily="18" charset="0"/>
                <a:cs typeface="Times New Roman" panose="02020603050405020304" pitchFamily="18" charset="0"/>
              </a:rPr>
              <a:t>Для восстановления проходимости дыхательных путей используются те же приёмы, что и у взрослых. Частота вдохов – 20 в минуту. Непрямой массаж сердца выполняется основанием ладони одной руки (можно двумя руками), точка приложения – выше мечевидного отростка на ширину одного пальца. Глубина компрессии – 2–4 см, темп – 100 массажных толчков в 1 минуту. Соотношение непрямого массажа сердца и ИВЛ составляет 30 : 2.</a:t>
            </a:r>
          </a:p>
        </p:txBody>
      </p:sp>
      <p:pic>
        <p:nvPicPr>
          <p:cNvPr id="7" name="Рисунок 6">
            <a:extLst>
              <a:ext uri="{FF2B5EF4-FFF2-40B4-BE49-F238E27FC236}">
                <a16:creationId xmlns:a16="http://schemas.microsoft.com/office/drawing/2014/main" id="{C69ED169-768A-419E-9A29-5D6E38ACBDE9}"/>
              </a:ext>
            </a:extLst>
          </p:cNvPr>
          <p:cNvPicPr>
            <a:picLocks noChangeAspect="1"/>
          </p:cNvPicPr>
          <p:nvPr/>
        </p:nvPicPr>
        <p:blipFill>
          <a:blip r:embed="rId2"/>
          <a:stretch>
            <a:fillRect/>
          </a:stretch>
        </p:blipFill>
        <p:spPr>
          <a:xfrm>
            <a:off x="8117786" y="2567463"/>
            <a:ext cx="3473313" cy="3744196"/>
          </a:xfrm>
          <a:prstGeom prst="rect">
            <a:avLst/>
          </a:prstGeom>
          <a:ln>
            <a:noFill/>
          </a:ln>
          <a:effectLst>
            <a:outerShdw blurRad="292100" dist="139700" dir="2700000" algn="tl" rotWithShape="0">
              <a:srgbClr val="333333">
                <a:alpha val="65000"/>
              </a:srgbClr>
            </a:outerShdw>
          </a:effectLst>
        </p:spPr>
      </p:pic>
      <p:sp>
        <p:nvSpPr>
          <p:cNvPr id="8" name="TextBox 7">
            <a:extLst>
              <a:ext uri="{FF2B5EF4-FFF2-40B4-BE49-F238E27FC236}">
                <a16:creationId xmlns:a16="http://schemas.microsoft.com/office/drawing/2014/main" id="{B95B8657-DF71-4456-84A8-58AB33D959AA}"/>
              </a:ext>
            </a:extLst>
          </p:cNvPr>
          <p:cNvSpPr txBox="1"/>
          <p:nvPr/>
        </p:nvSpPr>
        <p:spPr>
          <a:xfrm>
            <a:off x="8540750" y="1841500"/>
            <a:ext cx="2627386" cy="461665"/>
          </a:xfrm>
          <a:prstGeom prst="rect">
            <a:avLst/>
          </a:prstGeom>
          <a:noFill/>
        </p:spPr>
        <p:txBody>
          <a:bodyPr wrap="none" rtlCol="0">
            <a:spAutoFit/>
          </a:bodyPr>
          <a:lstStyle>
            <a:defPPr/>
          </a:lstStyle>
          <a:p>
            <a:pPr/>
            <a:r>
              <a:rPr lang="ru-RU" sz="2400" b="1">
                <a:solidFill>
                  <a:schemeClr val="bg1"/>
                </a:solidFill>
                <a:latin typeface="Times New Roman" panose="02020603050405020304" pitchFamily="18" charset="0"/>
                <a:cs typeface="Times New Roman" panose="02020603050405020304" pitchFamily="18" charset="0"/>
              </a:rPr>
              <a:t>Дети от 1 до 8 лет</a:t>
            </a:r>
          </a:p>
        </p:txBody>
      </p:sp>
    </p:spTree>
    <p:extLst>
      <p:ext uri="{BB962C8B-B14F-4D97-AF65-F5344CB8AC3E}">
        <p14:creationId xmlns:p14="http://schemas.microsoft.com/office/powerpoint/2010/main" val="924367517"/>
      </p:ext>
    </p:extLst>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sld>
</file>

<file path=ppt/slides/slide19.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4" name="Облачко с текстом: овальное 3">
            <a:extLst>
              <a:ext uri="{FF2B5EF4-FFF2-40B4-BE49-F238E27FC236}">
                <a16:creationId xmlns:a16="http://schemas.microsoft.com/office/drawing/2014/main" id="{5FEEE1EF-2A30-4106-B493-0E864485BE64}"/>
              </a:ext>
            </a:extLst>
          </p:cNvPr>
          <p:cNvSpPr/>
          <p:nvPr/>
        </p:nvSpPr>
        <p:spPr>
          <a:xfrm>
            <a:off x="2895600" y="539750"/>
            <a:ext cx="7861300" cy="5778500"/>
          </a:xfrm>
          <a:prstGeom prst="wedgeEllipseCallout">
            <a:avLst>
              <a:gd name="adj1" fmla="val -69653"/>
              <a:gd name="adj2" fmla="val -35654"/>
            </a:avLst>
          </a:prstGeom>
          <a:solidFill>
            <a:srgbClr val="A8DCD3"/>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minor">
            <a:schemeClr val="lt1"/>
          </a:fontRef>
        </p:style>
        <p:txBody>
          <a:bodyPr rtlCol="0" anchor="ctr"/>
          <a:lstStyle>
            <a:defPPr/>
          </a:lstStyle>
          <a:p>
            <a:pPr algn="ctr"/>
            <a:r>
              <a:rPr lang="ru-RU" sz="60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Спасибо за      внимание!</a:t>
            </a:r>
          </a:p>
          <a:p>
            <a:pPr algn="ctr"/>
            <a:r>
              <a:rPr lang="ru-RU" sz="60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Берегите себя</a:t>
            </a:r>
          </a:p>
        </p:txBody>
      </p:sp>
    </p:spTree>
    <p:extLst>
      <p:ext uri="{BB962C8B-B14F-4D97-AF65-F5344CB8AC3E}">
        <p14:creationId xmlns:p14="http://schemas.microsoft.com/office/powerpoint/2010/main" val="658275962"/>
      </p:ext>
    </p:extLst>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sld>
</file>

<file path=ppt/slides/slide2.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5" name="TextBox 4">
            <a:extLst>
              <a:ext uri="{FF2B5EF4-FFF2-40B4-BE49-F238E27FC236}">
                <a16:creationId xmlns:a16="http://schemas.microsoft.com/office/drawing/2014/main" id="{539A9593-AB67-4B84-B50E-475271714802}"/>
              </a:ext>
            </a:extLst>
          </p:cNvPr>
          <p:cNvSpPr txBox="1"/>
          <p:nvPr/>
        </p:nvSpPr>
        <p:spPr>
          <a:xfrm>
            <a:off x="2182220" y="1912947"/>
            <a:ext cx="9351562" cy="5078313"/>
          </a:xfrm>
          <a:prstGeom prst="rect">
            <a:avLst/>
          </a:prstGeom>
          <a:noFill/>
        </p:spPr>
        <p:txBody>
          <a:bodyPr wrap="square">
            <a:spAutoFit/>
          </a:bodyPr>
          <a:lstStyle>
            <a:defPPr/>
          </a:lstStyle>
          <a:p>
            <a:pPr indent="450000" algn="just"/>
            <a:r>
              <a:rPr lang="ru-RU" sz="2400" b="1" i="0" u="sng">
                <a:solidFill>
                  <a:schemeClr val="bg1"/>
                </a:solidFill>
                <a:effectLst/>
                <a:latin typeface="Times New Roman" panose="02020603050405020304" pitchFamily="18" charset="0"/>
                <a:cs typeface="Times New Roman" panose="02020603050405020304" pitchFamily="18" charset="0"/>
              </a:rPr>
              <a:t>Сердечно-лёгочная реанимация (СЛР), сердечно-лёгочно-мозговая реанимация </a:t>
            </a:r>
            <a:r>
              <a:rPr lang="ru-RU" sz="2400" i="0">
                <a:solidFill>
                  <a:schemeClr val="bg1"/>
                </a:solidFill>
                <a:effectLst/>
                <a:latin typeface="Times New Roman" panose="02020603050405020304" pitchFamily="18" charset="0"/>
                <a:cs typeface="Times New Roman" panose="02020603050405020304" pitchFamily="18" charset="0"/>
              </a:rPr>
              <a:t>— комплекс неотложных мероприятий, направленных на восстановление жизнедеятельности </a:t>
            </a:r>
            <a:r>
              <a:rPr lang="ru-RU" sz="2400" i="0" strike="noStrike">
                <a:solidFill>
                  <a:schemeClr val="bg1"/>
                </a:solidFill>
                <a:effectLst/>
                <a:latin typeface="Times New Roman" panose="02020603050405020304" pitchFamily="18" charset="0"/>
                <a:cs typeface="Times New Roman" panose="02020603050405020304" pitchFamily="18" charset="0"/>
              </a:rPr>
              <a:t>организма</a:t>
            </a:r>
            <a:r>
              <a:rPr lang="ru-RU" sz="2400" i="0">
                <a:solidFill>
                  <a:schemeClr val="bg1"/>
                </a:solidFill>
                <a:effectLst/>
                <a:latin typeface="Times New Roman" panose="02020603050405020304" pitchFamily="18" charset="0"/>
                <a:cs typeface="Times New Roman" panose="02020603050405020304" pitchFamily="18" charset="0"/>
              </a:rPr>
              <a:t> и выведение его из состояния клинической смерти при п</a:t>
            </a:r>
            <a:r>
              <a:rPr lang="ru-RU" sz="2400">
                <a:solidFill>
                  <a:schemeClr val="bg1"/>
                </a:solidFill>
                <a:latin typeface="Times New Roman" panose="02020603050405020304" pitchFamily="18" charset="0"/>
                <a:cs typeface="Times New Roman" panose="02020603050405020304" pitchFamily="18" charset="0"/>
              </a:rPr>
              <a:t>олном прекращении кровообращения и дыхания.</a:t>
            </a:r>
          </a:p>
          <a:p>
            <a:pPr indent="450000" algn="just"/>
            <a:r>
              <a:rPr lang="ru-RU" sz="2400" b="1" u="sng">
                <a:solidFill>
                  <a:schemeClr val="bg1"/>
                </a:solidFill>
                <a:latin typeface="Times New Roman" panose="02020603050405020304" pitchFamily="18" charset="0"/>
                <a:cs typeface="Times New Roman" panose="02020603050405020304" pitchFamily="18" charset="0"/>
              </a:rPr>
              <a:t>Клиническая смерть </a:t>
            </a:r>
            <a:r>
              <a:rPr lang="ru-RU" sz="2400">
                <a:solidFill>
                  <a:schemeClr val="bg1"/>
                </a:solidFill>
                <a:latin typeface="Times New Roman" panose="02020603050405020304" pitchFamily="18" charset="0"/>
                <a:cs typeface="Times New Roman" panose="02020603050405020304" pitchFamily="18" charset="0"/>
              </a:rPr>
              <a:t>– обратимый этап умирания, продолжающийся обычно 5–8 минут, в течение которых при проведении реанимационных мероприятий бывает еще возможно возвращение к жизни. По истечении этого времени клетки коры головного мозга гибнут, что означает переход клинической смерти в смерть биологическую, т. е. необратимую, при которой любые реанимационные мероприятия уже безуспешны.</a:t>
            </a:r>
          </a:p>
          <a:p>
            <a:pPr algn="just"/>
            <a:endParaRPr lang="ru-RU" sz="3600" b="1">
              <a:solidFill>
                <a:schemeClr val="bg1"/>
              </a:solidFill>
              <a:latin typeface="Times New Roman" pitchFamily="18" charset="0"/>
              <a:cs typeface="Times New Roman" panose="02020603050405020304" pitchFamily="18" charset="0"/>
            </a:endParaRPr>
          </a:p>
        </p:txBody>
      </p:sp>
      <p:pic>
        <p:nvPicPr>
          <p:cNvPr id="11" name="Рисунок 10">
            <a:extLst>
              <a:ext uri="{FF2B5EF4-FFF2-40B4-BE49-F238E27FC236}">
                <a16:creationId xmlns:a16="http://schemas.microsoft.com/office/drawing/2014/main" id="{0BEA7276-538B-4939-9F30-F989C8F4A68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63977" y="81132"/>
            <a:ext cx="2399015" cy="1598718"/>
          </a:xfrm>
          <a:prstGeom prst="rect">
            <a:avLst/>
          </a:prstGeom>
          <a:ln>
            <a:noFill/>
          </a:ln>
          <a:effectLst>
            <a:softEdge rad="112500"/>
          </a:effectLst>
        </p:spPr>
      </p:pic>
      <p:pic>
        <p:nvPicPr>
          <p:cNvPr id="13" name="Рисунок 12">
            <a:extLst>
              <a:ext uri="{FF2B5EF4-FFF2-40B4-BE49-F238E27FC236}">
                <a16:creationId xmlns:a16="http://schemas.microsoft.com/office/drawing/2014/main" id="{07B73C86-C906-4375-92BE-8588B3EA042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99453" y="37860"/>
            <a:ext cx="2462094" cy="1634696"/>
          </a:xfrm>
          <a:prstGeom prst="rect">
            <a:avLst/>
          </a:prstGeom>
          <a:ln>
            <a:noFill/>
          </a:ln>
          <a:effectLst>
            <a:softEdge rad="112500"/>
          </a:effectLst>
        </p:spPr>
      </p:pic>
      <p:pic>
        <p:nvPicPr>
          <p:cNvPr id="15" name="Рисунок 14">
            <a:extLst>
              <a:ext uri="{FF2B5EF4-FFF2-40B4-BE49-F238E27FC236}">
                <a16:creationId xmlns:a16="http://schemas.microsoft.com/office/drawing/2014/main" id="{3212323C-DA0C-4AA2-B706-5732EB79731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00582" y="56099"/>
            <a:ext cx="2462094" cy="1623751"/>
          </a:xfrm>
          <a:prstGeom prst="rect">
            <a:avLst/>
          </a:prstGeom>
          <a:ln>
            <a:noFill/>
          </a:ln>
          <a:effectLst>
            <a:softEdge rad="112500"/>
          </a:effectLst>
        </p:spPr>
      </p:pic>
    </p:spTree>
    <p:extLst>
      <p:ext uri="{BB962C8B-B14F-4D97-AF65-F5344CB8AC3E}">
        <p14:creationId xmlns:p14="http://schemas.microsoft.com/office/powerpoint/2010/main" val="2724667137"/>
      </p:ext>
    </p:extLst>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sld>
</file>

<file path=ppt/slides/slide3.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7" name="TextBox 6">
            <a:extLst>
              <a:ext uri="{FF2B5EF4-FFF2-40B4-BE49-F238E27FC236}">
                <a16:creationId xmlns:a16="http://schemas.microsoft.com/office/drawing/2014/main" id="{CDC5D312-A48B-45C1-B44D-0ADA3D3A6AD4}"/>
              </a:ext>
            </a:extLst>
          </p:cNvPr>
          <p:cNvSpPr txBox="1"/>
          <p:nvPr/>
        </p:nvSpPr>
        <p:spPr>
          <a:xfrm>
            <a:off x="1573553" y="383449"/>
            <a:ext cx="10316451" cy="1015663"/>
          </a:xfrm>
          <a:prstGeom prst="rect">
            <a:avLst/>
          </a:prstGeom>
          <a:noFill/>
        </p:spPr>
        <p:txBody>
          <a:bodyPr wrap="square">
            <a:spAutoFit/>
          </a:bodyPr>
          <a:lstStyle>
            <a:defPPr/>
          </a:lstStyle>
          <a:p>
            <a:pPr/>
            <a:r>
              <a:rPr lang="ru-RU" sz="600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Признаки клинической смерти</a:t>
            </a:r>
          </a:p>
        </p:txBody>
      </p:sp>
      <p:sp>
        <p:nvSpPr>
          <p:cNvPr id="9" name="TextBox 8">
            <a:extLst>
              <a:ext uri="{FF2B5EF4-FFF2-40B4-BE49-F238E27FC236}">
                <a16:creationId xmlns:a16="http://schemas.microsoft.com/office/drawing/2014/main" id="{D88D1845-D868-48B9-976A-600A2564D180}"/>
              </a:ext>
            </a:extLst>
          </p:cNvPr>
          <p:cNvSpPr txBox="1"/>
          <p:nvPr/>
        </p:nvSpPr>
        <p:spPr>
          <a:xfrm>
            <a:off x="2084243" y="2861119"/>
            <a:ext cx="3427597" cy="3785652"/>
          </a:xfrm>
          <a:prstGeom prst="rect">
            <a:avLst/>
          </a:prstGeom>
          <a:noFill/>
        </p:spPr>
        <p:txBody>
          <a:bodyPr wrap="square">
            <a:spAutoFit/>
          </a:bodyPr>
          <a:lstStyle>
            <a:defPPr/>
          </a:lstStyle>
          <a:p>
            <a:pPr marL="457200" indent="-457200">
              <a:buFont typeface="Wingdings" panose="05000000000000000000" pitchFamily="2" charset="2"/>
              <a:buChar char="ü"/>
            </a:pPr>
            <a:r>
              <a:rPr lang="ru-RU" sz="2400">
                <a:solidFill>
                  <a:schemeClr val="bg1"/>
                </a:solidFill>
                <a:latin typeface="Times New Roman" panose="02020603050405020304" pitchFamily="18" charset="0"/>
                <a:cs typeface="Times New Roman" panose="02020603050405020304" pitchFamily="18" charset="0"/>
              </a:rPr>
              <a:t>отсутствие сознания;</a:t>
            </a:r>
          </a:p>
          <a:p>
            <a:pPr marL="457200" indent="-457200">
              <a:buFont typeface="Wingdings" panose="05000000000000000000" pitchFamily="2" charset="2"/>
              <a:buChar char="ü"/>
            </a:pPr>
            <a:endParaRPr lang="ru-RU" sz="2400">
              <a:solidFill>
                <a:schemeClr val="bg1"/>
              </a:solidFill>
              <a:latin typeface="Times New Roman" pitchFamily="18" charset="0"/>
              <a:cs typeface="Times New Roman" panose="02020603050405020304" pitchFamily="18" charset="0"/>
            </a:endParaRPr>
          </a:p>
          <a:p>
            <a:pPr marL="457200" indent="-457200">
              <a:buFont typeface="Wingdings" panose="05000000000000000000" pitchFamily="2" charset="2"/>
              <a:buChar char="ü"/>
            </a:pPr>
            <a:r>
              <a:rPr lang="ru-RU" sz="2400">
                <a:solidFill>
                  <a:schemeClr val="bg1"/>
                </a:solidFill>
                <a:latin typeface="Times New Roman" panose="02020603050405020304" pitchFamily="18" charset="0"/>
                <a:cs typeface="Times New Roman" panose="02020603050405020304" pitchFamily="18" charset="0"/>
              </a:rPr>
              <a:t>отсутствие сердцебиения;</a:t>
            </a:r>
          </a:p>
          <a:p>
            <a:pPr marL="457200" indent="-457200">
              <a:buFont typeface="Wingdings" panose="05000000000000000000" pitchFamily="2" charset="2"/>
              <a:buChar char="ü"/>
            </a:pPr>
            <a:endParaRPr lang="ru-RU" sz="2400">
              <a:solidFill>
                <a:schemeClr val="bg1"/>
              </a:solidFill>
              <a:latin typeface="Times New Roman" panose="02020603050405020304" pitchFamily="18" charset="0"/>
              <a:cs typeface="Times New Roman" panose="02020603050405020304" pitchFamily="18" charset="0"/>
            </a:endParaRPr>
          </a:p>
          <a:p>
            <a:pPr marL="457200" indent="-457200">
              <a:buFont typeface="Wingdings" panose="05000000000000000000" pitchFamily="2" charset="2"/>
              <a:buChar char="ü"/>
            </a:pPr>
            <a:r>
              <a:rPr lang="ru-RU" sz="2400">
                <a:solidFill>
                  <a:schemeClr val="bg1"/>
                </a:solidFill>
                <a:latin typeface="Times New Roman" panose="02020603050405020304" pitchFamily="18" charset="0"/>
                <a:cs typeface="Times New Roman" panose="02020603050405020304" pitchFamily="18" charset="0"/>
              </a:rPr>
              <a:t>отсутствие дыхания.</a:t>
            </a:r>
            <a:endParaRPr lang="ru-RU" sz="2400"/>
          </a:p>
          <a:p>
            <a:pPr/>
            <a:endParaRPr lang="ru-RU" sz="3200">
              <a:solidFill>
                <a:schemeClr val="bg1"/>
              </a:solidFill>
              <a:latin typeface="Times New Roman" pitchFamily="18" charset="0"/>
              <a:cs typeface="Times New Roman" panose="02020603050405020304" pitchFamily="18" charset="0"/>
            </a:endParaRPr>
          </a:p>
          <a:p>
            <a:pPr/>
            <a:endParaRPr lang="ru-RU" sz="3200"/>
          </a:p>
          <a:p>
            <a:pPr/>
            <a:endParaRPr lang="ru-RU" sz="3200"/>
          </a:p>
        </p:txBody>
      </p:sp>
      <p:pic>
        <p:nvPicPr>
          <p:cNvPr id="15" name="Рисунок 14">
            <a:extLst>
              <a:ext uri="{FF2B5EF4-FFF2-40B4-BE49-F238E27FC236}">
                <a16:creationId xmlns:a16="http://schemas.microsoft.com/office/drawing/2014/main" id="{751943A1-F5DF-4675-A840-E3977BC7CBFE}"/>
              </a:ext>
            </a:extLst>
          </p:cNvPr>
          <p:cNvPicPr>
            <a:picLocks noChangeAspect="1"/>
          </p:cNvPicPr>
          <p:nvPr/>
        </p:nvPicPr>
        <p:blipFill>
          <a:blip r:embed="rId2"/>
          <a:srcRect l="11135" t="13661" r="30015" b="18037"/>
          <a:stretch>
            <a:fillRect/>
          </a:stretch>
        </p:blipFill>
        <p:spPr>
          <a:xfrm>
            <a:off x="5822990" y="2378562"/>
            <a:ext cx="5980560" cy="390443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601639501"/>
      </p:ext>
    </p:extLst>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sld>
</file>

<file path=ppt/slides/slide4.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5" name="TextBox 4">
            <a:extLst>
              <a:ext uri="{FF2B5EF4-FFF2-40B4-BE49-F238E27FC236}">
                <a16:creationId xmlns:a16="http://schemas.microsoft.com/office/drawing/2014/main" id="{3CA73F9E-C0FC-413E-AC53-D684C0000092}"/>
              </a:ext>
            </a:extLst>
          </p:cNvPr>
          <p:cNvSpPr txBox="1"/>
          <p:nvPr/>
        </p:nvSpPr>
        <p:spPr>
          <a:xfrm>
            <a:off x="1929776" y="1572021"/>
            <a:ext cx="10120108" cy="6124754"/>
          </a:xfrm>
          <a:prstGeom prst="rect">
            <a:avLst/>
          </a:prstGeom>
          <a:noFill/>
        </p:spPr>
        <p:txBody>
          <a:bodyPr wrap="square">
            <a:spAutoFit/>
          </a:bodyPr>
          <a:lstStyle>
            <a:defPPr/>
          </a:lstStyle>
          <a:p>
            <a:pPr algn="just"/>
            <a:r>
              <a:rPr lang="ru-RU" sz="2300">
                <a:solidFill>
                  <a:schemeClr val="bg1"/>
                </a:solidFill>
                <a:latin typeface="Times New Roman" panose="02020603050405020304" pitchFamily="18" charset="0"/>
                <a:cs typeface="Times New Roman" panose="02020603050405020304" pitchFamily="18" charset="0"/>
              </a:rPr>
              <a:t>       По рекомендации Европейского Реанимационного Союза для определения клинической смерти следует убедиться в отсутствии дыхания, наклонившись щекой к лицу пострадавшего так, чтобы видеть его грудь и в течение 10 секунд попытаться:</a:t>
            </a:r>
          </a:p>
          <a:p>
            <a:pPr marL="457200" indent="-457200" algn="just">
              <a:buFont typeface="Wingdings" panose="05000000000000000000" pitchFamily="2" charset="2"/>
              <a:buChar char="ü"/>
            </a:pPr>
            <a:r>
              <a:rPr lang="ru-RU" sz="2300">
                <a:solidFill>
                  <a:schemeClr val="bg1"/>
                </a:solidFill>
                <a:latin typeface="Times New Roman" panose="02020603050405020304" pitchFamily="18" charset="0"/>
                <a:cs typeface="Times New Roman" panose="02020603050405020304" pitchFamily="18" charset="0"/>
              </a:rPr>
              <a:t>увидеть дыхательные движения грудной клетки;</a:t>
            </a:r>
          </a:p>
          <a:p>
            <a:pPr marL="457200" indent="-457200" algn="just">
              <a:buFont typeface="Wingdings" panose="05000000000000000000" pitchFamily="2" charset="2"/>
              <a:buChar char="ü"/>
            </a:pPr>
            <a:r>
              <a:rPr lang="ru-RU" sz="2300">
                <a:solidFill>
                  <a:schemeClr val="bg1"/>
                </a:solidFill>
                <a:latin typeface="Times New Roman" panose="02020603050405020304" pitchFamily="18" charset="0"/>
                <a:cs typeface="Times New Roman" panose="02020603050405020304" pitchFamily="18" charset="0"/>
              </a:rPr>
              <a:t>услышать шум дыхания;</a:t>
            </a:r>
          </a:p>
          <a:p>
            <a:pPr marL="457200" indent="-457200" algn="just">
              <a:buFont typeface="Wingdings" panose="05000000000000000000" pitchFamily="2" charset="2"/>
              <a:buChar char="ü"/>
            </a:pPr>
            <a:r>
              <a:rPr lang="ru-RU" sz="2300">
                <a:solidFill>
                  <a:schemeClr val="bg1"/>
                </a:solidFill>
                <a:latin typeface="Times New Roman" panose="02020603050405020304" pitchFamily="18" charset="0"/>
                <a:cs typeface="Times New Roman" panose="02020603050405020304" pitchFamily="18" charset="0"/>
              </a:rPr>
              <a:t>почувствовать тепло выдыхаемого воздуха.</a:t>
            </a:r>
          </a:p>
          <a:p>
            <a:pPr algn="just"/>
            <a:r>
              <a:rPr lang="ru-RU" sz="2300">
                <a:solidFill>
                  <a:schemeClr val="bg1"/>
                </a:solidFill>
                <a:latin typeface="Times New Roman" panose="02020603050405020304" pitchFamily="18" charset="0"/>
                <a:cs typeface="Times New Roman" panose="02020603050405020304" pitchFamily="18" charset="0"/>
              </a:rPr>
              <a:t>       В приложении № 2 к приказу Минздравсоцразвития России от 04.05.2012 г. № 477н «Об утверждении перечня состояний, при которых оказывается первая помощь, и перечня мероприятий по оказанию первой помощи» в п. 4 приложения указано: «Мероприятия по &lt;...&gt; определению признаков жизни у пострадавшего: &lt;...&gt;</a:t>
            </a:r>
          </a:p>
          <a:p>
            <a:pPr algn="just"/>
            <a:r>
              <a:rPr lang="ru-RU" sz="2300">
                <a:solidFill>
                  <a:schemeClr val="bg1"/>
                </a:solidFill>
                <a:latin typeface="Times New Roman" panose="02020603050405020304" pitchFamily="18" charset="0"/>
                <a:cs typeface="Times New Roman" panose="02020603050405020304" pitchFamily="18" charset="0"/>
              </a:rPr>
              <a:t>3) определение наличия дыхания с помощью слуха, зрения и осязания;</a:t>
            </a:r>
          </a:p>
          <a:p>
            <a:pPr algn="just"/>
            <a:r>
              <a:rPr lang="ru-RU" sz="2300">
                <a:solidFill>
                  <a:schemeClr val="bg1"/>
                </a:solidFill>
                <a:latin typeface="Times New Roman" panose="02020603050405020304" pitchFamily="18" charset="0"/>
                <a:cs typeface="Times New Roman" panose="02020603050405020304" pitchFamily="18" charset="0"/>
              </a:rPr>
              <a:t>4) определение наличия кровообращения, проверка пульса на магистральных артериях».</a:t>
            </a:r>
            <a:endParaRPr lang="ru-RU" sz="2300">
              <a:solidFill>
                <a:schemeClr val="bg1"/>
              </a:solidFill>
            </a:endParaRPr>
          </a:p>
          <a:p>
            <a:pPr/>
            <a:endParaRPr lang="ru-RU" sz="3200">
              <a:latin typeface="Times New Roman"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8B9E056B-7047-464A-B502-FEC93624EDA8}"/>
              </a:ext>
            </a:extLst>
          </p:cNvPr>
          <p:cNvSpPr txBox="1"/>
          <p:nvPr/>
        </p:nvSpPr>
        <p:spPr>
          <a:xfrm>
            <a:off x="1819448" y="-223300"/>
            <a:ext cx="9462826" cy="1938992"/>
          </a:xfrm>
          <a:prstGeom prst="rect">
            <a:avLst/>
          </a:prstGeom>
          <a:noFill/>
        </p:spPr>
        <p:txBody>
          <a:bodyPr wrap="square" rtlCol="0">
            <a:spAutoFit/>
          </a:bodyPr>
          <a:lstStyle>
            <a:defPPr/>
          </a:lstStyle>
          <a:p>
            <a:pPr/>
            <a:r>
              <a:rPr lang="ru-RU" sz="590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Как определить клиническую смерть</a:t>
            </a:r>
          </a:p>
        </p:txBody>
      </p:sp>
      <p:pic>
        <p:nvPicPr>
          <p:cNvPr id="7" name="Рисунок 6">
            <a:extLst>
              <a:ext uri="{FF2B5EF4-FFF2-40B4-BE49-F238E27FC236}">
                <a16:creationId xmlns:a16="http://schemas.microsoft.com/office/drawing/2014/main" id="{01DF62EF-CAF4-4A86-8F6A-C74830969F10}"/>
              </a:ext>
            </a:extLst>
          </p:cNvPr>
          <p:cNvPicPr>
            <a:picLocks noChangeAspect="1"/>
          </p:cNvPicPr>
          <p:nvPr/>
        </p:nvPicPr>
        <p:blipFill>
          <a:blip r:embed="rId2"/>
          <a:stretch>
            <a:fillRect/>
          </a:stretch>
        </p:blipFill>
        <p:spPr>
          <a:xfrm>
            <a:off x="9004877" y="0"/>
            <a:ext cx="1526617" cy="1284830"/>
          </a:xfrm>
          <a:prstGeom prst="rect">
            <a:avLst/>
          </a:prstGeom>
        </p:spPr>
      </p:pic>
      <p:pic>
        <p:nvPicPr>
          <p:cNvPr id="10" name="Рисунок 9">
            <a:extLst>
              <a:ext uri="{FF2B5EF4-FFF2-40B4-BE49-F238E27FC236}">
                <a16:creationId xmlns:a16="http://schemas.microsoft.com/office/drawing/2014/main" id="{08B72B2D-7FDD-401B-BDD3-C60E98E7E76D}"/>
              </a:ext>
            </a:extLst>
          </p:cNvPr>
          <p:cNvPicPr>
            <a:picLocks noChangeAspect="1"/>
          </p:cNvPicPr>
          <p:nvPr/>
        </p:nvPicPr>
        <p:blipFill>
          <a:blip r:embed="rId3"/>
          <a:stretch>
            <a:fillRect/>
          </a:stretch>
        </p:blipFill>
        <p:spPr>
          <a:xfrm>
            <a:off x="10475396" y="181698"/>
            <a:ext cx="1716604" cy="1482412"/>
          </a:xfrm>
          <a:prstGeom prst="rect">
            <a:avLst/>
          </a:prstGeom>
        </p:spPr>
      </p:pic>
    </p:spTree>
    <p:extLst>
      <p:ext uri="{BB962C8B-B14F-4D97-AF65-F5344CB8AC3E}">
        <p14:creationId xmlns:p14="http://schemas.microsoft.com/office/powerpoint/2010/main" val="186062726"/>
      </p:ext>
    </p:extLst>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sld>
</file>

<file path=ppt/slides/slide5.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Заголовок 1">
            <a:extLst>
              <a:ext uri="{FF2B5EF4-FFF2-40B4-BE49-F238E27FC236}">
                <a16:creationId xmlns:a16="http://schemas.microsoft.com/office/drawing/2014/main" id="{81379230-C798-48A5-8590-8DAEE13E7C61}"/>
              </a:ext>
            </a:extLst>
          </p:cNvPr>
          <p:cNvSpPr>
            <a:spLocks noGrp="1"/>
          </p:cNvSpPr>
          <p:nvPr>
            <p:ph type="ctrTitle"/>
          </p:nvPr>
        </p:nvSpPr>
        <p:spPr>
          <a:xfrm>
            <a:off x="1464161" y="-66918"/>
            <a:ext cx="9742380" cy="1721814"/>
          </a:xfrm>
        </p:spPr>
        <p:txBody>
          <a:bodyPr>
            <a:noAutofit/>
          </a:bodyPr>
          <a:lstStyle>
            <a:defPPr/>
          </a:lstStyle>
          <a:p>
            <a:pPr/>
            <a:r>
              <a:rPr lang="ru-RU">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Ранние признаки биологической смерти</a:t>
            </a:r>
          </a:p>
        </p:txBody>
      </p:sp>
      <p:sp>
        <p:nvSpPr>
          <p:cNvPr id="3" name="Подзаголовок 2">
            <a:extLst>
              <a:ext uri="{FF2B5EF4-FFF2-40B4-BE49-F238E27FC236}">
                <a16:creationId xmlns:a16="http://schemas.microsoft.com/office/drawing/2014/main" id="{FAF2D431-37EC-4E6F-9B1A-120A33E4FFA7}"/>
              </a:ext>
            </a:extLst>
          </p:cNvPr>
          <p:cNvSpPr>
            <a:spLocks noGrp="1"/>
          </p:cNvSpPr>
          <p:nvPr>
            <p:ph type="subTitle" idx="1"/>
          </p:nvPr>
        </p:nvSpPr>
        <p:spPr>
          <a:xfrm>
            <a:off x="1997094" y="2320684"/>
            <a:ext cx="7214224" cy="2217658"/>
          </a:xfrm>
        </p:spPr>
        <p:txBody>
          <a:bodyPr>
            <a:noAutofit/>
          </a:bodyPr>
          <a:lstStyle>
            <a:defPPr/>
          </a:lstStyle>
          <a:p>
            <a:pPr marL="457200" indent="-457200" algn="just">
              <a:buFont typeface="Wingdings" panose="05000000000000000000" pitchFamily="2" charset="2"/>
              <a:buChar char="ü"/>
            </a:pPr>
            <a:r>
              <a:rPr lang="ru-RU">
                <a:solidFill>
                  <a:schemeClr val="bg1"/>
                </a:solidFill>
                <a:latin typeface="Times New Roman" panose="02020603050405020304" pitchFamily="18" charset="0"/>
                <a:cs typeface="Times New Roman" panose="02020603050405020304" pitchFamily="18" charset="0"/>
              </a:rPr>
              <a:t>симптом «кошачьего глаза»: при осторожном давлении на глазное яблоко с двух сторон, зрачок приобретает овальную форму (деформируется) и сохраняет её при прекращении давления;</a:t>
            </a:r>
          </a:p>
          <a:p>
            <a:pPr marL="457200" indent="-457200" algn="just">
              <a:buFont typeface="Wingdings" panose="05000000000000000000" pitchFamily="2" charset="2"/>
              <a:buChar char="ü"/>
            </a:pPr>
            <a:r>
              <a:rPr lang="ru-RU">
                <a:solidFill>
                  <a:schemeClr val="bg1"/>
                </a:solidFill>
                <a:latin typeface="Times New Roman" panose="02020603050405020304" pitchFamily="18" charset="0"/>
                <a:cs typeface="Times New Roman" panose="02020603050405020304" pitchFamily="18" charset="0"/>
              </a:rPr>
              <a:t> высыхание роговицы (появление «рыбьего» тусклого блеска глаз).</a:t>
            </a:r>
          </a:p>
          <a:p>
            <a:pPr algn="just"/>
            <a:endParaRPr lang="ru-RU" sz="3100">
              <a:solidFill>
                <a:schemeClr val="bg1"/>
              </a:solidFill>
              <a:latin typeface="Times New Roman"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320425AF-520D-4EB2-B6CB-F6218AA45E45}"/>
              </a:ext>
            </a:extLst>
          </p:cNvPr>
          <p:cNvSpPr txBox="1"/>
          <p:nvPr/>
        </p:nvSpPr>
        <p:spPr>
          <a:xfrm>
            <a:off x="1997094" y="1775423"/>
            <a:ext cx="8347407" cy="424732"/>
          </a:xfrm>
          <a:prstGeom prst="rect">
            <a:avLst/>
          </a:prstGeom>
          <a:noFill/>
        </p:spPr>
        <p:txBody>
          <a:bodyPr wrap="square">
            <a:spAutoFit/>
          </a:bodyPr>
          <a:lstStyle>
            <a:defPPr/>
          </a:lstStyle>
          <a:p>
            <a:pPr marL="0" marR="0" lvl="0" indent="0" algn="just" defTabSz="914400" rtl="0" eaLnBrk="1" fontAlgn="auto" latinLnBrk="0" hangingPunct="1">
              <a:lnSpc>
                <a:spcPct val="90000"/>
              </a:lnSpc>
              <a:spcBef>
                <a:spcPts val="1000"/>
              </a:spcBef>
              <a:spcAft>
                <a:spcPct val="0"/>
              </a:spcAft>
              <a:buClrTx/>
              <a:buSzTx/>
              <a:buFont typeface="Arial" panose="020b0604020202020204" pitchFamily="34" charset="0"/>
              <a:buNone/>
              <a:defRPr/>
            </a:pPr>
            <a:r>
              <a:rPr kumimoji="0" lang="ru-RU" sz="2400" b="0" i="0" u="none" strike="noStrike" kern="1200" cap="none" spc="0" normalizeH="0" baseline="0" noProof="0">
                <a:ln>
                  <a:noFill/>
                </a:ln>
                <a:solidFill>
                  <a:prstClr val="white"/>
                </a:solidFill>
                <a:effectLst/>
                <a:uLnTx/>
                <a:uFillTx/>
                <a:latin typeface="Times New Roman" panose="02020603050405020304" pitchFamily="18" charset="0"/>
                <a:ea typeface="+mn-ea"/>
                <a:cs typeface="Times New Roman" panose="02020603050405020304" pitchFamily="18" charset="0"/>
              </a:rPr>
              <a:t>Ранними признаками биологической смерти являются:</a:t>
            </a:r>
          </a:p>
        </p:txBody>
      </p:sp>
      <p:pic>
        <p:nvPicPr>
          <p:cNvPr id="6" name="Рисунок 5">
            <a:extLst>
              <a:ext uri="{FF2B5EF4-FFF2-40B4-BE49-F238E27FC236}">
                <a16:creationId xmlns:a16="http://schemas.microsoft.com/office/drawing/2014/main" id="{2471E20D-6C6E-4D8E-BDC9-657FB3C0F828}"/>
              </a:ext>
            </a:extLst>
          </p:cNvPr>
          <p:cNvPicPr>
            <a:picLocks noChangeAspect="1"/>
          </p:cNvPicPr>
          <p:nvPr/>
        </p:nvPicPr>
        <p:blipFill>
          <a:blip r:embed="rId2"/>
          <a:stretch>
            <a:fillRect/>
          </a:stretch>
        </p:blipFill>
        <p:spPr>
          <a:xfrm>
            <a:off x="9560175" y="1987789"/>
            <a:ext cx="2248487" cy="2474925"/>
          </a:xfrm>
          <a:prstGeom prst="rect">
            <a:avLst/>
          </a:prstGeom>
          <a:ln>
            <a:noFill/>
          </a:ln>
          <a:effectLst>
            <a:outerShdw blurRad="292100" dist="139700" dir="2700000" algn="tl" rotWithShape="0">
              <a:srgbClr val="333333">
                <a:alpha val="65000"/>
              </a:srgbClr>
            </a:outerShdw>
          </a:effectLst>
        </p:spPr>
      </p:pic>
      <p:sp>
        <p:nvSpPr>
          <p:cNvPr id="8" name="TextBox 7">
            <a:extLst>
              <a:ext uri="{FF2B5EF4-FFF2-40B4-BE49-F238E27FC236}">
                <a16:creationId xmlns:a16="http://schemas.microsoft.com/office/drawing/2014/main" id="{1C04BD9A-A1EA-473B-8399-794194CDB06F}"/>
              </a:ext>
            </a:extLst>
          </p:cNvPr>
          <p:cNvSpPr txBox="1"/>
          <p:nvPr/>
        </p:nvSpPr>
        <p:spPr>
          <a:xfrm>
            <a:off x="2077032" y="4698434"/>
            <a:ext cx="9877485" cy="2159566"/>
          </a:xfrm>
          <a:prstGeom prst="rect">
            <a:avLst/>
          </a:prstGeom>
          <a:noFill/>
        </p:spPr>
        <p:txBody>
          <a:bodyPr wrap="square">
            <a:spAutoFit/>
          </a:bodyPr>
          <a:lstStyle>
            <a:defPPr/>
          </a:lstStyle>
          <a:p>
            <a:pPr marL="0" marR="0" lvl="0" indent="450000" algn="just" defTabSz="914400" rtl="0" eaLnBrk="1" fontAlgn="auto" latinLnBrk="0" hangingPunct="1">
              <a:lnSpc>
                <a:spcPct val="90000"/>
              </a:lnSpc>
              <a:spcBef>
                <a:spcPts val="1000"/>
              </a:spcBef>
              <a:spcAft>
                <a:spcPct val="0"/>
              </a:spcAft>
              <a:buClrTx/>
              <a:buSzTx/>
              <a:buFont typeface="Arial" panose="020b0604020202020204" pitchFamily="34" charset="0"/>
              <a:buNone/>
              <a:defRPr/>
            </a:pPr>
            <a:r>
              <a:rPr kumimoji="0" lang="ru-RU" sz="2400" b="0" i="0" u="none" strike="noStrike" kern="1200" cap="none" spc="0" normalizeH="0" baseline="0" noProof="0">
                <a:ln>
                  <a:noFill/>
                </a:ln>
                <a:solidFill>
                  <a:prstClr val="white"/>
                </a:solidFill>
                <a:effectLst/>
                <a:uLnTx/>
                <a:uFillTx/>
                <a:latin typeface="Times New Roman" panose="02020603050405020304" pitchFamily="18" charset="0"/>
                <a:ea typeface="+mn-ea"/>
                <a:cs typeface="Times New Roman" panose="02020603050405020304" pitchFamily="18" charset="0"/>
              </a:rPr>
              <a:t>Эти признаки свидетельствуют о наступлении необратимых изменений в организме, т. е. биологической смерти. Появляются через 20–30 минут с момента смерти.</a:t>
            </a:r>
          </a:p>
          <a:p>
            <a:pPr marL="0" marR="0" lvl="0" indent="450000" algn="just" defTabSz="914400" rtl="0" eaLnBrk="1" fontAlgn="auto" latinLnBrk="0" hangingPunct="1">
              <a:lnSpc>
                <a:spcPct val="90000"/>
              </a:lnSpc>
              <a:spcBef>
                <a:spcPts val="1000"/>
              </a:spcBef>
              <a:spcAft>
                <a:spcPct val="0"/>
              </a:spcAft>
              <a:buClrTx/>
              <a:buSzTx/>
              <a:buFont typeface="Arial" panose="020b0604020202020204" pitchFamily="34" charset="0"/>
              <a:buNone/>
              <a:defRPr/>
            </a:pPr>
            <a:r>
              <a:rPr kumimoji="0" lang="ru-RU" sz="2400" b="0" i="0" u="none" strike="noStrike" kern="1200" cap="none" spc="0" normalizeH="0" baseline="0" noProof="0">
                <a:ln>
                  <a:noFill/>
                </a:ln>
                <a:solidFill>
                  <a:prstClr val="white"/>
                </a:solidFill>
                <a:effectLst/>
                <a:uLnTx/>
                <a:uFillTx/>
                <a:latin typeface="Times New Roman" panose="02020603050405020304" pitchFamily="18" charset="0"/>
                <a:ea typeface="+mn-ea"/>
                <a:cs typeface="Times New Roman" panose="02020603050405020304" pitchFamily="18" charset="0"/>
              </a:rPr>
              <a:t>Более поздними признаками биологической смерти являются: трупные пятна, трупное окоченение, понижение температуры тела.</a:t>
            </a:r>
            <a:endParaRPr lang="ru-RU" sz="2400"/>
          </a:p>
          <a:p>
            <a:pPr algn="just"/>
            <a:endParaRPr lang="ru-RU">
              <a:solidFill>
                <a:schemeClr val="bg1"/>
              </a:solidFill>
              <a:latin typeface="Times New Roman" pitchFamily="18" charset="0"/>
              <a:cs typeface="Times New Roman" panose="02020603050405020304" pitchFamily="18" charset="0"/>
            </a:endParaRPr>
          </a:p>
        </p:txBody>
      </p:sp>
    </p:spTree>
    <p:extLst>
      <p:ext uri="{BB962C8B-B14F-4D97-AF65-F5344CB8AC3E}">
        <p14:creationId xmlns:p14="http://schemas.microsoft.com/office/powerpoint/2010/main" val="3738685150"/>
      </p:ext>
    </p:extLst>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sld>
</file>

<file path=ppt/slides/slide6.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3" name="TextBox 2">
            <a:extLst>
              <a:ext uri="{FF2B5EF4-FFF2-40B4-BE49-F238E27FC236}">
                <a16:creationId xmlns:a16="http://schemas.microsoft.com/office/drawing/2014/main" id="{6C3F1F86-11D3-4141-9249-E6C6842787D6}"/>
              </a:ext>
            </a:extLst>
          </p:cNvPr>
          <p:cNvSpPr txBox="1"/>
          <p:nvPr/>
        </p:nvSpPr>
        <p:spPr>
          <a:xfrm>
            <a:off x="1200501" y="-236212"/>
            <a:ext cx="10434257" cy="1938992"/>
          </a:xfrm>
          <a:prstGeom prst="rect">
            <a:avLst/>
          </a:prstGeom>
          <a:noFill/>
        </p:spPr>
        <p:txBody>
          <a:bodyPr wrap="square">
            <a:spAutoFit/>
          </a:bodyPr>
          <a:lstStyle>
            <a:defPPr/>
          </a:lstStyle>
          <a:p>
            <a:pPr algn="ctr"/>
            <a:r>
              <a:rPr lang="ru-RU" sz="590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Первая помощь при остановке дыхания и кровообращения</a:t>
            </a:r>
          </a:p>
        </p:txBody>
      </p:sp>
      <p:sp>
        <p:nvSpPr>
          <p:cNvPr id="5" name="TextBox 4">
            <a:extLst>
              <a:ext uri="{FF2B5EF4-FFF2-40B4-BE49-F238E27FC236}">
                <a16:creationId xmlns:a16="http://schemas.microsoft.com/office/drawing/2014/main" id="{BDD05484-DE7C-4027-B072-4F1FCEFFC70E}"/>
              </a:ext>
            </a:extLst>
          </p:cNvPr>
          <p:cNvSpPr txBox="1"/>
          <p:nvPr/>
        </p:nvSpPr>
        <p:spPr>
          <a:xfrm>
            <a:off x="2053191" y="1742049"/>
            <a:ext cx="7135688" cy="5632311"/>
          </a:xfrm>
          <a:prstGeom prst="rect">
            <a:avLst/>
          </a:prstGeom>
          <a:noFill/>
        </p:spPr>
        <p:txBody>
          <a:bodyPr wrap="square">
            <a:spAutoFit/>
          </a:bodyPr>
          <a:lstStyle>
            <a:defPPr/>
          </a:lstStyle>
          <a:p>
            <a:pPr indent="450000" algn="just"/>
            <a:r>
              <a:rPr lang="ru-RU" sz="2300">
                <a:solidFill>
                  <a:schemeClr val="bg1"/>
                </a:solidFill>
                <a:latin typeface="Times New Roman" panose="02020603050405020304" pitchFamily="18" charset="0"/>
                <a:cs typeface="Times New Roman" panose="02020603050405020304" pitchFamily="18" charset="0"/>
              </a:rPr>
              <a:t>Первая помощь, которая проводится в случае наступления клинической смерти, называется СЕРДЕЧНО-ЛЁГОЧНОЙ РЕАНИМАЦИЕЙ. </a:t>
            </a:r>
          </a:p>
          <a:p>
            <a:pPr indent="450000" algn="just"/>
            <a:r>
              <a:rPr lang="ru-RU" sz="2300">
                <a:solidFill>
                  <a:schemeClr val="bg1"/>
                </a:solidFill>
                <a:latin typeface="Times New Roman" panose="02020603050405020304" pitchFamily="18" charset="0"/>
                <a:cs typeface="Times New Roman" panose="02020603050405020304" pitchFamily="18" charset="0"/>
              </a:rPr>
              <a:t>Сердечно-лёгочная реанимация, проводимая не медицинскими работниками, без специальных аппаратов и медикаментов, называется первичной сердечно-лёгочной реанимацией (или базовым реанимационным комплексом). </a:t>
            </a:r>
          </a:p>
          <a:p>
            <a:pPr indent="450000"/>
            <a:r>
              <a:rPr lang="ru-RU" sz="2300">
                <a:solidFill>
                  <a:schemeClr val="bg1"/>
                </a:solidFill>
                <a:latin typeface="Times New Roman" panose="02020603050405020304" pitchFamily="18" charset="0"/>
                <a:cs typeface="Times New Roman" panose="02020603050405020304" pitchFamily="18" charset="0"/>
              </a:rPr>
              <a:t>Первичная сердечно-лёгочная реанимация состоит из трёх блоков: </a:t>
            </a:r>
          </a:p>
          <a:p>
            <a:pPr/>
            <a:r>
              <a:rPr lang="ru-RU" sz="2300">
                <a:solidFill>
                  <a:schemeClr val="bg1"/>
                </a:solidFill>
                <a:latin typeface="Times New Roman" panose="02020603050405020304" pitchFamily="18" charset="0"/>
                <a:cs typeface="Times New Roman" panose="02020603050405020304" pitchFamily="18" charset="0"/>
              </a:rPr>
              <a:t>А – восстановление проходимости дыхательных путей; </a:t>
            </a:r>
          </a:p>
          <a:p>
            <a:pPr/>
            <a:r>
              <a:rPr lang="ru-RU" sz="2300">
                <a:solidFill>
                  <a:schemeClr val="bg1"/>
                </a:solidFill>
                <a:latin typeface="Times New Roman" panose="02020603050405020304" pitchFamily="18" charset="0"/>
                <a:cs typeface="Times New Roman" panose="02020603050405020304" pitchFamily="18" charset="0"/>
              </a:rPr>
              <a:t>В – искусственная вентиляция лёгких (искусственное дыхание); </a:t>
            </a:r>
          </a:p>
          <a:p>
            <a:pPr/>
            <a:r>
              <a:rPr lang="ru-RU" sz="2300">
                <a:solidFill>
                  <a:schemeClr val="bg1"/>
                </a:solidFill>
                <a:latin typeface="Times New Roman" panose="02020603050405020304" pitchFamily="18" charset="0"/>
                <a:cs typeface="Times New Roman" panose="02020603050405020304" pitchFamily="18" charset="0"/>
              </a:rPr>
              <a:t>С – непрямой массаж сердца.</a:t>
            </a:r>
          </a:p>
          <a:p>
            <a:pPr indent="450000" algn="just"/>
            <a:endParaRPr lang="ru-RU" sz="2400">
              <a:solidFill>
                <a:schemeClr val="bg1"/>
              </a:solidFill>
              <a:latin typeface="Times New Roman" panose="02020603050405020304" pitchFamily="18" charset="0"/>
              <a:cs typeface="Times New Roman" panose="02020603050405020304" pitchFamily="18" charset="0"/>
            </a:endParaRPr>
          </a:p>
        </p:txBody>
      </p:sp>
      <p:pic>
        <p:nvPicPr>
          <p:cNvPr id="7" name="Рисунок 6">
            <a:extLst>
              <a:ext uri="{FF2B5EF4-FFF2-40B4-BE49-F238E27FC236}">
                <a16:creationId xmlns:a16="http://schemas.microsoft.com/office/drawing/2014/main" id="{CF9F75C2-7966-49FD-AFB6-4C04DE4BDDE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89007" y="2446881"/>
            <a:ext cx="2355963" cy="1569660"/>
          </a:xfrm>
          <a:prstGeom prst="rect">
            <a:avLst/>
          </a:prstGeom>
          <a:ln>
            <a:noFill/>
          </a:ln>
          <a:effectLst>
            <a:outerShdw blurRad="292100" dist="139700" dir="2700000" algn="tl" rotWithShape="0">
              <a:srgbClr val="333333">
                <a:alpha val="65000"/>
              </a:srgbClr>
            </a:outerShdw>
          </a:effectLst>
        </p:spPr>
      </p:pic>
      <p:pic>
        <p:nvPicPr>
          <p:cNvPr id="9" name="Рисунок 8">
            <a:extLst>
              <a:ext uri="{FF2B5EF4-FFF2-40B4-BE49-F238E27FC236}">
                <a16:creationId xmlns:a16="http://schemas.microsoft.com/office/drawing/2014/main" id="{DAAA4D38-BBED-4E08-9437-CDE2916CD16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64895" y="4478437"/>
            <a:ext cx="2380075" cy="156966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390404238"/>
      </p:ext>
    </p:extLst>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sld>
</file>

<file path=ppt/slides/slide7.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TextBox 1">
            <a:extLst>
              <a:ext uri="{FF2B5EF4-FFF2-40B4-BE49-F238E27FC236}">
                <a16:creationId xmlns:a16="http://schemas.microsoft.com/office/drawing/2014/main" id="{CA3E0FD8-DEF1-4508-A7F4-A8F46EBCA27F}"/>
              </a:ext>
            </a:extLst>
          </p:cNvPr>
          <p:cNvSpPr txBox="1"/>
          <p:nvPr/>
        </p:nvSpPr>
        <p:spPr>
          <a:xfrm>
            <a:off x="381467" y="-204510"/>
            <a:ext cx="11948446" cy="1938992"/>
          </a:xfrm>
          <a:prstGeom prst="rect">
            <a:avLst/>
          </a:prstGeom>
          <a:noFill/>
        </p:spPr>
        <p:txBody>
          <a:bodyPr wrap="square" rtlCol="0">
            <a:spAutoFit/>
          </a:bodyPr>
          <a:lstStyle>
            <a:defPPr/>
          </a:lstStyle>
          <a:p>
            <a:pPr algn="ctr"/>
            <a:r>
              <a:rPr lang="ru-RU" sz="590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Восстановление проходимости дыхательных путей</a:t>
            </a:r>
          </a:p>
        </p:txBody>
      </p:sp>
      <p:sp>
        <p:nvSpPr>
          <p:cNvPr id="4" name="TextBox 3">
            <a:extLst>
              <a:ext uri="{FF2B5EF4-FFF2-40B4-BE49-F238E27FC236}">
                <a16:creationId xmlns:a16="http://schemas.microsoft.com/office/drawing/2014/main" id="{B1DAAA96-B6AD-41BA-99F5-20DAD64965A4}"/>
              </a:ext>
            </a:extLst>
          </p:cNvPr>
          <p:cNvSpPr txBox="1"/>
          <p:nvPr/>
        </p:nvSpPr>
        <p:spPr>
          <a:xfrm>
            <a:off x="2036363" y="1863508"/>
            <a:ext cx="7085198" cy="4893647"/>
          </a:xfrm>
          <a:prstGeom prst="rect">
            <a:avLst/>
          </a:prstGeom>
          <a:noFill/>
        </p:spPr>
        <p:txBody>
          <a:bodyPr wrap="square">
            <a:spAutoFit/>
          </a:bodyPr>
          <a:lstStyle>
            <a:defPPr/>
          </a:lstStyle>
          <a:p>
            <a:pPr indent="450000" algn="just"/>
            <a:r>
              <a:rPr lang="ru-RU" sz="2400">
                <a:solidFill>
                  <a:schemeClr val="bg1"/>
                </a:solidFill>
                <a:latin typeface="Times New Roman" panose="02020603050405020304" pitchFamily="18" charset="0"/>
                <a:cs typeface="Times New Roman" panose="02020603050405020304" pitchFamily="18" charset="0"/>
              </a:rPr>
              <a:t>При необходимости проводят очищение ротовой полости. Для этого пострадавшего переводят в боковое положение, салфеткой (платком) круговым движением пальцев удаляют из полости рта инородные тела, слизь, рвотные массы и т. д. Возвращают в положение «на спине». </a:t>
            </a:r>
          </a:p>
          <a:p>
            <a:pPr indent="450000" algn="just"/>
            <a:r>
              <a:rPr lang="ru-RU" sz="2400">
                <a:solidFill>
                  <a:schemeClr val="bg1"/>
                </a:solidFill>
                <a:latin typeface="Times New Roman" panose="02020603050405020304" pitchFamily="18" charset="0"/>
                <a:cs typeface="Times New Roman" panose="02020603050405020304" pitchFamily="18" charset="0"/>
              </a:rPr>
              <a:t>Для обеспечения проходимости дыхательных путей выполняют запрокидывание головы: одну руку помещают на лоб пострадавшего, другой охватывают подбородок (большим и указательным пальцами), приподнимают его. Голова оказывается запрокинутой назад, угол между нижней челюстью и шеей – тупой.</a:t>
            </a:r>
          </a:p>
        </p:txBody>
      </p:sp>
      <p:pic>
        <p:nvPicPr>
          <p:cNvPr id="6" name="Рисунок 5">
            <a:extLst>
              <a:ext uri="{FF2B5EF4-FFF2-40B4-BE49-F238E27FC236}">
                <a16:creationId xmlns:a16="http://schemas.microsoft.com/office/drawing/2014/main" id="{58EB9756-5E18-453A-A2B9-4543022DB0D9}"/>
              </a:ext>
            </a:extLst>
          </p:cNvPr>
          <p:cNvPicPr>
            <a:picLocks noChangeAspect="1"/>
          </p:cNvPicPr>
          <p:nvPr/>
        </p:nvPicPr>
        <p:blipFill>
          <a:blip r:embed="rId2"/>
          <a:srcRect l="8728" t="-395" r="8071" b="1"/>
          <a:stretch>
            <a:fillRect/>
          </a:stretch>
        </p:blipFill>
        <p:spPr>
          <a:xfrm>
            <a:off x="9396441" y="2473928"/>
            <a:ext cx="2513198" cy="334345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679143712"/>
      </p:ext>
    </p:extLst>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sld>
</file>

<file path=ppt/slides/slide8.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3" name="TextBox 2">
            <a:extLst>
              <a:ext uri="{FF2B5EF4-FFF2-40B4-BE49-F238E27FC236}">
                <a16:creationId xmlns:a16="http://schemas.microsoft.com/office/drawing/2014/main" id="{3B491402-2CAB-4635-81C8-3EEA139A0A5E}"/>
              </a:ext>
            </a:extLst>
          </p:cNvPr>
          <p:cNvSpPr txBox="1"/>
          <p:nvPr/>
        </p:nvSpPr>
        <p:spPr>
          <a:xfrm>
            <a:off x="2206060" y="2167532"/>
            <a:ext cx="6095064" cy="4154984"/>
          </a:xfrm>
          <a:prstGeom prst="rect">
            <a:avLst/>
          </a:prstGeom>
          <a:noFill/>
        </p:spPr>
        <p:txBody>
          <a:bodyPr wrap="square">
            <a:spAutoFit/>
          </a:bodyPr>
          <a:lstStyle>
            <a:defPPr/>
          </a:lstStyle>
          <a:p>
            <a:pPr indent="450000" algn="just"/>
            <a:r>
              <a:rPr lang="ru-RU" sz="2400">
                <a:solidFill>
                  <a:schemeClr val="bg1"/>
                </a:solidFill>
                <a:latin typeface="Times New Roman" panose="02020603050405020304" pitchFamily="18" charset="0"/>
                <a:cs typeface="Times New Roman" panose="02020603050405020304" pitchFamily="18" charset="0"/>
              </a:rPr>
              <a:t>Другой приём – выдвижение нижней челюсти. Для этого охватывают голову руками с двух сторон, большие пальцы рук располагают на нижней челюсти (приоткрывают рот), другие пальцы – под нижней челюстью в области её углов (движением вперёд и вверх – выдвигают челюсть). При выдвижении нижней челюсти происходит смещение корня языка, открывается пространство для прохождения воздуха. </a:t>
            </a:r>
          </a:p>
        </p:txBody>
      </p:sp>
      <p:sp>
        <p:nvSpPr>
          <p:cNvPr id="5" name="TextBox 4">
            <a:extLst>
              <a:ext uri="{FF2B5EF4-FFF2-40B4-BE49-F238E27FC236}">
                <a16:creationId xmlns:a16="http://schemas.microsoft.com/office/drawing/2014/main" id="{436CC355-B15F-495A-B075-F07410DF8361}"/>
              </a:ext>
            </a:extLst>
          </p:cNvPr>
          <p:cNvSpPr txBox="1"/>
          <p:nvPr/>
        </p:nvSpPr>
        <p:spPr>
          <a:xfrm>
            <a:off x="1256599" y="-193129"/>
            <a:ext cx="10394989" cy="1908215"/>
          </a:xfrm>
          <a:prstGeom prst="rect">
            <a:avLst/>
          </a:prstGeom>
          <a:noFill/>
        </p:spPr>
        <p:txBody>
          <a:bodyPr wrap="square">
            <a:spAutoFit/>
          </a:bodyPr>
          <a:lstStyle>
            <a:def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ru-RU" sz="5900" b="0"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rPr>
              <a:t>Восстановление проходимости дыхательных путей</a:t>
            </a:r>
          </a:p>
        </p:txBody>
      </p:sp>
      <p:pic>
        <p:nvPicPr>
          <p:cNvPr id="7" name="Рисунок 6">
            <a:extLst>
              <a:ext uri="{FF2B5EF4-FFF2-40B4-BE49-F238E27FC236}">
                <a16:creationId xmlns:a16="http://schemas.microsoft.com/office/drawing/2014/main" id="{1561F14B-1F6F-4C72-AFAC-3ABD01EDF713}"/>
              </a:ext>
            </a:extLst>
          </p:cNvPr>
          <p:cNvPicPr>
            <a:picLocks noChangeAspect="1"/>
          </p:cNvPicPr>
          <p:nvPr/>
        </p:nvPicPr>
        <p:blipFill>
          <a:blip r:embed="rId2"/>
          <a:stretch>
            <a:fillRect/>
          </a:stretch>
        </p:blipFill>
        <p:spPr>
          <a:xfrm>
            <a:off x="8566344" y="2644620"/>
            <a:ext cx="3445411" cy="320080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688684695"/>
      </p:ext>
    </p:extLst>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sld>
</file>

<file path=ppt/slides/slide9.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TextBox 1">
            <a:extLst>
              <a:ext uri="{FF2B5EF4-FFF2-40B4-BE49-F238E27FC236}">
                <a16:creationId xmlns:a16="http://schemas.microsoft.com/office/drawing/2014/main" id="{BBDEDD26-66AD-468B-8151-90E3134521ED}"/>
              </a:ext>
            </a:extLst>
          </p:cNvPr>
          <p:cNvSpPr txBox="1"/>
          <p:nvPr/>
        </p:nvSpPr>
        <p:spPr>
          <a:xfrm>
            <a:off x="280100" y="-189135"/>
            <a:ext cx="12465402" cy="1908215"/>
          </a:xfrm>
          <a:prstGeom prst="rect">
            <a:avLst/>
          </a:prstGeom>
          <a:noFill/>
        </p:spPr>
        <p:txBody>
          <a:bodyPr wrap="square" rtlCol="0">
            <a:spAutoFit/>
          </a:bodyPr>
          <a:lstStyle>
            <a:defPPr/>
          </a:lstStyle>
          <a:p>
            <a:pPr algn="ctr"/>
            <a:r>
              <a:rPr lang="ru-RU" sz="590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Искусственная вентиляция лёгких (искусственное дыхание)</a:t>
            </a:r>
          </a:p>
        </p:txBody>
      </p:sp>
      <p:sp>
        <p:nvSpPr>
          <p:cNvPr id="4" name="TextBox 3">
            <a:extLst>
              <a:ext uri="{FF2B5EF4-FFF2-40B4-BE49-F238E27FC236}">
                <a16:creationId xmlns:a16="http://schemas.microsoft.com/office/drawing/2014/main" id="{0AAD54AA-1BF3-4CD3-A136-EA6E45840246}"/>
              </a:ext>
            </a:extLst>
          </p:cNvPr>
          <p:cNvSpPr txBox="1"/>
          <p:nvPr/>
        </p:nvSpPr>
        <p:spPr>
          <a:xfrm>
            <a:off x="1997096" y="1719080"/>
            <a:ext cx="6417628" cy="2569934"/>
          </a:xfrm>
          <a:prstGeom prst="rect">
            <a:avLst/>
          </a:prstGeom>
          <a:noFill/>
        </p:spPr>
        <p:txBody>
          <a:bodyPr wrap="square">
            <a:spAutoFit/>
          </a:bodyPr>
          <a:lstStyle>
            <a:defPPr/>
          </a:lstStyle>
          <a:p>
            <a:pPr indent="450000" algn="just"/>
            <a:r>
              <a:rPr lang="ru-RU" sz="2300">
                <a:solidFill>
                  <a:schemeClr val="bg1"/>
                </a:solidFill>
                <a:latin typeface="Times New Roman" panose="02020603050405020304" pitchFamily="18" charset="0"/>
                <a:cs typeface="Times New Roman" panose="02020603050405020304" pitchFamily="18" charset="0"/>
              </a:rPr>
              <a:t>Выдыхаемый воздух содержит 16% кислорода, этого достаточно для поддержания жизни пострадавшего, а повышенное содержание углекислого газа стимулирует дыхательный центр. Методы искусственной вентиляции лёгких (ИВЛ): «Рот ко рту» (преимущественно), «Рот к носу».</a:t>
            </a:r>
          </a:p>
        </p:txBody>
      </p:sp>
      <p:sp>
        <p:nvSpPr>
          <p:cNvPr id="6" name="TextBox 5">
            <a:extLst>
              <a:ext uri="{FF2B5EF4-FFF2-40B4-BE49-F238E27FC236}">
                <a16:creationId xmlns:a16="http://schemas.microsoft.com/office/drawing/2014/main" id="{AAFAA957-4510-4480-B9E8-39940F0FAD17}"/>
              </a:ext>
            </a:extLst>
          </p:cNvPr>
          <p:cNvSpPr txBox="1"/>
          <p:nvPr/>
        </p:nvSpPr>
        <p:spPr>
          <a:xfrm>
            <a:off x="1924169" y="4219216"/>
            <a:ext cx="10120107" cy="2569934"/>
          </a:xfrm>
          <a:prstGeom prst="rect">
            <a:avLst/>
          </a:prstGeom>
          <a:noFill/>
        </p:spPr>
        <p:txBody>
          <a:bodyPr wrap="square">
            <a:spAutoFit/>
          </a:bodyPr>
          <a:lstStyle>
            <a:defPPr/>
          </a:lstStyle>
          <a:p>
            <a:pPr indent="450000" algn="just"/>
            <a:r>
              <a:rPr lang="ru-RU" sz="2300">
                <a:solidFill>
                  <a:schemeClr val="bg1"/>
                </a:solidFill>
                <a:latin typeface="Times New Roman" panose="02020603050405020304" pitchFamily="18" charset="0"/>
                <a:cs typeface="Times New Roman" panose="02020603050405020304" pitchFamily="18" charset="0"/>
              </a:rPr>
              <a:t>При выполнении ИВЛ методом «Рот ко рту» ладонь левой руки располагают на лбу пострадавшего, а большим и указательным пальцами зажимают нос; другой рукой поддерживают выдвинутый подбородок. Губами прижимаются ко рту пострадавшего и делают максимальный выдох (грудная клетка поднимается). Если грудная клетка не поднимается, чувствуется сопротивление на выдохе – необходимо изменить положение головы или выдвинуть челюсть.</a:t>
            </a:r>
          </a:p>
        </p:txBody>
      </p:sp>
      <p:pic>
        <p:nvPicPr>
          <p:cNvPr id="8" name="Рисунок 7">
            <a:extLst>
              <a:ext uri="{FF2B5EF4-FFF2-40B4-BE49-F238E27FC236}">
                <a16:creationId xmlns:a16="http://schemas.microsoft.com/office/drawing/2014/main" id="{7103E8E4-058A-4374-A399-D81E6B9B7F78}"/>
              </a:ext>
            </a:extLst>
          </p:cNvPr>
          <p:cNvPicPr>
            <a:picLocks noChangeAspect="1"/>
          </p:cNvPicPr>
          <p:nvPr/>
        </p:nvPicPr>
        <p:blipFill>
          <a:blip r:embed="rId2"/>
          <a:stretch>
            <a:fillRect/>
          </a:stretch>
        </p:blipFill>
        <p:spPr>
          <a:xfrm>
            <a:off x="8835461" y="1864670"/>
            <a:ext cx="2916779" cy="221547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342481523"/>
      </p:ext>
    </p:extLst>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timing/>
</p:sld>
</file>

<file path=ppt/tags/tag1.xml><?xml version="1.0" encoding="utf-8"?>
<p:tagLst xmlns:p="http://schemas.openxmlformats.org/presentationml/2006/main">
  <p:tag name="AS_NET" val="4.0.30319.42000"/>
  <p:tag name="AS_OS" val="Microsoft Windows NT 10.0.14393.0"/>
  <p:tag name="AS_RELEASE_DATE" val="2019.12.14"/>
  <p:tag name="AS_TITLE" val="Aspose.Slides for .NET 4.0 Client Profile"/>
  <p:tag name="AS_VERSION" val="19.12"/>
</p:tagLst>
</file>

<file path=ppt/theme/theme1.xml><?xml version="1.0" encoding="utf-8"?>
<a:theme xmlns:r="http://schemas.openxmlformats.org/officeDocument/2006/relationships"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vt="http://schemas.openxmlformats.org/officeDocument/2006/docPropsVTypes" xmlns="http://schemas.openxmlformats.org/officeDocument/2006/extended-properties">
  <Template>k-hirurgu</Template>
  <Company/>
  <PresentationFormat>Широкоэкранный</PresentationFormat>
  <Paragraphs>69</Paragraphs>
  <Slides>19</Slides>
  <Notes>0</Notes>
  <TotalTime>583</TotalTime>
  <HiddenSlides>0</HiddenSlides>
  <MMClips>0</MMClips>
  <ScaleCrop>0</ScaleCrop>
  <HeadingPairs>
    <vt:vector baseType="variant" size="6">
      <vt:variant>
        <vt:lpstr>Fonts used</vt:lpstr>
      </vt:variant>
      <vt:variant>
        <vt:i4>5</vt:i4>
      </vt:variant>
      <vt:variant>
        <vt:lpstr>Theme</vt:lpstr>
      </vt:variant>
      <vt:variant>
        <vt:i4>1</vt:i4>
      </vt:variant>
      <vt:variant>
        <vt:lpstr>Slide Titles</vt:lpstr>
      </vt:variant>
      <vt:variant>
        <vt:i4>19</vt:i4>
      </vt:variant>
    </vt:vector>
  </HeadingPairs>
  <TitlesOfParts>
    <vt:vector baseType="lpstr" size="25">
      <vt:lpstr>Arial</vt:lpstr>
      <vt:lpstr>Calibri Light</vt:lpstr>
      <vt:lpstr>Calibri</vt:lpstr>
      <vt:lpstr>Times New Roman</vt:lpstr>
      <vt:lpstr>Wingdings</vt:lpstr>
      <vt:lpstr>Тема Office</vt:lpstr>
      <vt:lpstr>Сердечно-лёгочная реанимация</vt:lpstr>
      <vt:lpstr>PowerPoint Presentation</vt:lpstr>
      <vt:lpstr>PowerPoint Presentation</vt:lpstr>
      <vt:lpstr>PowerPoint Presentation</vt:lpstr>
      <vt:lpstr>Ранние признаки биологической смерти</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0</LinksUpToDate>
  <SharedDoc>0</SharedDoc>
  <HyperlinksChanged>0</HyperlinksChanged>
  <Application>Aspose.Slides for .NET</Application>
  <AppVersion>19.1200</AppVersion>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dc:title>Правила и техника проведения искусственного дыхания и непрямого массажа сердца</dc:title>
  <dc:creator>Наталья Старицына</dc:creator>
  <cp:lastModifiedBy>Наталья Старицына</cp:lastModifiedBy>
  <cp:revision>31</cp:revision>
  <dcterms:created xsi:type="dcterms:W3CDTF">2022-01-14T11:33:36Z</dcterms:created>
  <dcterms:modified xsi:type="dcterms:W3CDTF">2023-05-02T18:25:40Z</dcterms:modified>
</cp:coreProperties>
</file>