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96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5" r:id="rId8"/>
    <p:sldId id="262" r:id="rId9"/>
    <p:sldId id="263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458B97C9-4EAC-4EBF-BE7D-885ECA073AA3}">
          <p14:sldIdLst>
            <p14:sldId id="256"/>
            <p14:sldId id="257"/>
            <p14:sldId id="260"/>
            <p14:sldId id="258"/>
            <p14:sldId id="259"/>
            <p14:sldId id="261"/>
            <p14:sldId id="265"/>
          </p14:sldIdLst>
        </p14:section>
        <p14:section name="Раздел без заголовка" id="{4FCBF784-6283-4337-8D54-8AA496E807F4}">
          <p14:sldIdLst>
            <p14:sldId id="262"/>
            <p14:sldId id="263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91" d="100"/>
          <a:sy n="91" d="100"/>
        </p:scale>
        <p:origin x="53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svg"/><Relationship Id="rId1" Type="http://schemas.openxmlformats.org/officeDocument/2006/relationships/image" Target="../media/image4.pn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svg"/><Relationship Id="rId1" Type="http://schemas.openxmlformats.org/officeDocument/2006/relationships/image" Target="../media/image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5277D27-F8C3-4846-8CF0-AA748D6781EE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CDACD51B-B795-40B2-8EA0-647BAD358922}">
      <dgm:prSet/>
      <dgm:spPr/>
      <dgm:t>
        <a:bodyPr/>
        <a:lstStyle/>
        <a:p>
          <a:r>
            <a:rPr lang="ru-RU" dirty="0"/>
            <a:t>1. Изучить и проследить способы передачи информации человеком с древних времен до наших дней</a:t>
          </a:r>
          <a:r>
            <a:rPr lang="en-US" dirty="0"/>
            <a:t>;</a:t>
          </a:r>
        </a:p>
      </dgm:t>
    </dgm:pt>
    <dgm:pt modelId="{FD1E0D75-450D-4442-B474-C47C8C54F52D}" type="parTrans" cxnId="{80EAE238-5506-4CD6-8EA3-4CD5251C2C0B}">
      <dgm:prSet/>
      <dgm:spPr/>
      <dgm:t>
        <a:bodyPr/>
        <a:lstStyle/>
        <a:p>
          <a:endParaRPr lang="en-US"/>
        </a:p>
      </dgm:t>
    </dgm:pt>
    <dgm:pt modelId="{C689AC26-16BD-4273-BF30-44C1A58705F5}" type="sibTrans" cxnId="{80EAE238-5506-4CD6-8EA3-4CD5251C2C0B}">
      <dgm:prSet/>
      <dgm:spPr/>
      <dgm:t>
        <a:bodyPr/>
        <a:lstStyle/>
        <a:p>
          <a:endParaRPr lang="en-US"/>
        </a:p>
      </dgm:t>
    </dgm:pt>
    <dgm:pt modelId="{48712D1A-FA0B-4EF9-B14E-3438A491B886}">
      <dgm:prSet/>
      <dgm:spPr/>
      <dgm:t>
        <a:bodyPr/>
        <a:lstStyle/>
        <a:p>
          <a:r>
            <a:rPr lang="ru-RU" dirty="0"/>
            <a:t>2. Собрать собственный телеграф и научиться передавать сигналы, используя Азбуку Морзе</a:t>
          </a:r>
          <a:endParaRPr lang="en-US" dirty="0"/>
        </a:p>
      </dgm:t>
    </dgm:pt>
    <dgm:pt modelId="{D4A40E3B-BFAB-4B1A-9B9E-921C229C75BD}" type="parTrans" cxnId="{9217414C-AAF8-4420-9D03-E249FF5D3EE3}">
      <dgm:prSet/>
      <dgm:spPr/>
      <dgm:t>
        <a:bodyPr/>
        <a:lstStyle/>
        <a:p>
          <a:endParaRPr lang="en-US"/>
        </a:p>
      </dgm:t>
    </dgm:pt>
    <dgm:pt modelId="{5B6AF493-AAF2-4A85-AF59-685C03669ACD}" type="sibTrans" cxnId="{9217414C-AAF8-4420-9D03-E249FF5D3EE3}">
      <dgm:prSet/>
      <dgm:spPr/>
      <dgm:t>
        <a:bodyPr/>
        <a:lstStyle/>
        <a:p>
          <a:endParaRPr lang="en-US"/>
        </a:p>
      </dgm:t>
    </dgm:pt>
    <dgm:pt modelId="{44AAC064-B955-4693-B2BA-37A58ED1E815}" type="pres">
      <dgm:prSet presAssocID="{A5277D27-F8C3-4846-8CF0-AA748D6781EE}" presName="root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6AB90D1-64C7-4AAA-A4C4-EBEA2F3D7982}" type="pres">
      <dgm:prSet presAssocID="{CDACD51B-B795-40B2-8EA0-647BAD358922}" presName="compNode" presStyleCnt="0"/>
      <dgm:spPr/>
    </dgm:pt>
    <dgm:pt modelId="{E8B2BA75-10FF-4390-B9D1-2C58B7BF49DC}" type="pres">
      <dgm:prSet presAssocID="{CDACD51B-B795-40B2-8EA0-647BAD358922}" presName="bgRect" presStyleLbl="bgShp" presStyleIdx="0" presStyleCnt="2"/>
      <dgm:spPr/>
    </dgm:pt>
    <dgm:pt modelId="{B88FB689-DCAD-4A91-91C4-B04E0E7CE2B4}" type="pres">
      <dgm:prSet presAssocID="{CDACD51B-B795-40B2-8EA0-647BAD358922}" presName="iconRect" presStyleLbl="node1" presStyleIdx="0" presStyleCnt="2"/>
      <dgm:spPr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2"/>
              </a:ext>
            </a:extLst>
          </a:blip>
          <a:stretch>
            <a:fillRect/>
          </a:stretch>
        </a:blipFill>
        <a:ln>
          <a:noFill/>
        </a:ln>
      </dgm:spPr>
      <dgm:t>
        <a:bodyPr/>
        <a:lstStyle/>
        <a:p>
          <a:endParaRPr lang="ru-RU"/>
        </a:p>
      </dgm:t>
      <dgm:extLst>
        <a:ext uri="{E40237B7-FDA0-4F09-8148-C483321AD2D9}">
          <dgm14:cNvPr xmlns:dgm14="http://schemas.microsoft.com/office/drawing/2010/diagram" id="0" name="" descr="Флажок"/>
        </a:ext>
      </dgm:extLst>
    </dgm:pt>
    <dgm:pt modelId="{A1F7B51D-37EB-44C6-8512-C3607B76FF68}" type="pres">
      <dgm:prSet presAssocID="{CDACD51B-B795-40B2-8EA0-647BAD358922}" presName="spaceRect" presStyleCnt="0"/>
      <dgm:spPr/>
    </dgm:pt>
    <dgm:pt modelId="{C9BBA75B-735C-4314-A5A7-ADB836EF9314}" type="pres">
      <dgm:prSet presAssocID="{CDACD51B-B795-40B2-8EA0-647BAD358922}" presName="parTx" presStyleLbl="revTx" presStyleIdx="0" presStyleCnt="2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1AC39579-254F-4861-9C3F-618491537487}" type="pres">
      <dgm:prSet presAssocID="{C689AC26-16BD-4273-BF30-44C1A58705F5}" presName="sibTrans" presStyleCnt="0"/>
      <dgm:spPr/>
    </dgm:pt>
    <dgm:pt modelId="{EC021A9A-4CE4-422A-8B94-7A1A4BEA824A}" type="pres">
      <dgm:prSet presAssocID="{48712D1A-FA0B-4EF9-B14E-3438A491B886}" presName="compNode" presStyleCnt="0"/>
      <dgm:spPr/>
    </dgm:pt>
    <dgm:pt modelId="{6FFA0789-59E5-4B71-B3A0-79B1DE969A15}" type="pres">
      <dgm:prSet presAssocID="{48712D1A-FA0B-4EF9-B14E-3438A491B886}" presName="bgRect" presStyleLbl="bgShp" presStyleIdx="1" presStyleCnt="2"/>
      <dgm:spPr/>
    </dgm:pt>
    <dgm:pt modelId="{7C12FB16-2258-4E15-92F5-0D678D421F0A}" type="pres">
      <dgm:prSet presAssocID="{48712D1A-FA0B-4EF9-B14E-3438A491B886}" presName="iconRect" presStyleLbl="node1" presStyleIdx="1" presStyleCnt="2"/>
      <dgm:spPr>
        <a:blipFill rotWithShape="1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t>
        <a:bodyPr/>
        <a:lstStyle/>
        <a:p>
          <a:endParaRPr lang="ru-RU"/>
        </a:p>
      </dgm:t>
      <dgm:extLst>
        <a:ext uri="{E40237B7-FDA0-4F09-8148-C483321AD2D9}">
          <dgm14:cNvPr xmlns:dgm14="http://schemas.microsoft.com/office/drawing/2010/diagram" id="0" name="" descr="Монитор"/>
        </a:ext>
      </dgm:extLst>
    </dgm:pt>
    <dgm:pt modelId="{F550D27B-6494-481A-960B-92A3C30F42BD}" type="pres">
      <dgm:prSet presAssocID="{48712D1A-FA0B-4EF9-B14E-3438A491B886}" presName="spaceRect" presStyleCnt="0"/>
      <dgm:spPr/>
    </dgm:pt>
    <dgm:pt modelId="{931921C1-E4F4-4869-94E9-CE612D6C9B07}" type="pres">
      <dgm:prSet presAssocID="{48712D1A-FA0B-4EF9-B14E-3438A491B886}" presName="parTx" presStyleLbl="revTx" presStyleIdx="1" presStyleCnt="2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081971CB-2FE2-4FBD-8616-FD30B161BEBA}" type="presOf" srcId="{48712D1A-FA0B-4EF9-B14E-3438A491B886}" destId="{931921C1-E4F4-4869-94E9-CE612D6C9B07}" srcOrd="0" destOrd="0" presId="urn:microsoft.com/office/officeart/2018/2/layout/IconVerticalSolidList"/>
    <dgm:cxn modelId="{E4CCB102-C9BB-4620-BCDE-90AA7FE6259C}" type="presOf" srcId="{CDACD51B-B795-40B2-8EA0-647BAD358922}" destId="{C9BBA75B-735C-4314-A5A7-ADB836EF9314}" srcOrd="0" destOrd="0" presId="urn:microsoft.com/office/officeart/2018/2/layout/IconVerticalSolidList"/>
    <dgm:cxn modelId="{9217414C-AAF8-4420-9D03-E249FF5D3EE3}" srcId="{A5277D27-F8C3-4846-8CF0-AA748D6781EE}" destId="{48712D1A-FA0B-4EF9-B14E-3438A491B886}" srcOrd="1" destOrd="0" parTransId="{D4A40E3B-BFAB-4B1A-9B9E-921C229C75BD}" sibTransId="{5B6AF493-AAF2-4A85-AF59-685C03669ACD}"/>
    <dgm:cxn modelId="{80EAE238-5506-4CD6-8EA3-4CD5251C2C0B}" srcId="{A5277D27-F8C3-4846-8CF0-AA748D6781EE}" destId="{CDACD51B-B795-40B2-8EA0-647BAD358922}" srcOrd="0" destOrd="0" parTransId="{FD1E0D75-450D-4442-B474-C47C8C54F52D}" sibTransId="{C689AC26-16BD-4273-BF30-44C1A58705F5}"/>
    <dgm:cxn modelId="{D722D91E-5582-4C0C-9EBB-E6C157BF67FE}" type="presOf" srcId="{A5277D27-F8C3-4846-8CF0-AA748D6781EE}" destId="{44AAC064-B955-4693-B2BA-37A58ED1E815}" srcOrd="0" destOrd="0" presId="urn:microsoft.com/office/officeart/2018/2/layout/IconVerticalSolidList"/>
    <dgm:cxn modelId="{1F0ED4ED-41DC-49FB-85B3-CF8662F54F00}" type="presParOf" srcId="{44AAC064-B955-4693-B2BA-37A58ED1E815}" destId="{06AB90D1-64C7-4AAA-A4C4-EBEA2F3D7982}" srcOrd="0" destOrd="0" presId="urn:microsoft.com/office/officeart/2018/2/layout/IconVerticalSolidList"/>
    <dgm:cxn modelId="{E9732D7F-E155-4302-B525-3FA662094FC8}" type="presParOf" srcId="{06AB90D1-64C7-4AAA-A4C4-EBEA2F3D7982}" destId="{E8B2BA75-10FF-4390-B9D1-2C58B7BF49DC}" srcOrd="0" destOrd="0" presId="urn:microsoft.com/office/officeart/2018/2/layout/IconVerticalSolidList"/>
    <dgm:cxn modelId="{E3372CC4-AD5C-43F8-845E-9278A0AC28C2}" type="presParOf" srcId="{06AB90D1-64C7-4AAA-A4C4-EBEA2F3D7982}" destId="{B88FB689-DCAD-4A91-91C4-B04E0E7CE2B4}" srcOrd="1" destOrd="0" presId="urn:microsoft.com/office/officeart/2018/2/layout/IconVerticalSolidList"/>
    <dgm:cxn modelId="{F7EEA923-AACB-45BA-BDA0-1B6E4269CC8D}" type="presParOf" srcId="{06AB90D1-64C7-4AAA-A4C4-EBEA2F3D7982}" destId="{A1F7B51D-37EB-44C6-8512-C3607B76FF68}" srcOrd="2" destOrd="0" presId="urn:microsoft.com/office/officeart/2018/2/layout/IconVerticalSolidList"/>
    <dgm:cxn modelId="{B40B8979-7CC0-4A97-A8D2-0BE43AFE771F}" type="presParOf" srcId="{06AB90D1-64C7-4AAA-A4C4-EBEA2F3D7982}" destId="{C9BBA75B-735C-4314-A5A7-ADB836EF9314}" srcOrd="3" destOrd="0" presId="urn:microsoft.com/office/officeart/2018/2/layout/IconVerticalSolidList"/>
    <dgm:cxn modelId="{8A67CDDC-C26A-4BDE-81A9-913958570F02}" type="presParOf" srcId="{44AAC064-B955-4693-B2BA-37A58ED1E815}" destId="{1AC39579-254F-4861-9C3F-618491537487}" srcOrd="1" destOrd="0" presId="urn:microsoft.com/office/officeart/2018/2/layout/IconVerticalSolidList"/>
    <dgm:cxn modelId="{5A254DC5-A816-48DC-BEBA-131F0AB39466}" type="presParOf" srcId="{44AAC064-B955-4693-B2BA-37A58ED1E815}" destId="{EC021A9A-4CE4-422A-8B94-7A1A4BEA824A}" srcOrd="2" destOrd="0" presId="urn:microsoft.com/office/officeart/2018/2/layout/IconVerticalSolidList"/>
    <dgm:cxn modelId="{A4D6893C-4FD3-4C3C-BB4F-4380497BB9E6}" type="presParOf" srcId="{EC021A9A-4CE4-422A-8B94-7A1A4BEA824A}" destId="{6FFA0789-59E5-4B71-B3A0-79B1DE969A15}" srcOrd="0" destOrd="0" presId="urn:microsoft.com/office/officeart/2018/2/layout/IconVerticalSolidList"/>
    <dgm:cxn modelId="{51BE658B-2C6B-4E1A-8E21-6F9AE6A474BA}" type="presParOf" srcId="{EC021A9A-4CE4-422A-8B94-7A1A4BEA824A}" destId="{7C12FB16-2258-4E15-92F5-0D678D421F0A}" srcOrd="1" destOrd="0" presId="urn:microsoft.com/office/officeart/2018/2/layout/IconVerticalSolidList"/>
    <dgm:cxn modelId="{03A2315C-977D-489B-ABFA-D53E6C1F5534}" type="presParOf" srcId="{EC021A9A-4CE4-422A-8B94-7A1A4BEA824A}" destId="{F550D27B-6494-481A-960B-92A3C30F42BD}" srcOrd="2" destOrd="0" presId="urn:microsoft.com/office/officeart/2018/2/layout/IconVerticalSolidList"/>
    <dgm:cxn modelId="{AF298E3E-A22D-42AA-9740-8163204F127D}" type="presParOf" srcId="{EC021A9A-4CE4-422A-8B94-7A1A4BEA824A}" destId="{931921C1-E4F4-4869-94E9-CE612D6C9B07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B2BA75-10FF-4390-B9D1-2C58B7BF49DC}">
      <dsp:nvSpPr>
        <dsp:cNvPr id="0" name=""/>
        <dsp:cNvSpPr/>
      </dsp:nvSpPr>
      <dsp:spPr>
        <a:xfrm>
          <a:off x="0" y="578684"/>
          <a:ext cx="9906000" cy="106833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88FB689-DCAD-4A91-91C4-B04E0E7CE2B4}">
      <dsp:nvSpPr>
        <dsp:cNvPr id="0" name=""/>
        <dsp:cNvSpPr/>
      </dsp:nvSpPr>
      <dsp:spPr>
        <a:xfrm>
          <a:off x="323172" y="819060"/>
          <a:ext cx="587586" cy="587586"/>
        </a:xfrm>
        <a:prstGeom prst="rect">
          <a:avLst/>
        </a:prstGeom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BBA75B-735C-4314-A5A7-ADB836EF9314}">
      <dsp:nvSpPr>
        <dsp:cNvPr id="0" name=""/>
        <dsp:cNvSpPr/>
      </dsp:nvSpPr>
      <dsp:spPr>
        <a:xfrm>
          <a:off x="1233932" y="578684"/>
          <a:ext cx="8672067" cy="10683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066" tIns="113066" rIns="113066" bIns="113066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/>
            <a:t>1. Изучить и проследить способы передачи информации человеком с древних времен до наших дней</a:t>
          </a:r>
          <a:r>
            <a:rPr lang="en-US" sz="2500" kern="1200" dirty="0"/>
            <a:t>;</a:t>
          </a:r>
        </a:p>
      </dsp:txBody>
      <dsp:txXfrm>
        <a:off x="1233932" y="578684"/>
        <a:ext cx="8672067" cy="1068339"/>
      </dsp:txXfrm>
    </dsp:sp>
    <dsp:sp modelId="{6FFA0789-59E5-4B71-B3A0-79B1DE969A15}">
      <dsp:nvSpPr>
        <dsp:cNvPr id="0" name=""/>
        <dsp:cNvSpPr/>
      </dsp:nvSpPr>
      <dsp:spPr>
        <a:xfrm>
          <a:off x="0" y="1914108"/>
          <a:ext cx="9906000" cy="106833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12FB16-2258-4E15-92F5-0D678D421F0A}">
      <dsp:nvSpPr>
        <dsp:cNvPr id="0" name=""/>
        <dsp:cNvSpPr/>
      </dsp:nvSpPr>
      <dsp:spPr>
        <a:xfrm>
          <a:off x="323172" y="2154485"/>
          <a:ext cx="587586" cy="587586"/>
        </a:xfrm>
        <a:prstGeom prst="rect">
          <a:avLst/>
        </a:prstGeom>
        <a:blipFill rotWithShape="1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2"/>
              </a:ext>
            </a:extLst>
          </a:blip>
          <a:srcRect/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1921C1-E4F4-4869-94E9-CE612D6C9B07}">
      <dsp:nvSpPr>
        <dsp:cNvPr id="0" name=""/>
        <dsp:cNvSpPr/>
      </dsp:nvSpPr>
      <dsp:spPr>
        <a:xfrm>
          <a:off x="1233932" y="1914108"/>
          <a:ext cx="8672067" cy="10683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066" tIns="113066" rIns="113066" bIns="113066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/>
            <a:t>2. Собрать собственный телеграф и научиться передавать сигналы, используя Азбуку Морзе</a:t>
          </a:r>
          <a:endParaRPr lang="en-US" sz="2500" kern="1200" dirty="0"/>
        </a:p>
      </dsp:txBody>
      <dsp:txXfrm>
        <a:off x="1233932" y="1914108"/>
        <a:ext cx="8672067" cy="10683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 xmlns="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74423" y="802298"/>
            <a:ext cx="8637073" cy="2920713"/>
          </a:xfrm>
        </p:spPr>
        <p:txBody>
          <a:bodyPr bIns="0" anchor="b">
            <a:normAutofit/>
          </a:bodyPr>
          <a:lstStyle>
            <a:lvl1pPr algn="ctr">
              <a:defRPr sz="6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74424" y="3724074"/>
            <a:ext cx="8637072" cy="977621"/>
          </a:xfrm>
        </p:spPr>
        <p:txBody>
          <a:bodyPr tIns="91440" bIns="91440">
            <a:normAutofit/>
          </a:bodyPr>
          <a:lstStyle>
            <a:lvl1pPr marL="0" indent="0" algn="ctr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DBD16-5BFB-4D9F-9646-C75D1B53BBB6}" type="datetimeFigureOut">
              <a:rPr lang="en-US" smtClean="0"/>
              <a:pPr/>
              <a:t>5/2/2023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1579" y="329307"/>
            <a:ext cx="5626774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76834" y="798973"/>
            <a:ext cx="811019" cy="503578"/>
          </a:xfrm>
        </p:spPr>
        <p:txBody>
          <a:bodyPr/>
          <a:lstStyle/>
          <a:p>
            <a:fld id="{C0722274-0FAA-4649-AA4E-4210F4F3216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09863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DBD16-5BFB-4D9F-9646-C75D1B53BBB6}" type="datetimeFigureOut">
              <a:rPr lang="en-US" smtClean="0"/>
              <a:pPr/>
              <a:t>5/2/2023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22274-0FAA-4649-AA4E-4210F4F3216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9511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27052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518654" cy="465988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DBD16-5BFB-4D9F-9646-C75D1B53BBB6}" type="datetimeFigureOut">
              <a:rPr lang="en-US" smtClean="0"/>
              <a:pPr/>
              <a:t>5/2/2023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22274-0FAA-4649-AA4E-4210F4F3216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2338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DBD16-5BFB-4D9F-9646-C75D1B53BBB6}" type="datetimeFigureOut">
              <a:rPr lang="en-US" smtClean="0"/>
              <a:pPr/>
              <a:t>5/2/2023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22274-0FAA-4649-AA4E-4210F4F3216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0814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4423" y="1756130"/>
            <a:ext cx="8643154" cy="1969007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4423" y="3725137"/>
            <a:ext cx="8643154" cy="1093987"/>
          </a:xfrm>
        </p:spPr>
        <p:txBody>
          <a:bodyPr tIns="91440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DBD16-5BFB-4D9F-9646-C75D1B53BBB6}" type="datetimeFigureOut">
              <a:rPr lang="en-US" smtClean="0"/>
              <a:pPr/>
              <a:t>5/2/2023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22274-0FAA-4649-AA4E-4210F4F3216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28327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293577" cy="105930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488654" cy="344859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54140" y="2017343"/>
            <a:ext cx="4488654" cy="34415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DBD16-5BFB-4D9F-9646-C75D1B53BBB6}" type="datetimeFigureOut">
              <a:rPr lang="en-US" smtClean="0"/>
              <a:pPr/>
              <a:t>5/2/2023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22274-0FAA-4649-AA4E-4210F4F3216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69706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295603" cy="105631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488794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488794" cy="264445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56025" y="2023003"/>
            <a:ext cx="4488794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56025" y="2821491"/>
            <a:ext cx="4488794" cy="263737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DBD16-5BFB-4D9F-9646-C75D1B53BBB6}" type="datetimeFigureOut">
              <a:rPr lang="en-US" smtClean="0"/>
              <a:pPr/>
              <a:t>5/2/2023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22274-0FAA-4649-AA4E-4210F4F3216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9774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DBD16-5BFB-4D9F-9646-C75D1B53BBB6}" type="datetimeFigureOut">
              <a:rPr lang="en-US" smtClean="0"/>
              <a:pPr/>
              <a:t>5/2/2023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22274-0FAA-4649-AA4E-4210F4F3216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93184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DBD16-5BFB-4D9F-9646-C75D1B53BBB6}" type="datetimeFigureOut">
              <a:rPr lang="en-US" smtClean="0"/>
              <a:pPr/>
              <a:t>5/2/2023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22274-0FAA-4649-AA4E-4210F4F3216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6889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2961967" cy="2406518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30324" y="798974"/>
            <a:ext cx="6012470" cy="4658826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2961967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DBD16-5BFB-4D9F-9646-C75D1B53BBB6}" type="datetimeFigureOut">
              <a:rPr lang="en-US" smtClean="0"/>
              <a:pPr/>
              <a:t>5/2/2023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22274-0FAA-4649-AA4E-4210F4F3216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30059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>
            <a:xfrm>
              <a:off x="7477387" y="482170"/>
              <a:ext cx="4074533" cy="5149101"/>
            </a:xfrm>
            <a:prstGeom prst="rect">
              <a:avLst/>
            </a:prstGeom>
            <a:blipFill dpi="0" rotWithShape="1">
              <a:blip r:embed="rId2">
                <a:alphaModFix amt="30000"/>
              </a:blip>
              <a:srcRect/>
              <a:tile tx="0" ty="0" sx="100000" sy="100000" flip="none" algn="ctr"/>
            </a:blip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 extrusionH="76200" contourW="12700" prstMaterial="matte">
              <a:bevelT w="152400" h="50800" prst="softRound"/>
              <a:extrusionClr>
                <a:schemeClr val="tx2"/>
              </a:extrusionClr>
              <a:contourClr>
                <a:schemeClr val="bg2"/>
              </a:contourClr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38100" cmpd="sng">
              <a:solidFill>
                <a:schemeClr val="tx2">
                  <a:lumMod val="25000"/>
                </a:schemeClr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2"/>
            <a:ext cx="5532328" cy="1922299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50000"/>
              <a:lumOff val="50000"/>
              <a:alpha val="80000"/>
            </a:schemeClr>
          </a:solidFill>
          <a:ln w="9525" cap="sq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3200" dirty="0"/>
            </a:lvl1pPr>
          </a:lstStyle>
          <a:p>
            <a:pPr lvl="0" algn="ctr"/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059600"/>
            <a:ext cx="5524404" cy="2090134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3CADBD16-5BFB-4D9F-9646-C75D1B53BBB6}" type="datetimeFigureOut">
              <a:rPr lang="en-US" smtClean="0"/>
              <a:pPr/>
              <a:t>5/2/2023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22274-0FAA-4649-AA4E-4210F4F3216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0642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291215" cy="10492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29121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42079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ADBD16-5BFB-4D9F-9646-C75D1B53BBB6}" type="datetimeFigureOut">
              <a:rPr lang="en-US" smtClean="0"/>
              <a:pPr/>
              <a:t>5/2/2023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626774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C0722274-0FAA-4649-AA4E-4210F4F3216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622291"/>
            <a:ext cx="12192000" cy="2505984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>
                  <a:alpha val="80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562"/>
          <a:stretch/>
        </p:blipFill>
        <p:spPr>
          <a:xfrm>
            <a:off x="0" y="6129338"/>
            <a:ext cx="12192000" cy="742950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>
            <a:off x="0" y="6138142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0413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197" r:id="rId1"/>
    <p:sldLayoutId id="2147484198" r:id="rId2"/>
    <p:sldLayoutId id="2147484199" r:id="rId3"/>
    <p:sldLayoutId id="2147484200" r:id="rId4"/>
    <p:sldLayoutId id="2147484201" r:id="rId5"/>
    <p:sldLayoutId id="2147484202" r:id="rId6"/>
    <p:sldLayoutId id="2147484203" r:id="rId7"/>
    <p:sldLayoutId id="2147484204" r:id="rId8"/>
    <p:sldLayoutId id="2147484205" r:id="rId9"/>
    <p:sldLayoutId id="2147484206" r:id="rId10"/>
    <p:sldLayoutId id="2147484207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C18ED9-754D-4A84-AD5E-DA7139A603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4256" y="4767072"/>
            <a:ext cx="6594189" cy="1625210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z="4600" spc="100" dirty="0">
                <a:solidFill>
                  <a:srgbClr val="FFFFFF"/>
                </a:solidFill>
              </a:rPr>
              <a:t>«Сигналы и Символы»</a:t>
            </a:r>
            <a:br>
              <a:rPr lang="en-US" sz="4600" spc="100" dirty="0">
                <a:solidFill>
                  <a:srgbClr val="FFFFFF"/>
                </a:solidFill>
              </a:rPr>
            </a:br>
            <a:endParaRPr lang="en-US" sz="4600" spc="100" dirty="0">
              <a:solidFill>
                <a:srgbClr val="FFFFFF"/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EDB2CE2-1287-4992-85B7-04EE5892FC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29319" y="917725"/>
            <a:ext cx="3424739" cy="4852362"/>
          </a:xfrm>
        </p:spPr>
        <p:txBody>
          <a:bodyPr vert="horz" lIns="45720" tIns="45720" rIns="4572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>
                <a:solidFill>
                  <a:srgbClr val="FFFFFF"/>
                </a:solidFill>
              </a:rPr>
              <a:t>Восточное Управление Образования г. Москвы</a:t>
            </a:r>
          </a:p>
          <a:p>
            <a:pPr>
              <a:lnSpc>
                <a:spcPct val="90000"/>
              </a:lnSpc>
            </a:pPr>
            <a:r>
              <a:rPr lang="en-US" dirty="0">
                <a:solidFill>
                  <a:srgbClr val="FFFFFF"/>
                </a:solidFill>
              </a:rPr>
              <a:t>АНО СОШ «Академическая Гимназия»</a:t>
            </a:r>
          </a:p>
          <a:p>
            <a:pPr>
              <a:lnSpc>
                <a:spcPct val="90000"/>
              </a:lnSpc>
            </a:pPr>
            <a:r>
              <a:rPr lang="en-US" dirty="0">
                <a:solidFill>
                  <a:srgbClr val="FFFFFF"/>
                </a:solidFill>
              </a:rPr>
              <a:t>Выполнила: Беляева Елизавета 1”Б”</a:t>
            </a:r>
          </a:p>
          <a:p>
            <a:pPr>
              <a:lnSpc>
                <a:spcPct val="90000"/>
              </a:lnSpc>
            </a:pPr>
            <a:r>
              <a:rPr lang="en-US" dirty="0">
                <a:solidFill>
                  <a:srgbClr val="FFFFFF"/>
                </a:solidFill>
              </a:rPr>
              <a:t>Научный руководитель: Бакурова Инна Сергеевна</a:t>
            </a:r>
          </a:p>
          <a:p>
            <a:pPr>
              <a:lnSpc>
                <a:spcPct val="90000"/>
              </a:lnSpc>
            </a:pP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7" name="Picture 3" descr="Туманные горы">
            <a:extLst>
              <a:ext uri="{FF2B5EF4-FFF2-40B4-BE49-F238E27FC236}">
                <a16:creationId xmlns:a16="http://schemas.microsoft.com/office/drawing/2014/main" id="{5DE86A6F-ACDB-4533-AD95-8256635C295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7547" y="321733"/>
            <a:ext cx="7058306" cy="4107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59865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5843D62-E854-45DE-BD31-5AF7ADB8B0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6756" y="906189"/>
            <a:ext cx="8689571" cy="1001886"/>
          </a:xfrm>
        </p:spPr>
        <p:txBody>
          <a:bodyPr anchor="b">
            <a:normAutofit/>
          </a:bodyPr>
          <a:lstStyle/>
          <a:p>
            <a:pPr algn="ctr"/>
            <a:r>
              <a:rPr lang="ru-RU" dirty="0"/>
              <a:t>Цели проекта:</a:t>
            </a:r>
          </a:p>
        </p:txBody>
      </p:sp>
      <p:graphicFrame>
        <p:nvGraphicFramePr>
          <p:cNvPr id="5" name="Объект 2">
            <a:extLst>
              <a:ext uri="{FF2B5EF4-FFF2-40B4-BE49-F238E27FC236}">
                <a16:creationId xmlns:a16="http://schemas.microsoft.com/office/drawing/2014/main" id="{A6E766B7-766C-43DB-A30D-EC6F4777CD3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57801863"/>
              </p:ext>
            </p:extLst>
          </p:nvPr>
        </p:nvGraphicFramePr>
        <p:xfrm>
          <a:off x="1143000" y="2338016"/>
          <a:ext cx="9906000" cy="35611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300343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29A3BE-F357-42B4-8C63-9E5287EE65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9" y="585216"/>
            <a:ext cx="3976496" cy="1499616"/>
          </a:xfrm>
        </p:spPr>
        <p:txBody>
          <a:bodyPr>
            <a:normAutofit/>
          </a:bodyPr>
          <a:lstStyle/>
          <a:p>
            <a:r>
              <a:rPr lang="ru-RU" sz="3900" dirty="0">
                <a:solidFill>
                  <a:schemeClr val="tx1"/>
                </a:solidFill>
              </a:rPr>
              <a:t>Пиктограммы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557EC27-809A-4CDD-94A3-BB3288A880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9" y="2286000"/>
            <a:ext cx="3791711" cy="3163455"/>
          </a:xfrm>
        </p:spPr>
        <p:txBody>
          <a:bodyPr>
            <a:normAutofit lnSpcReduction="10000"/>
          </a:bodyPr>
          <a:lstStyle/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1500" dirty="0">
                <a:latin typeface="Calibri" panose="020F0502020204030204" pitchFamily="34" charset="0"/>
                <a:cs typeface="Calibri" panose="020F0502020204030204" pitchFamily="34" charset="0"/>
              </a:rPr>
              <a:t>Возникла и начала развиваться письменность с развитием общества. Менялись орудия письма, материал, на котором писали.</a:t>
            </a:r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1500" dirty="0">
                <a:latin typeface="Calibri" panose="020F0502020204030204" pitchFamily="34" charset="0"/>
                <a:cs typeface="Calibri" panose="020F0502020204030204" pitchFamily="34" charset="0"/>
              </a:rPr>
              <a:t>Один из древнейших способов письма – рисуночный или пиктография. Такие рисунки могли быть понятны людям, говорящим на разных языках.</a:t>
            </a:r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1500" dirty="0">
                <a:latin typeface="Calibri" panose="020F0502020204030204" pitchFamily="34" charset="0"/>
                <a:cs typeface="Calibri" panose="020F0502020204030204" pitchFamily="34" charset="0"/>
              </a:rPr>
              <a:t>Пиктограммы выцарапывались на стенах пещер, на скалах, на рогах и костях животных. Принцип сохранился и в настоящее время в виде различных знаков и рисунков на улице.</a:t>
            </a:r>
          </a:p>
          <a:p>
            <a:endParaRPr lang="ru-RU" sz="1700" dirty="0">
              <a:solidFill>
                <a:srgbClr val="FFFFFF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360E2AF-687E-418D-A4E0-D4CC4C5548A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0" y="640080"/>
            <a:ext cx="5455921" cy="4693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74087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92CA05-2CBA-4925-AD55-22E706F42C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4276" y="640081"/>
            <a:ext cx="4208656" cy="145542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400" dirty="0">
                <a:solidFill>
                  <a:schemeClr val="tx1"/>
                </a:solidFill>
              </a:rPr>
              <a:t>Костры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7410E19-F69B-4A9A-BCFE-D2766A94E3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8921" y="2447925"/>
            <a:ext cx="4967552" cy="2973819"/>
          </a:xfrm>
        </p:spPr>
        <p:txBody>
          <a:bodyPr vert="horz" lIns="91440" tIns="45720" rIns="91440" bIns="45720" rtlCol="0" anchor="t">
            <a:normAutofit fontScale="92500"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 древних времен человечество использует самые разные средства, чтобы передавать важную информацию.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Наиболее популярным способом сообщить что-то значимое в соседние селения были костры. Они использовались с незапаметных времен, а неактуальными стали сравнительно недавно (в 19 веке).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 совершенстве владели искусством костра индейцы Северной Америки. Придавая клубам дыма определенный цвет и форму, индейцы могли передать различные сведения – предупредить о военном вторжении, информировать о количестве врагов, и месте их расположения, договориться о подмоге.</a:t>
            </a:r>
          </a:p>
          <a:p>
            <a:pPr algn="r">
              <a:lnSpc>
                <a:spcPct val="90000"/>
              </a:lnSpc>
            </a:pPr>
            <a:endParaRPr lang="en-US" sz="1200" dirty="0">
              <a:solidFill>
                <a:srgbClr val="FFFFFF"/>
              </a:solidFill>
            </a:endParaRPr>
          </a:p>
        </p:txBody>
      </p:sp>
      <p:pic>
        <p:nvPicPr>
          <p:cNvPr id="7" name="Рисунок 6" descr="Изображение выглядит как членистоногое, краб, беспозвоночное&#10;&#10;Автоматически созданное описание">
            <a:extLst>
              <a:ext uri="{FF2B5EF4-FFF2-40B4-BE49-F238E27FC236}">
                <a16:creationId xmlns:a16="http://schemas.microsoft.com/office/drawing/2014/main" id="{9974E2D3-A7A9-44FC-9AC0-2270457306A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1422400"/>
            <a:ext cx="5459470" cy="3768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85995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16C79D-47D3-42EB-A3F1-36F1F8A823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9" y="585216"/>
            <a:ext cx="3779085" cy="1499616"/>
          </a:xfrm>
        </p:spPr>
        <p:txBody>
          <a:bodyPr>
            <a:normAutofit/>
          </a:bodyPr>
          <a:lstStyle/>
          <a:p>
            <a:r>
              <a:rPr lang="ru-RU" sz="4400" dirty="0">
                <a:solidFill>
                  <a:schemeClr val="tx1"/>
                </a:solidFill>
              </a:rPr>
              <a:t>Барабаны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001BE40-A6C9-40A0-A445-49BDD37D6A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9" y="2286000"/>
            <a:ext cx="3791711" cy="2487169"/>
          </a:xfrm>
        </p:spPr>
        <p:txBody>
          <a:bodyPr>
            <a:normAutofit lnSpcReduction="10000"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500" dirty="0">
                <a:latin typeface="Calibri" panose="020F0502020204030204" pitchFamily="34" charset="0"/>
                <a:cs typeface="Calibri" panose="020F0502020204030204" pitchFamily="34" charset="0"/>
              </a:rPr>
              <a:t>Барабаны – еще один способ общения, который показал впечатляющую жизнеспособность.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500" dirty="0">
                <a:latin typeface="Calibri" panose="020F0502020204030204" pitchFamily="34" charset="0"/>
                <a:cs typeface="Calibri" panose="020F0502020204030204" pitchFamily="34" charset="0"/>
              </a:rPr>
              <a:t>Его начали применять в доисторические времена, и по сей день  используют в некоторых африканских племенах.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500" dirty="0">
                <a:latin typeface="Calibri" panose="020F0502020204030204" pitchFamily="34" charset="0"/>
                <a:cs typeface="Calibri" panose="020F0502020204030204" pitchFamily="34" charset="0"/>
              </a:rPr>
              <a:t>Звуки разнообразны по тональности продолжительности, это позволяет передавать сообщения со всевозможным смыслом, а не только сигнализировать об опасности.</a:t>
            </a:r>
          </a:p>
          <a:p>
            <a:endParaRPr lang="ru-RU" sz="1900" dirty="0">
              <a:solidFill>
                <a:srgbClr val="FFFFFF"/>
              </a:solidFill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6494A49-4C89-47D4-A274-53C64D5F76D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39968" y="1114425"/>
            <a:ext cx="5923407" cy="4810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17716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4000"/>
                <a:satMod val="80000"/>
                <a:lumMod val="106000"/>
              </a:schemeClr>
            </a:gs>
            <a:gs pos="100000">
              <a:schemeClr val="bg1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154C984-0AF8-49B3-AB3D-973F9D6590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80" y="804520"/>
            <a:ext cx="4176815" cy="1049235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</a:rPr>
              <a:t>Азбука Морзе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126BC24-B616-43E6-8D1A-417450CB99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81" y="1635760"/>
            <a:ext cx="5274339" cy="4033520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Азбука Морзе – особый способ кодирования различных языковых знаков</a:t>
            </a: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букв, цифр и даже знаков препинания при помощи звуковых сигналов</a:t>
            </a: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ru-RU" sz="2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Используется 2 вида сигналов: длинный – тире, короткий обозначает точку.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Первая телеграфная линия в 1843 году организована между Балтимором и Вашингтоном.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Уже через год по этой линии передали первую телеграмму со словами «Чудны дела твои, Господи»</a:t>
            </a: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ru-RU" sz="2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1865 году военно-морской флот принял систему Морзе в виде сигналов, отдаваемых днем флажками  и ночью фонарями.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Наиболее известный сигнал, который передает азбука Морзе – СОС.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Несмотря на то, что в наше время существует масса новых систем и кодов передачи информации, азбука Морзе все так же популярна среди радиолюбителей</a:t>
            </a: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/</a:t>
            </a:r>
            <a:endParaRPr lang="ru-RU" sz="2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10000"/>
              </a:lnSpc>
            </a:pPr>
            <a:endParaRPr lang="ru-RU" sz="700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77A5CFE-7E2F-48B5-9A31-E771D1B8914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4039" y="805583"/>
            <a:ext cx="3670349" cy="4660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40282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Изображение выглядит как текст, электроника, цепь&#10;&#10;Автоматически созданное описание">
            <a:extLst>
              <a:ext uri="{FF2B5EF4-FFF2-40B4-BE49-F238E27FC236}">
                <a16:creationId xmlns:a16="http://schemas.microsoft.com/office/drawing/2014/main" id="{EBF321CB-98BC-4D3A-A08C-8F18946F066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471804"/>
            <a:ext cx="5605667" cy="5123927"/>
          </a:xfrm>
          <a:prstGeom prst="rect">
            <a:avLst/>
          </a:prstGeom>
        </p:spPr>
      </p:pic>
      <p:pic>
        <p:nvPicPr>
          <p:cNvPr id="4" name="Объект 3">
            <a:extLst>
              <a:ext uri="{FF2B5EF4-FFF2-40B4-BE49-F238E27FC236}">
                <a16:creationId xmlns:a16="http://schemas.microsoft.com/office/drawing/2014/main" id="{FFE2D4A3-7AA3-4989-8F1E-3B772427504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email">
            <a:alphaModFix amt="6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5570" y="471804"/>
            <a:ext cx="5446615" cy="5123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00721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BDD582-CABC-4CF1-96D1-7F6CFF5E31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726750"/>
          </a:xfrm>
        </p:spPr>
        <p:txBody>
          <a:bodyPr/>
          <a:lstStyle/>
          <a:p>
            <a:r>
              <a:rPr lang="ru-RU" dirty="0"/>
              <a:t>Спасибо за Внимание!</a:t>
            </a:r>
          </a:p>
        </p:txBody>
      </p:sp>
      <p:pic>
        <p:nvPicPr>
          <p:cNvPr id="4" name="Рисунок 3" descr="Изображение выглядит как текст, человек, внутренний, сидит&#10;&#10;Автоматически созданное описание">
            <a:extLst>
              <a:ext uri="{FF2B5EF4-FFF2-40B4-BE49-F238E27FC236}">
                <a16:creationId xmlns:a16="http://schemas.microsoft.com/office/drawing/2014/main" id="{B47D3CE1-1D2C-4992-B9E4-302B30E0A3E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4782" y="1311967"/>
            <a:ext cx="7523921" cy="4234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6398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0F5866-C6F2-432A-81F6-17E40E24AA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Список использованных источников: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15C990F-6A4D-44C6-8C68-965F5D65FE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2015733"/>
            <a:ext cx="9291215" cy="2083302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1. </a:t>
            </a:r>
            <a:r>
              <a:rPr lang="en-US" dirty="0"/>
              <a:t>conspect.ru </a:t>
            </a:r>
            <a:r>
              <a:rPr lang="ru-RU" dirty="0"/>
              <a:t>«История возникновения письма для младших классов»</a:t>
            </a:r>
          </a:p>
          <a:p>
            <a:pPr marL="0" indent="0">
              <a:buNone/>
            </a:pPr>
            <a:r>
              <a:rPr lang="ru-RU" dirty="0"/>
              <a:t>2. </a:t>
            </a:r>
            <a:r>
              <a:rPr lang="en-US" dirty="0"/>
              <a:t>sitekid.ru </a:t>
            </a:r>
            <a:r>
              <a:rPr lang="ru-RU" dirty="0"/>
              <a:t>«Письменность, счет и коммуникация древних людей»</a:t>
            </a:r>
          </a:p>
          <a:p>
            <a:pPr marL="0" indent="0">
              <a:buNone/>
            </a:pPr>
            <a:r>
              <a:rPr lang="ru-RU" dirty="0"/>
              <a:t>3. </a:t>
            </a:r>
            <a:r>
              <a:rPr lang="en-US" dirty="0"/>
              <a:t>kulturologia-ru. </a:t>
            </a:r>
            <a:r>
              <a:rPr lang="ru-RU" dirty="0"/>
              <a:t>«Барабаны, дым, глашатаи и другие способы, которыми распространяли новости до появления газет и телеграфа»</a:t>
            </a:r>
          </a:p>
          <a:p>
            <a:pPr marL="0" indent="0">
              <a:buNone/>
            </a:pPr>
            <a:endParaRPr lang="en-US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6960852"/>
      </p:ext>
    </p:extLst>
  </p:cSld>
  <p:clrMapOvr>
    <a:masterClrMapping/>
  </p:clrMapOvr>
</p:sld>
</file>

<file path=ppt/theme/theme1.xml><?xml version="1.0" encoding="utf-8"?>
<a:theme xmlns:a="http://schemas.openxmlformats.org/drawingml/2006/main" name="Галерея">
  <a:themeElements>
    <a:clrScheme name="Галерея">
      <a:dk1>
        <a:sysClr val="windowText" lastClr="000000"/>
      </a:dk1>
      <a:lt1>
        <a:sysClr val="window" lastClr="FFFFFF"/>
      </a:lt1>
      <a:dk2>
        <a:srgbClr val="454545"/>
      </a:dk2>
      <a:lt2>
        <a:srgbClr val="DFD9D5"/>
      </a:lt2>
      <a:accent1>
        <a:srgbClr val="FB8C29"/>
      </a:accent1>
      <a:accent2>
        <a:srgbClr val="F2C351"/>
      </a:accent2>
      <a:accent3>
        <a:srgbClr val="D0CBA5"/>
      </a:accent3>
      <a:accent4>
        <a:srgbClr val="A2C476"/>
      </a:accent4>
      <a:accent5>
        <a:srgbClr val="57C293"/>
      </a:accent5>
      <a:accent6>
        <a:srgbClr val="06BFDE"/>
      </a:accent6>
      <a:hlink>
        <a:srgbClr val="FBAE29"/>
      </a:hlink>
      <a:folHlink>
        <a:srgbClr val="EDC47E"/>
      </a:folHlink>
    </a:clrScheme>
    <a:fontScheme name="Галерея">
      <a:majorFont>
        <a:latin typeface="Rockwell" panose="020606030202050204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алерея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BB5F5D82-B5E9-469E-A815-C655ED4AF24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145</TotalTime>
  <Words>447</Words>
  <Application>Microsoft Office PowerPoint</Application>
  <PresentationFormat>Широкоэкранный</PresentationFormat>
  <Paragraphs>33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Rockwell</vt:lpstr>
      <vt:lpstr>Галерея</vt:lpstr>
      <vt:lpstr>«Сигналы и Символы» </vt:lpstr>
      <vt:lpstr>Цели проекта:</vt:lpstr>
      <vt:lpstr>Пиктограммы</vt:lpstr>
      <vt:lpstr>Костры</vt:lpstr>
      <vt:lpstr>Барабаны</vt:lpstr>
      <vt:lpstr>Азбука Морзе</vt:lpstr>
      <vt:lpstr>Презентация PowerPoint</vt:lpstr>
      <vt:lpstr>Спасибо за Внимание!</vt:lpstr>
      <vt:lpstr>Список использованных источников: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«Сигналы и Символы» </dc:title>
  <dc:creator>Беляева Елена Владимировна</dc:creator>
  <cp:lastModifiedBy>Бакурова Инна Сергеевна</cp:lastModifiedBy>
  <cp:revision>3</cp:revision>
  <dcterms:created xsi:type="dcterms:W3CDTF">2022-02-12T15:25:46Z</dcterms:created>
  <dcterms:modified xsi:type="dcterms:W3CDTF">2023-05-02T17:08:49Z</dcterms:modified>
</cp:coreProperties>
</file>