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7" r:id="rId4"/>
    <p:sldId id="283" r:id="rId5"/>
    <p:sldId id="287" r:id="rId6"/>
    <p:sldId id="284" r:id="rId7"/>
    <p:sldId id="285" r:id="rId8"/>
    <p:sldId id="296" r:id="rId9"/>
    <p:sldId id="297" r:id="rId10"/>
    <p:sldId id="290" r:id="rId11"/>
    <p:sldId id="300" r:id="rId12"/>
    <p:sldId id="298" r:id="rId13"/>
    <p:sldId id="301" r:id="rId14"/>
    <p:sldId id="294" r:id="rId15"/>
  </p:sldIdLst>
  <p:sldSz cx="9144000" cy="6858000" type="screen4x3"/>
  <p:notesSz cx="9947275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озг" initials="М" lastIdx="1" clrIdx="0">
    <p:extLst>
      <p:ext uri="{19B8F6BF-5375-455C-9EA6-DF929625EA0E}">
        <p15:presenceInfo xmlns:p15="http://schemas.microsoft.com/office/powerpoint/2012/main" userId="Мозг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00CC"/>
    <a:srgbClr val="99FF99"/>
    <a:srgbClr val="FFFF99"/>
    <a:srgbClr val="660066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891154" y="692150"/>
            <a:ext cx="3361690" cy="330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6F2F9F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6F2F9F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423669" y="4046220"/>
            <a:ext cx="1570990" cy="1051559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25440" y="3816350"/>
            <a:ext cx="2520950" cy="19075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955540" y="5144770"/>
            <a:ext cx="2541269" cy="134747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7086600" y="4724400"/>
            <a:ext cx="1244600" cy="1244600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6F2F9F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524000" y="1143000"/>
            <a:ext cx="2157729" cy="152400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524000" y="2743200"/>
            <a:ext cx="2157729" cy="154305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524000" y="4419600"/>
            <a:ext cx="2166620" cy="147447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950970" y="1154430"/>
            <a:ext cx="2138679" cy="1606550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950970" y="2816860"/>
            <a:ext cx="2195829" cy="1492250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950970" y="4418329"/>
            <a:ext cx="2195829" cy="1427480"/>
          </a:xfrm>
          <a:prstGeom prst="rect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6286500" y="1179830"/>
            <a:ext cx="2171700" cy="1581150"/>
          </a:xfrm>
          <a:prstGeom prst="rect">
            <a:avLst/>
          </a:pr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6253479" y="2816860"/>
            <a:ext cx="2204720" cy="15113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6253479" y="4420870"/>
            <a:ext cx="2203450" cy="1426209"/>
          </a:xfrm>
          <a:prstGeom prst="rect">
            <a:avLst/>
          </a:pr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6F2F9F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75279" y="720090"/>
            <a:ext cx="3961129" cy="330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6F2F9F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74720" y="1437704"/>
            <a:ext cx="4680584" cy="1901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2441" y="9478"/>
            <a:ext cx="9144000" cy="6858000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risscrossEtching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ru-RU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43000" y="642620"/>
            <a:ext cx="71628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dirty="0">
                <a:solidFill>
                  <a:srgbClr val="001F5F"/>
                </a:solidFill>
                <a:latin typeface="Arial"/>
                <a:cs typeface="Arial"/>
              </a:rPr>
              <a:t>Муниципальное бюджетное образовательное учреждение лицей №3  (дошкольное отделение)</a:t>
            </a:r>
            <a:endParaRPr dirty="0">
              <a:solidFill>
                <a:srgbClr val="001F5F"/>
              </a:solidFill>
              <a:latin typeface="Arial"/>
              <a:cs typeface="Arial"/>
            </a:endParaRP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E1DD8359-E814-4243-BB0B-E88A2EB00C89}"/>
              </a:ext>
            </a:extLst>
          </p:cNvPr>
          <p:cNvSpPr txBox="1">
            <a:spLocks/>
          </p:cNvSpPr>
          <p:nvPr/>
        </p:nvSpPr>
        <p:spPr>
          <a:xfrm>
            <a:off x="899592" y="4908049"/>
            <a:ext cx="7344816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80000"/>
              </a:lnSpc>
              <a:spcBef>
                <a:spcPts val="0"/>
              </a:spcBef>
            </a:pPr>
            <a:r>
              <a:rPr lang="ru-RU" sz="16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учитель-логопед:</a:t>
            </a:r>
          </a:p>
          <a:p>
            <a:pPr algn="r">
              <a:lnSpc>
                <a:spcPct val="80000"/>
              </a:lnSpc>
              <a:spcBef>
                <a:spcPts val="0"/>
              </a:spcBef>
            </a:pPr>
            <a:endParaRPr lang="ru-RU" sz="16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80000"/>
              </a:lnSpc>
              <a:spcBef>
                <a:spcPts val="0"/>
              </a:spcBef>
            </a:pPr>
            <a:r>
              <a:rPr lang="ru-RU" sz="16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Трухина А.А.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6AE47BF-AF00-4F5A-AFEB-230938128820}"/>
              </a:ext>
            </a:extLst>
          </p:cNvPr>
          <p:cNvSpPr/>
          <p:nvPr/>
        </p:nvSpPr>
        <p:spPr>
          <a:xfrm>
            <a:off x="827584" y="2209800"/>
            <a:ext cx="74168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Условия успешного преодоления двигательных  нарушений у детей с речевыми дефектами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2">
            <a:extLst>
              <a:ext uri="{FF2B5EF4-FFF2-40B4-BE49-F238E27FC236}">
                <a16:creationId xmlns:a16="http://schemas.microsoft.com/office/drawing/2014/main" id="{7D6F4939-1D1D-447A-A329-92207962776C}"/>
              </a:ext>
            </a:extLst>
          </p:cNvPr>
          <p:cNvSpPr/>
          <p:nvPr/>
        </p:nvSpPr>
        <p:spPr>
          <a:xfrm>
            <a:off x="-12441" y="9478"/>
            <a:ext cx="9144000" cy="6858000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risscrossEtching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l"/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18B8558-31B1-4E53-A429-2E9F5098E4AD}"/>
              </a:ext>
            </a:extLst>
          </p:cNvPr>
          <p:cNvSpPr/>
          <p:nvPr/>
        </p:nvSpPr>
        <p:spPr>
          <a:xfrm>
            <a:off x="1725079" y="1524000"/>
            <a:ext cx="7074159" cy="17112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Ш</a:t>
            </a:r>
            <a:r>
              <a:rPr lang="ru-RU" sz="2000" b="1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</a:t>
            </a:r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 коза по мостику и  виля</a:t>
            </a:r>
            <a:r>
              <a:rPr lang="ru-RU" sz="2000" b="1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</a:t>
            </a:r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 хвостиком.</a:t>
            </a:r>
          </a:p>
          <a:p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Зацепи</a:t>
            </a:r>
            <a:r>
              <a:rPr lang="ru-RU" sz="2000" b="1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</a:t>
            </a:r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 за пери</a:t>
            </a:r>
            <a:r>
              <a:rPr lang="ru-RU" sz="2000" b="1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</a:t>
            </a:r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а, прямо в речку угоди</a:t>
            </a:r>
            <a:r>
              <a:rPr lang="ru-RU" sz="2000" b="1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</a:t>
            </a:r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а.</a:t>
            </a:r>
          </a:p>
          <a:p>
            <a:pPr algn="ctr"/>
            <a:endParaRPr lang="ru-RU" sz="200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70000"/>
              </a:lnSpc>
            </a:pP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ru-RU" sz="7200" dirty="0">
              <a:ln w="6600">
                <a:noFill/>
                <a:prstDash val="solid"/>
              </a:ln>
              <a:solidFill>
                <a:srgbClr val="660066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AA412ED-B7BF-4F2A-B4D5-C1B85E1203D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4958" y="2828890"/>
            <a:ext cx="7074160" cy="32004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41FEACB-1051-4968-B83B-13D8C80C7B08}"/>
              </a:ext>
            </a:extLst>
          </p:cNvPr>
          <p:cNvSpPr/>
          <p:nvPr/>
        </p:nvSpPr>
        <p:spPr>
          <a:xfrm>
            <a:off x="264838" y="304800"/>
            <a:ext cx="8534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>
                <a:ln w="6600">
                  <a:noFill/>
                  <a:prstDash val="solid"/>
                </a:ln>
                <a:solidFill>
                  <a:srgbClr val="660066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Формирование сенсорного опыта, массаж активных точек на ногах, навык пространственного ориентирования, автоматизация звука Л </a:t>
            </a:r>
            <a:endParaRPr kumimoji="0" lang="ru-RU" i="0" u="none" strike="noStrike" kern="1200" normalizeH="0" baseline="0" noProof="0" dirty="0">
              <a:ln w="6600">
                <a:noFill/>
                <a:prstDash val="solid"/>
              </a:ln>
              <a:solidFill>
                <a:srgbClr val="660066"/>
              </a:solidFill>
              <a:effectLst>
                <a:outerShdw dist="38100" dir="2700000" algn="tl" rotWithShape="0">
                  <a:schemeClr val="accent2"/>
                </a:outerShdw>
              </a:effectLst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ru-RU" sz="7200" dirty="0">
              <a:ln w="6600">
                <a:noFill/>
                <a:prstDash val="solid"/>
              </a:ln>
              <a:solidFill>
                <a:srgbClr val="660066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718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4AADEA-9F6E-43A9-A3BE-FA52DF0B7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160346F-113E-455D-8DBE-5F3969FF5B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02BC767-9A0B-4A3F-AF7D-72B05364E4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60" y="13271"/>
            <a:ext cx="9125339" cy="699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503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284BEAB-6360-4485-BEF4-12A1BE567561}"/>
              </a:ext>
            </a:extLst>
          </p:cNvPr>
          <p:cNvSpPr/>
          <p:nvPr/>
        </p:nvSpPr>
        <p:spPr>
          <a:xfrm>
            <a:off x="271166" y="6292"/>
            <a:ext cx="8382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b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   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7200" dirty="0">
              <a:ln w="6600">
                <a:noFill/>
                <a:prstDash val="solid"/>
              </a:ln>
              <a:solidFill>
                <a:srgbClr val="660066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B0E32E0-DEC0-469C-9D29-912BDA1832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546" y="0"/>
            <a:ext cx="9052965" cy="685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276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8ACD9B-5C6E-44A9-BAAD-2120FE35B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64F965A-DE60-4EBF-861E-59F86E9A30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295927-AB6B-4947-9BF5-5FA805FA380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272"/>
            <a:ext cx="9144000" cy="684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665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2">
            <a:extLst>
              <a:ext uri="{FF2B5EF4-FFF2-40B4-BE49-F238E27FC236}">
                <a16:creationId xmlns:a16="http://schemas.microsoft.com/office/drawing/2014/main" id="{7D6F4939-1D1D-447A-A329-92207962776C}"/>
              </a:ext>
            </a:extLst>
          </p:cNvPr>
          <p:cNvSpPr/>
          <p:nvPr/>
        </p:nvSpPr>
        <p:spPr>
          <a:xfrm>
            <a:off x="-12441" y="9478"/>
            <a:ext cx="9144000" cy="6858000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risscrossEtching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6690238-0A1E-4940-A3ED-9D58766EC294}"/>
              </a:ext>
            </a:extLst>
          </p:cNvPr>
          <p:cNvSpPr/>
          <p:nvPr/>
        </p:nvSpPr>
        <p:spPr>
          <a:xfrm>
            <a:off x="5122628" y="4509293"/>
            <a:ext cx="4378656" cy="140346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000" b="1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Ладонь-кулак, </a:t>
            </a:r>
          </a:p>
          <a:p>
            <a:pPr algn="ctr"/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ты тоже делай так! </a:t>
            </a:r>
          </a:p>
          <a:p>
            <a:pPr algn="ctr">
              <a:lnSpc>
                <a:spcPct val="70000"/>
              </a:lnSpc>
            </a:pP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ru-RU" sz="7200" dirty="0">
              <a:ln w="6600">
                <a:noFill/>
                <a:prstDash val="solid"/>
              </a:ln>
              <a:solidFill>
                <a:srgbClr val="660066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E24FC93-2FB1-4BA2-B2A8-5DC1DC48B50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02" y="170946"/>
            <a:ext cx="5044623" cy="241865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874B46D-6B8C-4C1D-8292-76D508C5352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" y="4187181"/>
            <a:ext cx="5515169" cy="232217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A99E219-21F4-4CB2-903C-41CDA375F6E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9559" y="1886799"/>
            <a:ext cx="4378657" cy="2418655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C1B40BC-A376-404F-811A-B591A001D32F}"/>
              </a:ext>
            </a:extLst>
          </p:cNvPr>
          <p:cNvSpPr/>
          <p:nvPr/>
        </p:nvSpPr>
        <p:spPr>
          <a:xfrm>
            <a:off x="4740462" y="226523"/>
            <a:ext cx="4378656" cy="17112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Бежали </a:t>
            </a:r>
            <a:r>
              <a:rPr lang="ru-RU" sz="2000" dirty="0" err="1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бегемотики</a:t>
            </a:r>
            <a:endParaRPr lang="ru-RU" sz="200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Надутые животики</a:t>
            </a:r>
          </a:p>
          <a:p>
            <a:pPr algn="ctr"/>
            <a:endParaRPr lang="ru-RU" sz="200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70000"/>
              </a:lnSpc>
            </a:pP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ru-RU" sz="7200" dirty="0">
              <a:ln w="6600">
                <a:noFill/>
                <a:prstDash val="solid"/>
              </a:ln>
              <a:solidFill>
                <a:srgbClr val="660066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39A17A7-63EB-4DAD-BF3A-9102CB892D97}"/>
              </a:ext>
            </a:extLst>
          </p:cNvPr>
          <p:cNvSpPr/>
          <p:nvPr/>
        </p:nvSpPr>
        <p:spPr>
          <a:xfrm>
            <a:off x="-111456" y="2386632"/>
            <a:ext cx="4378656" cy="17112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200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Бежали и бежали</a:t>
            </a:r>
          </a:p>
          <a:p>
            <a:pPr algn="ctr"/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дружно повторяли</a:t>
            </a:r>
          </a:p>
          <a:p>
            <a:pPr algn="ctr">
              <a:lnSpc>
                <a:spcPct val="70000"/>
              </a:lnSpc>
            </a:pP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ru-RU" sz="7200" dirty="0">
              <a:ln w="6600">
                <a:noFill/>
                <a:prstDash val="solid"/>
              </a:ln>
              <a:solidFill>
                <a:srgbClr val="660066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711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9A6A9849-1B60-4216-B153-50AE084229A7}"/>
              </a:ext>
            </a:extLst>
          </p:cNvPr>
          <p:cNvSpPr/>
          <p:nvPr/>
        </p:nvSpPr>
        <p:spPr>
          <a:xfrm>
            <a:off x="-12441" y="9478"/>
            <a:ext cx="9144000" cy="6858000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risscrossEtching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4C46750-F61B-44D2-8B37-2EA73A986143}"/>
              </a:ext>
            </a:extLst>
          </p:cNvPr>
          <p:cNvSpPr/>
          <p:nvPr/>
        </p:nvSpPr>
        <p:spPr>
          <a:xfrm>
            <a:off x="1028700" y="1447800"/>
            <a:ext cx="7086600" cy="36625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2800" i="0" u="none" strike="noStrike" kern="1200" normalizeH="0" baseline="0" noProof="0" dirty="0">
                <a:ln w="6600">
                  <a:noFill/>
                  <a:prstDash val="solid"/>
                </a:ln>
                <a:solidFill>
                  <a:srgbClr val="660066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Мышечный, двигательный анализатор функционирует не сам по себе, </a:t>
            </a:r>
          </a:p>
          <a:p>
            <a:pPr algn="ctr"/>
            <a:r>
              <a:rPr kumimoji="0" lang="ru-RU" sz="2800" i="0" u="none" strike="noStrike" kern="1200" normalizeH="0" baseline="0" noProof="0" dirty="0">
                <a:ln w="6600">
                  <a:noFill/>
                  <a:prstDash val="solid"/>
                </a:ln>
                <a:solidFill>
                  <a:srgbClr val="660066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 играет огромную роль в целостной деятельности мозга, и «мышечное чувство» не только усиливает все другие ощущения человека, </a:t>
            </a:r>
          </a:p>
          <a:p>
            <a:pPr algn="ctr"/>
            <a:r>
              <a:rPr kumimoji="0" lang="ru-RU" sz="2800" i="0" u="none" strike="noStrike" kern="1200" normalizeH="0" baseline="0" noProof="0" dirty="0">
                <a:ln w="6600">
                  <a:noFill/>
                  <a:prstDash val="solid"/>
                </a:ln>
                <a:solidFill>
                  <a:srgbClr val="660066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 и объединяет их</a:t>
            </a:r>
          </a:p>
          <a:p>
            <a:pPr algn="r"/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И.М.Сеченов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великий русский физиолог) </a:t>
            </a:r>
            <a:endParaRPr lang="ru-RU" sz="7200" dirty="0">
              <a:ln w="6600">
                <a:noFill/>
                <a:prstDash val="solid"/>
              </a:ln>
              <a:solidFill>
                <a:srgbClr val="660066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074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2">
            <a:extLst>
              <a:ext uri="{FF2B5EF4-FFF2-40B4-BE49-F238E27FC236}">
                <a16:creationId xmlns:a16="http://schemas.microsoft.com/office/drawing/2014/main" id="{7D6F4939-1D1D-447A-A329-92207962776C}"/>
              </a:ext>
            </a:extLst>
          </p:cNvPr>
          <p:cNvSpPr/>
          <p:nvPr/>
        </p:nvSpPr>
        <p:spPr>
          <a:xfrm>
            <a:off x="-12441" y="9478"/>
            <a:ext cx="9144000" cy="6858000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risscrossEtching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4CD8782D-C4AD-4813-A0FB-B87EC2C2FBC6}"/>
              </a:ext>
            </a:extLst>
          </p:cNvPr>
          <p:cNvSpPr/>
          <p:nvPr/>
        </p:nvSpPr>
        <p:spPr>
          <a:xfrm>
            <a:off x="609600" y="685800"/>
            <a:ext cx="8153400" cy="52014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2800" i="0" u="none" strike="noStrike" kern="1200" normalizeH="0" baseline="0" noProof="0" dirty="0">
                <a:ln w="6600">
                  <a:noFill/>
                  <a:prstDash val="solid"/>
                </a:ln>
                <a:solidFill>
                  <a:srgbClr val="660066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Характеристика двигательной сферы дошкольников с речевыми дефектами:</a:t>
            </a:r>
          </a:p>
          <a:p>
            <a:pPr algn="ctr">
              <a:lnSpc>
                <a:spcPct val="150000"/>
              </a:lnSpc>
            </a:pPr>
            <a:endParaRPr kumimoji="0" lang="ru-RU" sz="2000" i="0" u="none" strike="noStrike" kern="1200" normalizeH="0" baseline="0" noProof="0" dirty="0">
              <a:ln w="6600">
                <a:noFill/>
                <a:prstDash val="solid"/>
              </a:ln>
              <a:solidFill>
                <a:srgbClr val="660066"/>
              </a:solidFill>
              <a:effectLst>
                <a:outerShdw dist="38100" dir="2700000" algn="tl" rotWithShape="0">
                  <a:schemeClr val="accent2"/>
                </a:outerShdw>
              </a:effectLst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0" lang="ru-RU" sz="2000" i="0" u="none" strike="noStrike" kern="1200" normalizeH="0" baseline="0" noProof="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нарушена регуляция произвольных движений;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0" lang="ru-RU" sz="2000" i="0" u="none" strike="noStrike" kern="1200" normalizeH="0" baseline="0" noProof="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сформирована техника выполнения движений;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0" lang="ru-RU" sz="2000" i="0" u="none" strike="noStrike" kern="1200" normalizeH="0" baseline="0" noProof="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ограничен объём выполнения движений как по подражанию, так и по словесной инструкции;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0" lang="ru-RU" sz="2000" i="0" u="none" strike="noStrike" kern="1200" normalizeH="0" baseline="0" noProof="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дети испытывают трудности в координации тела в пространстве, в нахождении заданного пальца на руке, в различении левой и правой руки, в удержании равновесия.</a:t>
            </a:r>
          </a:p>
          <a:p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ru-RU" sz="7200" dirty="0">
              <a:ln w="6600">
                <a:noFill/>
                <a:prstDash val="solid"/>
              </a:ln>
              <a:solidFill>
                <a:srgbClr val="660066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2">
            <a:extLst>
              <a:ext uri="{FF2B5EF4-FFF2-40B4-BE49-F238E27FC236}">
                <a16:creationId xmlns:a16="http://schemas.microsoft.com/office/drawing/2014/main" id="{7D6F4939-1D1D-447A-A329-92207962776C}"/>
              </a:ext>
            </a:extLst>
          </p:cNvPr>
          <p:cNvSpPr/>
          <p:nvPr/>
        </p:nvSpPr>
        <p:spPr>
          <a:xfrm>
            <a:off x="-12441" y="9478"/>
            <a:ext cx="9144000" cy="6858000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risscrossEtching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51584DE-8C9E-4AFE-956B-967BFA3AA80C}"/>
              </a:ext>
            </a:extLst>
          </p:cNvPr>
          <p:cNvSpPr/>
          <p:nvPr/>
        </p:nvSpPr>
        <p:spPr>
          <a:xfrm>
            <a:off x="914400" y="936010"/>
            <a:ext cx="7924800" cy="49859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2800" i="0" u="none" strike="noStrike" kern="1200" normalizeH="0" baseline="0" noProof="0" dirty="0">
                <a:ln w="6600">
                  <a:noFill/>
                  <a:prstDash val="solid"/>
                </a:ln>
                <a:solidFill>
                  <a:srgbClr val="660066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Цели и задачи программы коррекции </a:t>
            </a:r>
          </a:p>
          <a:p>
            <a:pPr algn="ctr"/>
            <a:r>
              <a:rPr kumimoji="0" lang="ru-RU" sz="2800" i="0" u="none" strike="noStrike" kern="1200" normalizeH="0" baseline="0" noProof="0" dirty="0">
                <a:ln w="6600">
                  <a:noFill/>
                  <a:prstDash val="solid"/>
                </a:ln>
                <a:solidFill>
                  <a:srgbClr val="660066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 профилактики речевых нарушений</a:t>
            </a:r>
          </a:p>
          <a:p>
            <a:pPr algn="ctr">
              <a:lnSpc>
                <a:spcPct val="150000"/>
              </a:lnSpc>
            </a:pPr>
            <a:endParaRPr kumimoji="0" lang="ru-RU" sz="2000" i="0" u="none" strike="noStrike" kern="1200" normalizeH="0" baseline="0" noProof="0" dirty="0">
              <a:ln w="6600">
                <a:noFill/>
                <a:prstDash val="solid"/>
              </a:ln>
              <a:solidFill>
                <a:srgbClr val="660066"/>
              </a:solidFill>
              <a:effectLst>
                <a:outerShdw dist="38100" dir="2700000" algn="tl" rotWithShape="0">
                  <a:schemeClr val="accent2"/>
                </a:outerShdw>
              </a:effectLst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kumimoji="0" lang="ru-RU" sz="2000" i="0" u="none" strike="noStrike" kern="1200" normalizeH="0" baseline="0" noProof="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Развитие слухового, зрительного, пространственного восприятия</a:t>
            </a:r>
          </a:p>
          <a:p>
            <a:pPr marL="457200" indent="-457200">
              <a:lnSpc>
                <a:spcPct val="70000"/>
              </a:lnSpc>
              <a:buFont typeface="Wingdings" panose="05000000000000000000" pitchFamily="2" charset="2"/>
              <a:buChar char="Ø"/>
            </a:pPr>
            <a:endParaRPr kumimoji="0" lang="ru-RU" sz="2000" i="0" u="none" strike="noStrike" kern="1200" normalizeH="0" baseline="0" noProof="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kumimoji="0" lang="ru-RU" sz="2000" i="0" u="none" strike="noStrike" kern="1200" normalizeH="0" baseline="0" noProof="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Работа над координацией движений, общей и мелкой моторикой</a:t>
            </a:r>
          </a:p>
          <a:p>
            <a:pPr marL="457200" indent="-457200">
              <a:lnSpc>
                <a:spcPct val="70000"/>
              </a:lnSpc>
              <a:buFont typeface="Wingdings" panose="05000000000000000000" pitchFamily="2" charset="2"/>
              <a:buChar char="Ø"/>
            </a:pPr>
            <a:endParaRPr kumimoji="0" lang="ru-RU" sz="2000" i="0" u="none" strike="noStrike" kern="1200" normalizeH="0" baseline="0" noProof="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kumimoji="0" lang="ru-RU" sz="2000" i="0" u="none" strike="noStrike" kern="1200" normalizeH="0" baseline="0" noProof="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Закрепление звуков речи</a:t>
            </a:r>
          </a:p>
          <a:p>
            <a:pPr marL="457200" indent="-457200">
              <a:lnSpc>
                <a:spcPct val="70000"/>
              </a:lnSpc>
              <a:buFont typeface="Wingdings" panose="05000000000000000000" pitchFamily="2" charset="2"/>
              <a:buChar char="Ø"/>
            </a:pPr>
            <a:endParaRPr kumimoji="0" lang="ru-RU" sz="2000" i="0" u="none" strike="noStrike" kern="1200" normalizeH="0" baseline="0" noProof="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kumimoji="0" lang="ru-RU" sz="2000" i="0" u="none" strike="noStrike" kern="1200" normalizeH="0" baseline="0" noProof="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Развитие речевого и физиологического дыхания</a:t>
            </a:r>
          </a:p>
          <a:p>
            <a:pPr marL="457200" indent="-457200">
              <a:lnSpc>
                <a:spcPct val="70000"/>
              </a:lnSpc>
              <a:buFont typeface="Wingdings" panose="05000000000000000000" pitchFamily="2" charset="2"/>
              <a:buChar char="Ø"/>
            </a:pPr>
            <a:endParaRPr kumimoji="0" lang="ru-RU" sz="2000" i="0" u="none" strike="noStrike" kern="1200" normalizeH="0" baseline="0" noProof="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kumimoji="0" lang="ru-RU" sz="2000" i="0" u="none" strike="noStrike" kern="1200" normalizeH="0" baseline="0" noProof="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Развитие темпа ритма, интонационной выразительности речи</a:t>
            </a:r>
          </a:p>
          <a:p>
            <a:pPr marL="457200" indent="-457200">
              <a:lnSpc>
                <a:spcPct val="70000"/>
              </a:lnSpc>
              <a:buFont typeface="Wingdings" panose="05000000000000000000" pitchFamily="2" charset="2"/>
              <a:buChar char="Ø"/>
            </a:pPr>
            <a:endParaRPr kumimoji="0" lang="ru-RU" sz="2000" i="0" u="none" strike="noStrike" kern="1200" normalizeH="0" baseline="0" noProof="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kumimoji="0" lang="ru-RU" sz="2000" i="0" u="none" strike="noStrike" kern="1200" normalizeH="0" baseline="0" noProof="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Развитие мимической мускулатуры</a:t>
            </a:r>
          </a:p>
          <a:p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ru-RU" sz="7200" dirty="0">
              <a:ln w="6600">
                <a:noFill/>
                <a:prstDash val="solid"/>
              </a:ln>
              <a:solidFill>
                <a:srgbClr val="660066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493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2">
            <a:extLst>
              <a:ext uri="{FF2B5EF4-FFF2-40B4-BE49-F238E27FC236}">
                <a16:creationId xmlns:a16="http://schemas.microsoft.com/office/drawing/2014/main" id="{7D6F4939-1D1D-447A-A329-92207962776C}"/>
              </a:ext>
            </a:extLst>
          </p:cNvPr>
          <p:cNvSpPr/>
          <p:nvPr/>
        </p:nvSpPr>
        <p:spPr>
          <a:xfrm>
            <a:off x="76200" y="-9331"/>
            <a:ext cx="9144000" cy="6858000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risscrossEtching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25BFEA33-C20E-47D7-8E13-A2FFF36D2B0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54355" y="495512"/>
            <a:ext cx="8035290" cy="10284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kumimoji="0" lang="ru-RU" sz="2400" b="0" i="0" u="none" strike="noStrike" kern="1200" cap="none" spc="0" normalizeH="0" baseline="0" noProof="0" dirty="0">
                <a:ln w="6600">
                  <a:noFill/>
                  <a:prstDash val="solid"/>
                </a:ln>
                <a:solidFill>
                  <a:srgbClr val="660066"/>
                </a:solidFill>
                <a:effectLst>
                  <a:outerShdw dist="38100" dir="2700000" algn="tl" rotWithShape="0">
                    <a:srgbClr val="C0504D"/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Обоснование введения элементов фольклора в содержание двигательно-речевых игр</a:t>
            </a:r>
            <a:br>
              <a:rPr kumimoji="0" lang="ru-RU" sz="2800" b="0" i="0" u="none" strike="noStrike" kern="1200" cap="none" spc="0" normalizeH="0" baseline="0" noProof="0" dirty="0">
                <a:ln w="6600">
                  <a:noFill/>
                  <a:prstDash val="solid"/>
                </a:ln>
                <a:solidFill>
                  <a:srgbClr val="660066"/>
                </a:solidFill>
                <a:effectLst>
                  <a:outerShdw dist="38100" dir="2700000" algn="tl" rotWithShape="0">
                    <a:srgbClr val="C0504D"/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sz="18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25B7D84-CF3B-4D36-B951-D7A853F723E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552" y="1523999"/>
            <a:ext cx="2066233" cy="25289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7C6114D-2F5C-4182-BC36-8E6041B4D7DE}"/>
              </a:ext>
            </a:extLst>
          </p:cNvPr>
          <p:cNvSpPr/>
          <p:nvPr/>
        </p:nvSpPr>
        <p:spPr>
          <a:xfrm>
            <a:off x="800100" y="1777639"/>
            <a:ext cx="1828800" cy="369332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800" dirty="0">
                <a:solidFill>
                  <a:srgbClr val="0000CC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яркие образы</a:t>
            </a:r>
            <a:endParaRPr lang="ru-RU" sz="5400" b="0" cap="none" spc="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422BE9F-1FC5-43D7-BCDE-0B6AC8BB7A63}"/>
              </a:ext>
            </a:extLst>
          </p:cNvPr>
          <p:cNvSpPr/>
          <p:nvPr/>
        </p:nvSpPr>
        <p:spPr>
          <a:xfrm>
            <a:off x="937703" y="3546640"/>
            <a:ext cx="1553595" cy="369332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800" dirty="0">
                <a:solidFill>
                  <a:srgbClr val="0000CC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четкий ритм</a:t>
            </a:r>
            <a:endParaRPr lang="ru-RU" sz="5400" b="0" cap="none" spc="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D000885-379B-4F14-9176-E62BE075F0E2}"/>
              </a:ext>
            </a:extLst>
          </p:cNvPr>
          <p:cNvSpPr/>
          <p:nvPr/>
        </p:nvSpPr>
        <p:spPr>
          <a:xfrm>
            <a:off x="5832352" y="2788491"/>
            <a:ext cx="2863281" cy="646331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800" dirty="0">
                <a:solidFill>
                  <a:srgbClr val="0000CC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широкая палитра форм разного интонирования</a:t>
            </a:r>
            <a:endParaRPr lang="ru-RU" sz="5400" b="0" cap="none" spc="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5C7C74E-9541-40AE-B8A6-AF36938B9E12}"/>
              </a:ext>
            </a:extLst>
          </p:cNvPr>
          <p:cNvSpPr/>
          <p:nvPr/>
        </p:nvSpPr>
        <p:spPr>
          <a:xfrm>
            <a:off x="5505781" y="1842700"/>
            <a:ext cx="3394598" cy="646331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800" dirty="0">
                <a:solidFill>
                  <a:srgbClr val="0000CC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сочетание текста с движениями рук и всего тела</a:t>
            </a:r>
            <a:endParaRPr lang="ru-RU" sz="5400" b="0" cap="none" spc="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EC155A7-8E00-472F-8B85-48A86B47AFA8}"/>
              </a:ext>
            </a:extLst>
          </p:cNvPr>
          <p:cNvSpPr/>
          <p:nvPr/>
        </p:nvSpPr>
        <p:spPr>
          <a:xfrm>
            <a:off x="182188" y="2665056"/>
            <a:ext cx="2865812" cy="369332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800" dirty="0">
                <a:solidFill>
                  <a:srgbClr val="0000CC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эмоциональный контакт</a:t>
            </a:r>
            <a:endParaRPr lang="ru-RU" sz="5400" b="0" cap="none" spc="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id="{24F50BF2-8096-44E9-BFE7-9CE0E7C7805D}"/>
              </a:ext>
            </a:extLst>
          </p:cNvPr>
          <p:cNvSpPr/>
          <p:nvPr/>
        </p:nvSpPr>
        <p:spPr>
          <a:xfrm>
            <a:off x="869756" y="4274047"/>
            <a:ext cx="7895533" cy="707375"/>
          </a:xfrm>
          <a:custGeom>
            <a:avLst/>
            <a:gdLst/>
            <a:ahLst/>
            <a:cxnLst/>
            <a:rect l="l" t="t" r="r" b="b"/>
            <a:pathLst>
              <a:path w="2592070" h="528319">
                <a:moveTo>
                  <a:pt x="0" y="342900"/>
                </a:moveTo>
                <a:lnTo>
                  <a:pt x="0" y="0"/>
                </a:lnTo>
                <a:lnTo>
                  <a:pt x="2592069" y="0"/>
                </a:lnTo>
                <a:lnTo>
                  <a:pt x="2592069" y="342900"/>
                </a:lnTo>
                <a:lnTo>
                  <a:pt x="1361439" y="342900"/>
                </a:lnTo>
                <a:lnTo>
                  <a:pt x="1361439" y="396239"/>
                </a:lnTo>
                <a:lnTo>
                  <a:pt x="1428750" y="396239"/>
                </a:lnTo>
                <a:lnTo>
                  <a:pt x="1296669" y="528319"/>
                </a:lnTo>
                <a:lnTo>
                  <a:pt x="1163319" y="396239"/>
                </a:lnTo>
                <a:lnTo>
                  <a:pt x="1229360" y="396239"/>
                </a:lnTo>
                <a:lnTo>
                  <a:pt x="1229360" y="342900"/>
                </a:lnTo>
                <a:lnTo>
                  <a:pt x="0" y="342900"/>
                </a:lnTo>
                <a:close/>
              </a:path>
            </a:pathLst>
          </a:custGeom>
          <a:solidFill>
            <a:srgbClr val="99FF99"/>
          </a:solidFill>
          <a:ln w="25518">
            <a:solidFill>
              <a:srgbClr val="88A3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19B09F8C-09CC-4816-9074-1CA84434CFDD}"/>
              </a:ext>
            </a:extLst>
          </p:cNvPr>
          <p:cNvSpPr txBox="1"/>
          <p:nvPr/>
        </p:nvSpPr>
        <p:spPr>
          <a:xfrm>
            <a:off x="882197" y="4281823"/>
            <a:ext cx="77579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b="1" spc="-5" dirty="0">
                <a:solidFill>
                  <a:srgbClr val="0000CC"/>
                </a:solidFill>
                <a:latin typeface="Tahoma"/>
                <a:cs typeface="Tahoma"/>
              </a:rPr>
              <a:t>приобщение ребенка к истокам народной культуры</a:t>
            </a:r>
            <a:endParaRPr sz="1800" dirty="0">
              <a:solidFill>
                <a:srgbClr val="0000CC"/>
              </a:solidFill>
              <a:latin typeface="Tahoma"/>
              <a:cs typeface="Tahoma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F7F9905A-BCEF-43C3-8034-5654C9DFE8DB}"/>
              </a:ext>
            </a:extLst>
          </p:cNvPr>
          <p:cNvSpPr/>
          <p:nvPr/>
        </p:nvSpPr>
        <p:spPr>
          <a:xfrm>
            <a:off x="1118392" y="5118838"/>
            <a:ext cx="7471253" cy="923330"/>
          </a:xfrm>
          <a:prstGeom prst="rect">
            <a:avLst/>
          </a:prstGeom>
          <a:solidFill>
            <a:srgbClr val="99CC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object 11">
            <a:extLst>
              <a:ext uri="{FF2B5EF4-FFF2-40B4-BE49-F238E27FC236}">
                <a16:creationId xmlns:a16="http://schemas.microsoft.com/office/drawing/2014/main" id="{D269A4E2-2590-450F-A702-BCF1D23469AE}"/>
              </a:ext>
            </a:extLst>
          </p:cNvPr>
          <p:cNvSpPr txBox="1"/>
          <p:nvPr/>
        </p:nvSpPr>
        <p:spPr>
          <a:xfrm>
            <a:off x="1188303" y="5290680"/>
            <a:ext cx="7331430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b="1" spc="-5" dirty="0">
                <a:solidFill>
                  <a:srgbClr val="0000CC"/>
                </a:solidFill>
                <a:latin typeface="Tahoma"/>
                <a:cs typeface="Tahoma"/>
              </a:rPr>
              <a:t>фундамент нравственности, патриотизма, уважения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b="1" spc="-5" dirty="0">
                <a:solidFill>
                  <a:srgbClr val="0000CC"/>
                </a:solidFill>
                <a:latin typeface="Tahoma"/>
                <a:cs typeface="Tahoma"/>
              </a:rPr>
              <a:t> к своему народу</a:t>
            </a:r>
            <a:endParaRPr sz="1800" b="1" dirty="0">
              <a:solidFill>
                <a:srgbClr val="0000CC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671031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2">
            <a:extLst>
              <a:ext uri="{FF2B5EF4-FFF2-40B4-BE49-F238E27FC236}">
                <a16:creationId xmlns:a16="http://schemas.microsoft.com/office/drawing/2014/main" id="{7D6F4939-1D1D-447A-A329-92207962776C}"/>
              </a:ext>
            </a:extLst>
          </p:cNvPr>
          <p:cNvSpPr/>
          <p:nvPr/>
        </p:nvSpPr>
        <p:spPr>
          <a:xfrm>
            <a:off x="-12441" y="9478"/>
            <a:ext cx="9144000" cy="6858000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risscrossEtching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51584DE-8C9E-4AFE-956B-967BFA3AA80C}"/>
              </a:ext>
            </a:extLst>
          </p:cNvPr>
          <p:cNvSpPr/>
          <p:nvPr/>
        </p:nvSpPr>
        <p:spPr>
          <a:xfrm>
            <a:off x="178059" y="381000"/>
            <a:ext cx="8801530" cy="48813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>
                <a:ln w="6600">
                  <a:noFill/>
                  <a:prstDash val="solid"/>
                </a:ln>
                <a:solidFill>
                  <a:srgbClr val="660066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Эффективность процесса коррекционного воздействия в формате объединения двух специалистов</a:t>
            </a:r>
          </a:p>
          <a:p>
            <a:pPr algn="ctr"/>
            <a:endParaRPr lang="ru-RU" sz="200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70000"/>
              </a:lnSpc>
            </a:pPr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-комплексами упражнений, подобранными относительно структуры дефекта и реализуемыми систематически инструктором физической культуры на своих занятиях уменьшается время подготовительного этапа на занятиях логопеда </a:t>
            </a:r>
          </a:p>
          <a:p>
            <a:pPr>
              <a:lnSpc>
                <a:spcPct val="70000"/>
              </a:lnSpc>
            </a:pPr>
            <a:endParaRPr lang="ru-RU" sz="200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70000"/>
              </a:lnSpc>
            </a:pPr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-правильно подобранный логопедом речевой материал для подвижных игр дает возможность для ускорения процесса автоматизации и дифференциации звуков, отработки грамматических категорий, становления связной речи </a:t>
            </a:r>
          </a:p>
          <a:p>
            <a:pPr>
              <a:lnSpc>
                <a:spcPct val="70000"/>
              </a:lnSpc>
            </a:pPr>
            <a:endParaRPr lang="ru-RU" sz="200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70000"/>
              </a:lnSpc>
            </a:pPr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интеграция задач из различных областей даёт педагогам шанс максимально реализовать потенциальные возможности детей, способствуя их гармоничному развитию</a:t>
            </a:r>
          </a:p>
          <a:p>
            <a:pPr>
              <a:lnSpc>
                <a:spcPct val="70000"/>
              </a:lnSpc>
            </a:pP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ru-RU" sz="7200" dirty="0">
              <a:ln w="6600">
                <a:noFill/>
                <a:prstDash val="solid"/>
              </a:ln>
              <a:solidFill>
                <a:srgbClr val="660066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http://lidertmr.ru/wp-content/uploads/2021/04/img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411" y="4890063"/>
            <a:ext cx="3172796" cy="1967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9583" y="4756893"/>
            <a:ext cx="2801476" cy="2101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26958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2">
            <a:extLst>
              <a:ext uri="{FF2B5EF4-FFF2-40B4-BE49-F238E27FC236}">
                <a16:creationId xmlns:a16="http://schemas.microsoft.com/office/drawing/2014/main" id="{7D6F4939-1D1D-447A-A329-92207962776C}"/>
              </a:ext>
            </a:extLst>
          </p:cNvPr>
          <p:cNvSpPr/>
          <p:nvPr/>
        </p:nvSpPr>
        <p:spPr>
          <a:xfrm>
            <a:off x="-12441" y="9478"/>
            <a:ext cx="9144000" cy="6858000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risscrossEtching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51584DE-8C9E-4AFE-956B-967BFA3AA80C}"/>
              </a:ext>
            </a:extLst>
          </p:cNvPr>
          <p:cNvSpPr/>
          <p:nvPr/>
        </p:nvSpPr>
        <p:spPr>
          <a:xfrm>
            <a:off x="289249" y="433961"/>
            <a:ext cx="8534400" cy="15081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>
                <a:ln w="6600">
                  <a:noFill/>
                  <a:prstDash val="solid"/>
                </a:ln>
                <a:solidFill>
                  <a:srgbClr val="660066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Программа комплекса подвижных игр </a:t>
            </a:r>
          </a:p>
          <a:p>
            <a:pPr algn="ctr"/>
            <a:r>
              <a:rPr lang="ru-RU" sz="2800" dirty="0">
                <a:ln w="6600">
                  <a:noFill/>
                  <a:prstDash val="solid"/>
                </a:ln>
                <a:solidFill>
                  <a:srgbClr val="660066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упражнений</a:t>
            </a:r>
            <a:endParaRPr kumimoji="0" lang="ru-RU" sz="2000" i="0" u="none" strike="noStrike" kern="1200" normalizeH="0" baseline="0" noProof="0" dirty="0">
              <a:ln w="6600">
                <a:noFill/>
                <a:prstDash val="solid"/>
              </a:ln>
              <a:solidFill>
                <a:srgbClr val="660066"/>
              </a:solidFill>
              <a:effectLst>
                <a:outerShdw dist="38100" dir="2700000" algn="tl" rotWithShape="0">
                  <a:schemeClr val="accent2"/>
                </a:outerShdw>
              </a:effectLst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ru-RU" sz="7200" dirty="0">
              <a:ln w="6600">
                <a:noFill/>
                <a:prstDash val="solid"/>
              </a:ln>
              <a:solidFill>
                <a:srgbClr val="660066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24F50BF2-8096-44E9-BFE7-9CE0E7C7805D}"/>
              </a:ext>
            </a:extLst>
          </p:cNvPr>
          <p:cNvSpPr/>
          <p:nvPr/>
        </p:nvSpPr>
        <p:spPr>
          <a:xfrm>
            <a:off x="475427" y="1726722"/>
            <a:ext cx="3256316" cy="1044163"/>
          </a:xfrm>
          <a:custGeom>
            <a:avLst/>
            <a:gdLst/>
            <a:ahLst/>
            <a:cxnLst/>
            <a:rect l="l" t="t" r="r" b="b"/>
            <a:pathLst>
              <a:path w="2592070" h="528319">
                <a:moveTo>
                  <a:pt x="0" y="342900"/>
                </a:moveTo>
                <a:lnTo>
                  <a:pt x="0" y="0"/>
                </a:lnTo>
                <a:lnTo>
                  <a:pt x="2592069" y="0"/>
                </a:lnTo>
                <a:lnTo>
                  <a:pt x="2592069" y="342900"/>
                </a:lnTo>
                <a:lnTo>
                  <a:pt x="1361439" y="342900"/>
                </a:lnTo>
                <a:lnTo>
                  <a:pt x="1361439" y="396239"/>
                </a:lnTo>
                <a:lnTo>
                  <a:pt x="1428750" y="396239"/>
                </a:lnTo>
                <a:lnTo>
                  <a:pt x="1296669" y="528319"/>
                </a:lnTo>
                <a:lnTo>
                  <a:pt x="1163319" y="396239"/>
                </a:lnTo>
                <a:lnTo>
                  <a:pt x="1229360" y="396239"/>
                </a:lnTo>
                <a:lnTo>
                  <a:pt x="1229360" y="342900"/>
                </a:lnTo>
                <a:lnTo>
                  <a:pt x="0" y="342900"/>
                </a:lnTo>
                <a:close/>
              </a:path>
            </a:pathLst>
          </a:custGeom>
          <a:solidFill>
            <a:srgbClr val="99FF99"/>
          </a:solidFill>
          <a:ln w="25518">
            <a:solidFill>
              <a:srgbClr val="88A3A6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5C7C74E-9541-40AE-B8A6-AF36938B9E12}"/>
              </a:ext>
            </a:extLst>
          </p:cNvPr>
          <p:cNvSpPr/>
          <p:nvPr/>
        </p:nvSpPr>
        <p:spPr>
          <a:xfrm>
            <a:off x="621665" y="1617345"/>
            <a:ext cx="2963839" cy="646331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>
                <a:solidFill>
                  <a:srgbClr val="0000C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</a:t>
            </a:r>
            <a:r>
              <a:rPr lang="ru-RU" sz="1800" b="1" dirty="0">
                <a:solidFill>
                  <a:srgbClr val="0000CC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ети с нормой речевого развития</a:t>
            </a:r>
            <a:endParaRPr lang="ru-RU" sz="5400" b="1" cap="none" spc="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object 4">
            <a:extLst>
              <a:ext uri="{FF2B5EF4-FFF2-40B4-BE49-F238E27FC236}">
                <a16:creationId xmlns:a16="http://schemas.microsoft.com/office/drawing/2014/main" id="{24F50BF2-8096-44E9-BFE7-9CE0E7C7805D}"/>
              </a:ext>
            </a:extLst>
          </p:cNvPr>
          <p:cNvSpPr/>
          <p:nvPr/>
        </p:nvSpPr>
        <p:spPr>
          <a:xfrm>
            <a:off x="4531687" y="1523772"/>
            <a:ext cx="3638257" cy="907553"/>
          </a:xfrm>
          <a:custGeom>
            <a:avLst/>
            <a:gdLst/>
            <a:ahLst/>
            <a:cxnLst/>
            <a:rect l="l" t="t" r="r" b="b"/>
            <a:pathLst>
              <a:path w="2592070" h="528319">
                <a:moveTo>
                  <a:pt x="0" y="342900"/>
                </a:moveTo>
                <a:lnTo>
                  <a:pt x="0" y="0"/>
                </a:lnTo>
                <a:lnTo>
                  <a:pt x="2592069" y="0"/>
                </a:lnTo>
                <a:lnTo>
                  <a:pt x="2592069" y="342900"/>
                </a:lnTo>
                <a:lnTo>
                  <a:pt x="1361439" y="342900"/>
                </a:lnTo>
                <a:lnTo>
                  <a:pt x="1361439" y="396239"/>
                </a:lnTo>
                <a:lnTo>
                  <a:pt x="1428750" y="396239"/>
                </a:lnTo>
                <a:lnTo>
                  <a:pt x="1296669" y="528319"/>
                </a:lnTo>
                <a:lnTo>
                  <a:pt x="1163319" y="396239"/>
                </a:lnTo>
                <a:lnTo>
                  <a:pt x="1229360" y="396239"/>
                </a:lnTo>
                <a:lnTo>
                  <a:pt x="1229360" y="342900"/>
                </a:lnTo>
                <a:lnTo>
                  <a:pt x="0" y="342900"/>
                </a:lnTo>
                <a:close/>
              </a:path>
            </a:pathLst>
          </a:custGeom>
          <a:solidFill>
            <a:srgbClr val="99FF99"/>
          </a:solidFill>
          <a:ln w="25518">
            <a:solidFill>
              <a:srgbClr val="88A3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5C7C74E-9541-40AE-B8A6-AF36938B9E12}"/>
              </a:ext>
            </a:extLst>
          </p:cNvPr>
          <p:cNvSpPr/>
          <p:nvPr/>
        </p:nvSpPr>
        <p:spPr>
          <a:xfrm>
            <a:off x="4677926" y="1356829"/>
            <a:ext cx="3394598" cy="646331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>
                <a:solidFill>
                  <a:srgbClr val="0000C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</a:t>
            </a:r>
            <a:r>
              <a:rPr lang="ru-RU" sz="1800" b="1" dirty="0">
                <a:solidFill>
                  <a:srgbClr val="0000CC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ети с дефектами речевого развития</a:t>
            </a:r>
            <a:endParaRPr lang="ru-RU" sz="5400" b="1" cap="none" spc="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951584DE-8C9E-4AFE-956B-967BFA3AA80C}"/>
              </a:ext>
            </a:extLst>
          </p:cNvPr>
          <p:cNvSpPr/>
          <p:nvPr/>
        </p:nvSpPr>
        <p:spPr>
          <a:xfrm>
            <a:off x="15717" y="2421185"/>
            <a:ext cx="4175283" cy="20190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создаёт условия для улучшения и закрепления уже приобретенных речевых и двигательных умений и навыков </a:t>
            </a:r>
          </a:p>
          <a:p>
            <a:pPr algn="ctr">
              <a:lnSpc>
                <a:spcPct val="70000"/>
              </a:lnSpc>
            </a:pP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ru-RU" sz="7200" dirty="0">
              <a:ln w="6600">
                <a:noFill/>
                <a:prstDash val="solid"/>
              </a:ln>
              <a:solidFill>
                <a:srgbClr val="660066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6010AD7-F2A0-475B-9298-A63DA6E6C789}"/>
              </a:ext>
            </a:extLst>
          </p:cNvPr>
          <p:cNvSpPr/>
          <p:nvPr/>
        </p:nvSpPr>
        <p:spPr>
          <a:xfrm>
            <a:off x="4518113" y="2111329"/>
            <a:ext cx="4378656" cy="294234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Tx/>
              <a:buChar char="-"/>
            </a:pPr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создаёт условия для успешной коррекции и развития речевых и двигательных умений и навыков;</a:t>
            </a:r>
          </a:p>
          <a:p>
            <a:pPr marL="342900" indent="-342900">
              <a:buFontTx/>
              <a:buChar char="-"/>
            </a:pPr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мотивирует к стремлению подражать </a:t>
            </a:r>
            <a:r>
              <a:rPr lang="ru-RU" sz="2000" dirty="0" err="1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нормотипичным</a:t>
            </a:r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детям </a:t>
            </a:r>
          </a:p>
          <a:p>
            <a:pPr algn="ctr">
              <a:lnSpc>
                <a:spcPct val="70000"/>
              </a:lnSpc>
            </a:pP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ru-RU" sz="7200" dirty="0">
              <a:ln w="6600">
                <a:noFill/>
                <a:prstDash val="solid"/>
              </a:ln>
              <a:solidFill>
                <a:srgbClr val="660066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авая фигурная скобка 2">
            <a:extLst>
              <a:ext uri="{FF2B5EF4-FFF2-40B4-BE49-F238E27FC236}">
                <a16:creationId xmlns:a16="http://schemas.microsoft.com/office/drawing/2014/main" id="{68016C94-B621-4C9D-AF52-425ACDF4C510}"/>
              </a:ext>
            </a:extLst>
          </p:cNvPr>
          <p:cNvSpPr/>
          <p:nvPr/>
        </p:nvSpPr>
        <p:spPr>
          <a:xfrm rot="5400000">
            <a:off x="4245460" y="456870"/>
            <a:ext cx="572452" cy="8671247"/>
          </a:xfrm>
          <a:prstGeom prst="rightBrac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7114BC4-A6C6-40B4-BF27-7D6FBE8098B9}"/>
              </a:ext>
            </a:extLst>
          </p:cNvPr>
          <p:cNvSpPr/>
          <p:nvPr/>
        </p:nvSpPr>
        <p:spPr>
          <a:xfrm>
            <a:off x="371520" y="4792493"/>
            <a:ext cx="857641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dirty="0">
              <a:ln w="0"/>
              <a:solidFill>
                <a:srgbClr val="0000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000" b="1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приобщение к культурным ценностям нашей страны через элементы фольклора в играх </a:t>
            </a:r>
            <a:b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   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7200" dirty="0">
              <a:ln w="6600">
                <a:noFill/>
                <a:prstDash val="solid"/>
              </a:ln>
              <a:solidFill>
                <a:srgbClr val="660066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774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132BD-6714-483E-8BAE-8E9E520AC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B23A02C-C6BB-4019-A3BD-D2A685F16A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950F2C2-0244-41EC-B13E-1604568857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106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067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6DF0AD-EFF5-413A-B3A5-BF0E32924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F638DD4-FF26-47F9-AE5F-E458F6008D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722DC53-6306-4B45-BC65-EE977D03B6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332" y="-1"/>
            <a:ext cx="9153331" cy="6854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200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617</TotalTime>
  <Words>443</Words>
  <Application>Microsoft Office PowerPoint</Application>
  <PresentationFormat>Экран (4:3)</PresentationFormat>
  <Paragraphs>85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Tahoma</vt:lpstr>
      <vt:lpstr>Times New Roman</vt:lpstr>
      <vt:lpstr>verdana</vt:lpstr>
      <vt:lpstr>Wingdings</vt:lpstr>
      <vt:lpstr>Office Theme</vt:lpstr>
      <vt:lpstr>Муниципальное бюджетное образовательное учреждение лицей №3  (дошкольное отделение)</vt:lpstr>
      <vt:lpstr>Презентация PowerPoint</vt:lpstr>
      <vt:lpstr>Презентация PowerPoint</vt:lpstr>
      <vt:lpstr>Презентация PowerPoint</vt:lpstr>
      <vt:lpstr>Обоснование введения элементов фольклора в содержание двигательно-речевых игр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Мозг</cp:lastModifiedBy>
  <cp:revision>19</cp:revision>
  <cp:lastPrinted>2023-04-04T07:42:42Z</cp:lastPrinted>
  <dcterms:created xsi:type="dcterms:W3CDTF">2017-12-14T09:11:44Z</dcterms:created>
  <dcterms:modified xsi:type="dcterms:W3CDTF">2023-05-03T19:00:19Z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2014-10-15T00:00:00Z</vt:filetime>
  </property>
  <property fmtid="{D5CDD505-2E9C-101B-9397-08002B2CF9AE}" pid="3" name="Creator">
    <vt:lpwstr>Impress</vt:lpwstr>
  </property>
  <property fmtid="{D5CDD505-2E9C-101B-9397-08002B2CF9AE}" pid="4" name="LastSaved">
    <vt:filetime>2017-12-14T00:00:00Z</vt:filetime>
  </property>
</Properties>
</file>