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95" r:id="rId33"/>
    <p:sldId id="294" r:id="rId34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12" autoAdjust="0"/>
    <p:restoredTop sz="99467" autoAdjust="0"/>
  </p:normalViewPr>
  <p:slideViewPr>
    <p:cSldViewPr>
      <p:cViewPr varScale="1">
        <p:scale>
          <a:sx n="70" d="100"/>
          <a:sy n="70" d="100"/>
        </p:scale>
        <p:origin x="-2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slide" Target="slide33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0" y="214929"/>
            <a:ext cx="10750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44824"/>
            <a:ext cx="4631432" cy="288031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Традиции и культура тувинцев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4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Традиции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Беременным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781835" y="1772816"/>
            <a:ext cx="4038600" cy="4525963"/>
          </a:xfrm>
        </p:spPr>
        <p:txBody>
          <a:bodyPr>
            <a:noAutofit/>
          </a:bodyPr>
          <a:lstStyle/>
          <a:p>
            <a:pPr lvl="0"/>
            <a:r>
              <a:rPr lang="ru-RU" sz="4000" b="1" dirty="0" smtClean="0"/>
              <a:t>Каким тувинским женщинам не разрешали ездить на коне без седла и брать в руки аркан?</a:t>
            </a:r>
            <a:endParaRPr lang="ru-RU" sz="4000" b="1" dirty="0"/>
          </a:p>
        </p:txBody>
      </p:sp>
      <p:pic>
        <p:nvPicPr>
          <p:cNvPr id="7170" name="Picture 2" descr="D:\Мои документы\Аранчын\Фото Культура тувинцев\беременна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530315" cy="31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3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Традиции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1000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460375" y="2168525"/>
            <a:ext cx="3771900" cy="4525963"/>
          </a:xfrm>
        </p:spPr>
        <p:txBody>
          <a:bodyPr/>
          <a:lstStyle/>
          <a:p>
            <a:pPr lvl="0"/>
            <a:r>
              <a:rPr lang="ru-RU" sz="3600" b="1" dirty="0" smtClean="0"/>
              <a:t>Кто из тувинцев мог  сказать раньше: «у меня две мамы» или «у меня два отца»?</a:t>
            </a:r>
            <a:endParaRPr lang="ru-RU" sz="3600" b="1" dirty="0"/>
          </a:p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36903" y="155679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Приемные дети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12" name="AutoShape 2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155575" y="-19192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4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0" y="-1787526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6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460375" y="-16144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612775" y="-14620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0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765175" y="-13096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2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917575" y="-11572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4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1069975" y="-10048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6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1222375" y="-8524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8" descr="&amp;Kcy;&amp;acy;&amp;rcy;&amp;tcy;&amp;icy;&amp;ncy;&amp;kcy;&amp;icy; &amp;pcy;&amp;ocy; &amp;zcy;&amp;acy;&amp;pcy;&amp;rcy;&amp;ocy;&amp;scy;&amp;ucy; &amp;icy;&amp;vcy;&amp;acy;&amp;ncy; &amp;kcy;&amp;rcy;&amp;ucy;&amp;zcy;&amp;iecy;&amp;ncy;&amp;shcy;&amp;tcy;&amp;iecy;&amp;rcy;&amp;ncy;"/>
          <p:cNvSpPr>
            <a:spLocks noChangeAspect="1" noChangeArrowheads="1"/>
          </p:cNvSpPr>
          <p:nvPr/>
        </p:nvSpPr>
        <p:spPr bwMode="auto">
          <a:xfrm>
            <a:off x="1374775" y="-700088"/>
            <a:ext cx="30099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D:\Мои документы\Аранчын\Фото Культура тувинцев\приемные дет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675" y="2843213"/>
            <a:ext cx="4543056" cy="30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58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Традиции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5000</a:t>
            </a:r>
            <a:endParaRPr lang="ru-RU" dirty="0"/>
          </a:p>
        </p:txBody>
      </p:sp>
      <p:sp>
        <p:nvSpPr>
          <p:cNvPr id="7" name="AutoShape 2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Grp="1" noChangeAspect="1" noChangeArrowheads="1"/>
          </p:cNvSpPr>
          <p:nvPr>
            <p:ph sz="half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 smtClean="0"/>
              <a:t>Стрельба из лука</a:t>
            </a:r>
          </a:p>
          <a:p>
            <a:pPr marL="0" indent="0" algn="ctr">
              <a:buNone/>
            </a:pP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600" b="1" dirty="0" smtClean="0"/>
              <a:t>Культовое троеборье у тувинцев включает: борьбу </a:t>
            </a:r>
            <a:r>
              <a:rPr lang="ru-RU" sz="3600" b="1" dirty="0" err="1" smtClean="0"/>
              <a:t>хуреш</a:t>
            </a:r>
            <a:r>
              <a:rPr lang="ru-RU" sz="3600" b="1" dirty="0" smtClean="0"/>
              <a:t>, конные соревнования, а что еще?</a:t>
            </a:r>
            <a:endParaRPr lang="ru-RU" sz="3600" b="1" dirty="0"/>
          </a:p>
        </p:txBody>
      </p:sp>
      <p:sp>
        <p:nvSpPr>
          <p:cNvPr id="8" name="AutoShape 4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ChangeAspect="1" noChangeArrowheads="1"/>
          </p:cNvSpPr>
          <p:nvPr/>
        </p:nvSpPr>
        <p:spPr bwMode="auto">
          <a:xfrm>
            <a:off x="612775" y="-1630364"/>
            <a:ext cx="7239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ChangeAspect="1" noChangeArrowheads="1"/>
          </p:cNvSpPr>
          <p:nvPr/>
        </p:nvSpPr>
        <p:spPr bwMode="auto">
          <a:xfrm>
            <a:off x="307975" y="-1630363"/>
            <a:ext cx="7239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ChangeAspect="1" noChangeArrowheads="1"/>
          </p:cNvSpPr>
          <p:nvPr/>
        </p:nvSpPr>
        <p:spPr bwMode="auto">
          <a:xfrm>
            <a:off x="460375" y="-1477963"/>
            <a:ext cx="7239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ChangeAspect="1" noChangeArrowheads="1"/>
          </p:cNvSpPr>
          <p:nvPr/>
        </p:nvSpPr>
        <p:spPr bwMode="auto">
          <a:xfrm>
            <a:off x="612775" y="-1325563"/>
            <a:ext cx="7239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2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ChangeAspect="1" noChangeArrowheads="1"/>
          </p:cNvSpPr>
          <p:nvPr/>
        </p:nvSpPr>
        <p:spPr bwMode="auto">
          <a:xfrm>
            <a:off x="765175" y="-1173163"/>
            <a:ext cx="7239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&amp;Kcy;&amp;acy;&amp;rcy;&amp;tcy;&amp;icy;&amp;ncy;&amp;kcy;&amp;icy; &amp;pcy;&amp;ocy; &amp;zcy;&amp;acy;&amp;pcy;&amp;rcy;&amp;ocy;&amp;scy;&amp;ucy; &amp;fcy;&amp;iecy;&amp;dcy;&amp;ocy;&amp;rcy; &amp;kcy;&amp;ocy;&amp;ncy;&amp;yucy;&amp;khcy;&amp;ocy;&amp;vcy;"/>
          <p:cNvSpPr>
            <a:spLocks noChangeAspect="1" noChangeArrowheads="1"/>
          </p:cNvSpPr>
          <p:nvPr/>
        </p:nvSpPr>
        <p:spPr bwMode="auto">
          <a:xfrm>
            <a:off x="917575" y="-1020763"/>
            <a:ext cx="7239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D:\Мои документы\Аранчын\Фото Культура тувинцев\стрельба из лу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780928"/>
            <a:ext cx="4536504" cy="32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79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Религия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0375" y="2032000"/>
            <a:ext cx="4038600" cy="4525963"/>
          </a:xfrm>
        </p:spPr>
        <p:txBody>
          <a:bodyPr/>
          <a:lstStyle/>
          <a:p>
            <a:pPr lvl="0"/>
            <a:r>
              <a:rPr lang="ru-RU" sz="3200" b="1" dirty="0" smtClean="0"/>
              <a:t>Умай – это небесная богиня, прядущая судьбы людей, также она была покровительницей…</a:t>
            </a:r>
            <a:endParaRPr lang="ru-RU" sz="3200" b="1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17717" y="142164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/>
              <a:t>Детей и плодородия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155575" y="-13335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307975" y="-11811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460375" y="-10287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612775" y="-8763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765175" y="-7239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917575" y="-5715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&amp;Kcy;&amp;acy;&amp;rcy;&amp;tcy;&amp;icy;&amp;ncy;&amp;kcy;&amp;icy; &amp;pcy;&amp;ocy; &amp;zcy;&amp;acy;&amp;pcy;&amp;rcy;&amp;ocy;&amp;scy;&amp;ucy; &amp;scy;&amp;ocy;&amp;fcy;&amp;softcy;&amp;yacy; &amp;kcy;&amp;ocy;&amp;vcy;&amp;acy;&amp;lcy;&amp;iecy;&amp;vcy;&amp;scy;&amp;kcy;&amp;acy;&amp;yacy;"/>
          <p:cNvSpPr>
            <a:spLocks noChangeAspect="1" noChangeArrowheads="1"/>
          </p:cNvSpPr>
          <p:nvPr/>
        </p:nvSpPr>
        <p:spPr bwMode="auto">
          <a:xfrm>
            <a:off x="1069975" y="-419100"/>
            <a:ext cx="2286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 descr="D:\Мои документы\Аранчын\Фото Культура тувинцев\ума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62200"/>
            <a:ext cx="4080894" cy="409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54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Религия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200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361776" y="1268760"/>
            <a:ext cx="403860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dirty="0" smtClean="0"/>
              <a:t>    </a:t>
            </a:r>
            <a:r>
              <a:rPr lang="ru-RU" sz="3600" b="1" dirty="0" err="1" smtClean="0"/>
              <a:t>Артыш</a:t>
            </a:r>
            <a:endParaRPr lang="ru-RU" sz="3600" b="1" dirty="0" smtClean="0"/>
          </a:p>
          <a:p>
            <a:pPr marL="0" lvl="0" indent="0" algn="ctr">
              <a:buNone/>
            </a:pPr>
            <a:r>
              <a:rPr lang="ru-RU" sz="3600" b="1" dirty="0" smtClean="0"/>
              <a:t>(сибирский можжевельник)</a:t>
            </a:r>
            <a:endParaRPr lang="ru-RU" sz="3600" b="1" dirty="0"/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/>
              <a:t>В этом горном растении мало воды, но много эфирных масел, поэтому оно не горит, а тлеет, тувинцы его часто используют в обрядах…</a:t>
            </a:r>
            <a:endParaRPr lang="ru-RU" sz="3600" b="1" dirty="0"/>
          </a:p>
        </p:txBody>
      </p:sp>
      <p:sp>
        <p:nvSpPr>
          <p:cNvPr id="9" name="AutoShape 2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155575" y="-1827584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917575" y="-1119188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323627" y="-1271588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8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612775" y="-1119188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0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765175" y="-966788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2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917575" y="-814388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4" descr="&amp;Kcy;&amp;acy;&amp;rcy;&amp;tcy;&amp;icy;&amp;ncy;&amp;kcy;&amp;icy; &amp;pcy;&amp;ocy; &amp;zcy;&amp;acy;&amp;pcy;&amp;rcy;&amp;ocy;&amp;scy;&amp;ucy; &amp;mcy;&amp;acy;&amp;rcy;&amp;icy;&amp;yacy; &amp;kcy;&amp;yucy;&amp;rcy;&amp;icy;"/>
          <p:cNvSpPr>
            <a:spLocks noChangeAspect="1" noChangeArrowheads="1"/>
          </p:cNvSpPr>
          <p:nvPr/>
        </p:nvSpPr>
        <p:spPr bwMode="auto">
          <a:xfrm>
            <a:off x="1069975" y="-661988"/>
            <a:ext cx="5715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 descr="D:\Мои документы\Аранчын\Фото Культура тувинцев\артыш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140968"/>
            <a:ext cx="3536603" cy="352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67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Религия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43608" y="1988840"/>
            <a:ext cx="7128792" cy="4525963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/>
              <a:t>Какая часть тела по мнению тувинцев является обиталищем человеческой души?</a:t>
            </a:r>
            <a:endParaRPr lang="ru-RU" sz="40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604664"/>
          </a:xfrm>
        </p:spPr>
        <p:txBody>
          <a:bodyPr/>
          <a:lstStyle/>
          <a:p>
            <a:pPr marL="0" lvl="0" indent="0" algn="ctr">
              <a:buNone/>
            </a:pPr>
            <a:endParaRPr lang="ru-RU" dirty="0" smtClean="0"/>
          </a:p>
          <a:p>
            <a:pPr marL="0" lvl="0" indent="0" algn="ctr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14678" y="5072074"/>
            <a:ext cx="2428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Волосы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428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Религия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1000</a:t>
            </a:r>
            <a:endParaRPr lang="ru-RU" dirty="0"/>
          </a:p>
        </p:txBody>
      </p:sp>
      <p:pic>
        <p:nvPicPr>
          <p:cNvPr id="12290" name="Picture 2" descr="D:\Мои документы\Аранчын\Фото Культура тувинцев\цэчэнли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1262" y="299878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105400" y="2095701"/>
            <a:ext cx="4038600" cy="3417243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/>
              <a:t>Главный буддийский храм Тувы?</a:t>
            </a:r>
            <a:endParaRPr lang="ru-RU" sz="4000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3836" y="1725216"/>
            <a:ext cx="48221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/>
              <a:t>  </a:t>
            </a:r>
            <a:r>
              <a:rPr lang="ru-RU" sz="4000" b="1" dirty="0" err="1" smtClean="0"/>
              <a:t>Цэчэнлин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3735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Религия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05978" y="2081213"/>
            <a:ext cx="3085902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3600" b="1" dirty="0" smtClean="0"/>
              <a:t>Почему КРЕСТ – это символ СОЛНЦА у тувинцев?</a:t>
            </a:r>
            <a:endParaRPr lang="ru-RU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1241547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buNone/>
            </a:pPr>
            <a:r>
              <a:rPr lang="ru-RU" sz="2600" b="1" dirty="0" smtClean="0"/>
              <a:t>Смотрели на СОЛНЦЕ через перекрестие дымового отверстия юрты</a:t>
            </a:r>
            <a:endParaRPr lang="ru-RU" sz="2600" b="1" dirty="0"/>
          </a:p>
          <a:p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55575" y="-19192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307975" y="-17668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069974" y="-1309689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612775" y="-14620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904828" y="-1308223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917575" y="-11572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069975" y="-10048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222375" y="-8524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8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374775" y="-7000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407567" y="-676275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679575" y="-3952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4" descr="&amp;Kcy;&amp;acy;&amp;rcy;&amp;tcy;&amp;icy;&amp;ncy;&amp;kcy;&amp;icy; &amp;pcy;&amp;ocy; &amp;zcy;&amp;acy;&amp;pcy;&amp;rcy;&amp;ocy;&amp;scy;&amp;ucy; &amp;acy;&amp;lcy;&amp;softcy;&amp;bcy;&amp;iecy;&amp;rcy;&amp;tcy; &amp;ecy;&amp;jcy;&amp;ncy;&amp;shcy;&amp;tcy;&amp;iecy;&amp;jcy;&amp;ncy;"/>
          <p:cNvSpPr>
            <a:spLocks noChangeAspect="1" noChangeArrowheads="1"/>
          </p:cNvSpPr>
          <p:nvPr/>
        </p:nvSpPr>
        <p:spPr bwMode="auto">
          <a:xfrm>
            <a:off x="1831975" y="-242888"/>
            <a:ext cx="71151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4" name="Picture 2" descr="D:\Мои документы\Аранчын\Фото Культура тувинцев\юр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909" y="3136473"/>
            <a:ext cx="5304241" cy="352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53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233362"/>
            <a:ext cx="82296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err="1" smtClean="0">
                <a:solidFill>
                  <a:srgbClr val="00B0F0"/>
                </a:solidFill>
                <a:hlinkClick r:id="rId2" action="ppaction://hlinksldjump"/>
              </a:rPr>
              <a:t>Шагаа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 100</a:t>
            </a:r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/>
              <a:t>Что значит  </a:t>
            </a:r>
            <a:r>
              <a:rPr lang="ru-RU" sz="3600" b="1" dirty="0" err="1" smtClean="0"/>
              <a:t>Шагаа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000" b="1" dirty="0" smtClean="0"/>
              <a:t>Белый праздник</a:t>
            </a:r>
          </a:p>
          <a:p>
            <a:pPr marL="0" lv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dcy;&amp;ocy;&amp;scy;&amp;tcy;&amp;ocy;&amp;iecy;&amp;vcy;&amp;scy;&amp;kcy;&amp;icy;&amp;jcy;"/>
          <p:cNvSpPr>
            <a:spLocks noChangeAspect="1" noChangeArrowheads="1"/>
          </p:cNvSpPr>
          <p:nvPr/>
        </p:nvSpPr>
        <p:spPr bwMode="auto">
          <a:xfrm>
            <a:off x="155575" y="-1919288"/>
            <a:ext cx="27241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dcy;&amp;ocy;&amp;scy;&amp;tcy;&amp;ocy;&amp;iecy;&amp;vcy;&amp;scy;&amp;kcy;&amp;icy;&amp;jcy;"/>
          <p:cNvSpPr>
            <a:spLocks noChangeAspect="1" noChangeArrowheads="1"/>
          </p:cNvSpPr>
          <p:nvPr/>
        </p:nvSpPr>
        <p:spPr bwMode="auto">
          <a:xfrm>
            <a:off x="307975" y="-1766888"/>
            <a:ext cx="27241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dcy;&amp;ocy;&amp;scy;&amp;tcy;&amp;ocy;&amp;iecy;&amp;vcy;&amp;scy;&amp;kcy;&amp;icy;&amp;jcy;"/>
          <p:cNvSpPr>
            <a:spLocks noChangeAspect="1" noChangeArrowheads="1"/>
          </p:cNvSpPr>
          <p:nvPr/>
        </p:nvSpPr>
        <p:spPr bwMode="auto">
          <a:xfrm>
            <a:off x="460375" y="-1614488"/>
            <a:ext cx="27241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dcy;&amp;ocy;&amp;scy;&amp;tcy;&amp;ocy;&amp;iecy;&amp;vcy;&amp;scy;&amp;kcy;&amp;icy;&amp;jcy;"/>
          <p:cNvSpPr>
            <a:spLocks noChangeAspect="1" noChangeArrowheads="1"/>
          </p:cNvSpPr>
          <p:nvPr/>
        </p:nvSpPr>
        <p:spPr bwMode="auto">
          <a:xfrm>
            <a:off x="612775" y="-1462088"/>
            <a:ext cx="27241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&amp;Kcy;&amp;acy;&amp;rcy;&amp;tcy;&amp;icy;&amp;ncy;&amp;kcy;&amp;icy; &amp;pcy;&amp;ocy; &amp;zcy;&amp;acy;&amp;pcy;&amp;rcy;&amp;ocy;&amp;scy;&amp;ucy; &amp;dcy;&amp;ocy;&amp;scy;&amp;tcy;&amp;ocy;&amp;iecy;&amp;vcy;&amp;scy;&amp;kcy;&amp;icy;&amp;jcy;"/>
          <p:cNvSpPr>
            <a:spLocks noChangeAspect="1" noChangeArrowheads="1"/>
          </p:cNvSpPr>
          <p:nvPr/>
        </p:nvSpPr>
        <p:spPr bwMode="auto">
          <a:xfrm>
            <a:off x="1142976" y="-1214470"/>
            <a:ext cx="27241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D:\Мои документы\Аранчын\Фото Культура тувинцев\шага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722" y="2524926"/>
            <a:ext cx="5613036" cy="397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85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B0F0"/>
                </a:solidFill>
                <a:hlinkClick r:id="rId2" action="ppaction://hlinksldjump"/>
              </a:rPr>
              <a:t>Шагаа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  200</a:t>
            </a:r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0375" y="90872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dirty="0" smtClean="0"/>
              <a:t>12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44938" y="2130426"/>
            <a:ext cx="4038600" cy="4525963"/>
          </a:xfrm>
        </p:spPr>
        <p:txBody>
          <a:bodyPr/>
          <a:lstStyle/>
          <a:p>
            <a:pPr lvl="0"/>
            <a:r>
              <a:rPr lang="ru-RU" sz="4000" b="1" dirty="0" smtClean="0"/>
              <a:t>Какой по счету год Свиньи (Кабана) в 12летнем цикле?</a:t>
            </a:r>
            <a:endParaRPr lang="ru-RU" sz="4000" b="1" dirty="0"/>
          </a:p>
          <a:p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tcy;&amp;ocy;&amp;lcy;&amp;scy;&amp;tcy;&amp;ocy;&amp;jcy;"/>
          <p:cNvSpPr>
            <a:spLocks noChangeAspect="1" noChangeArrowheads="1"/>
          </p:cNvSpPr>
          <p:nvPr/>
        </p:nvSpPr>
        <p:spPr bwMode="auto">
          <a:xfrm>
            <a:off x="155575" y="-19192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tcy;&amp;ocy;&amp;lcy;&amp;scy;&amp;tcy;&amp;ocy;&amp;jcy;"/>
          <p:cNvSpPr>
            <a:spLocks noChangeAspect="1" noChangeArrowheads="1"/>
          </p:cNvSpPr>
          <p:nvPr/>
        </p:nvSpPr>
        <p:spPr bwMode="auto">
          <a:xfrm>
            <a:off x="307975" y="-17668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tcy;&amp;ocy;&amp;lcy;&amp;scy;&amp;tcy;&amp;ocy;&amp;jcy;"/>
          <p:cNvSpPr>
            <a:spLocks noChangeAspect="1" noChangeArrowheads="1"/>
          </p:cNvSpPr>
          <p:nvPr/>
        </p:nvSpPr>
        <p:spPr bwMode="auto">
          <a:xfrm>
            <a:off x="460375" y="-16144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tcy;&amp;ocy;&amp;lcy;&amp;scy;&amp;tcy;&amp;ocy;&amp;jcy;"/>
          <p:cNvSpPr>
            <a:spLocks noChangeAspect="1" noChangeArrowheads="1"/>
          </p:cNvSpPr>
          <p:nvPr/>
        </p:nvSpPr>
        <p:spPr bwMode="auto">
          <a:xfrm>
            <a:off x="612775" y="-14620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2" name="Picture 2" descr="D:\Мои документы\Аранчын\Фото Культура тувинцев\год свинь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265749"/>
            <a:ext cx="4255468" cy="425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59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00192" y="6093296"/>
            <a:ext cx="1522512" cy="5089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sldjump"/>
              </a:rPr>
              <a:t>конец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8364288"/>
              </p:ext>
            </p:extLst>
          </p:nvPr>
        </p:nvGraphicFramePr>
        <p:xfrm>
          <a:off x="0" y="-1"/>
          <a:ext cx="9180512" cy="6890281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35233">
                <a:tc>
                  <a:txBody>
                    <a:bodyPr/>
                    <a:lstStyle/>
                    <a:p>
                      <a:pPr algn="ctr"/>
                      <a:endParaRPr lang="ru-RU" sz="25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ru-RU" sz="2500" dirty="0" smtClean="0">
                          <a:solidFill>
                            <a:schemeClr val="bg1"/>
                          </a:solidFill>
                        </a:rPr>
                        <a:t>История</a:t>
                      </a:r>
                      <a:endParaRPr lang="ru-RU" sz="2500" dirty="0">
                        <a:solidFill>
                          <a:schemeClr val="bg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3" action="ppaction://hlinksldjump"/>
                        </a:rPr>
                        <a:t>100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5" action="ppaction://hlinksldjump"/>
                        </a:rPr>
                        <a:t>500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6" action="ppaction://hlinksldjump"/>
                        </a:rPr>
                        <a:t>1000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7" action="ppaction://hlinksldjump"/>
                        </a:rPr>
                        <a:t>5000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5233">
                <a:tc>
                  <a:txBody>
                    <a:bodyPr/>
                    <a:lstStyle/>
                    <a:p>
                      <a:pPr algn="ctr"/>
                      <a:endParaRPr lang="ru-RU" sz="2500" b="1" dirty="0" smtClean="0"/>
                    </a:p>
                    <a:p>
                      <a:pPr algn="ctr"/>
                      <a:r>
                        <a:rPr lang="ru-RU" sz="2500" b="1" dirty="0" smtClean="0"/>
                        <a:t>Традиции</a:t>
                      </a:r>
                      <a:endParaRPr lang="ru-RU" sz="2500" b="1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8" action="ppaction://hlinksldjump"/>
                        </a:rPr>
                        <a:t>100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9" action="ppaction://hlinksldjump"/>
                        </a:rPr>
                        <a:t>200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0" action="ppaction://hlinksldjump"/>
                        </a:rPr>
                        <a:t>500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1" action="ppaction://hlinksldjump"/>
                        </a:rPr>
                        <a:t>1000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2" action="ppaction://hlinksldjump"/>
                        </a:rPr>
                        <a:t>5000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5233">
                <a:tc>
                  <a:txBody>
                    <a:bodyPr/>
                    <a:lstStyle/>
                    <a:p>
                      <a:pPr algn="ctr"/>
                      <a:endParaRPr lang="ru-RU" sz="2500" b="1" dirty="0" smtClean="0"/>
                    </a:p>
                    <a:p>
                      <a:pPr algn="ctr"/>
                      <a:r>
                        <a:rPr lang="ru-RU" sz="2500" b="1" dirty="0" smtClean="0"/>
                        <a:t>Религия</a:t>
                      </a:r>
                      <a:endParaRPr lang="ru-RU" sz="2500" b="1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3" action="ppaction://hlinksldjump"/>
                        </a:rPr>
                        <a:t>100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4" action="ppaction://hlinksldjump"/>
                        </a:rPr>
                        <a:t>200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5" action="ppaction://hlinksldjump"/>
                        </a:rPr>
                        <a:t>500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6" action="ppaction://hlinksldjump"/>
                        </a:rPr>
                        <a:t>1000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7" action="ppaction://hlinksldjump"/>
                        </a:rPr>
                        <a:t>5000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39324">
                <a:tc>
                  <a:txBody>
                    <a:bodyPr/>
                    <a:lstStyle/>
                    <a:p>
                      <a:pPr algn="ctr"/>
                      <a:endParaRPr lang="ru-RU" sz="2500" b="1" dirty="0" smtClean="0"/>
                    </a:p>
                    <a:p>
                      <a:pPr algn="ctr"/>
                      <a:r>
                        <a:rPr lang="ru-RU" sz="2500" b="1" dirty="0" err="1" smtClean="0"/>
                        <a:t>Шагаа</a:t>
                      </a:r>
                      <a:endParaRPr lang="ru-RU" sz="2500" b="1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8" action="ppaction://hlinksldjump"/>
                        </a:rPr>
                        <a:t>100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19" action="ppaction://hlinksldjump"/>
                        </a:rPr>
                        <a:t>200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0" action="ppaction://hlinksldjump"/>
                        </a:rPr>
                        <a:t>500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1" action="ppaction://hlinksldjump"/>
                        </a:rPr>
                        <a:t>1000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2" action="ppaction://hlinksldjump"/>
                        </a:rPr>
                        <a:t>5000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52130">
                <a:tc>
                  <a:txBody>
                    <a:bodyPr/>
                    <a:lstStyle/>
                    <a:p>
                      <a:pPr algn="ctr"/>
                      <a:endParaRPr lang="ru-RU" sz="2500" b="1" dirty="0" smtClean="0"/>
                    </a:p>
                    <a:p>
                      <a:pPr algn="ctr"/>
                      <a:r>
                        <a:rPr lang="ru-RU" sz="2500" b="1" dirty="0" smtClean="0"/>
                        <a:t>Культура</a:t>
                      </a:r>
                      <a:endParaRPr lang="ru-RU" sz="2500" b="1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3" action="ppaction://hlinksldjump"/>
                        </a:rPr>
                        <a:t>100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4" action="ppaction://hlinksldjump"/>
                        </a:rPr>
                        <a:t>200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5" action="ppaction://hlinksldjump"/>
                        </a:rPr>
                        <a:t>500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6" action="ppaction://hlinksldjump"/>
                        </a:rPr>
                        <a:t>1000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7" action="ppaction://hlinksldjump"/>
                        </a:rPr>
                        <a:t>5000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69556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/>
                        <a:t>Народная мудрость</a:t>
                      </a: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8" action="ppaction://hlinksldjump"/>
                        </a:rPr>
                        <a:t>100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29" action="ppaction://hlinksldjump"/>
                        </a:rPr>
                        <a:t>200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30" action="ppaction://hlinksldjump"/>
                        </a:rPr>
                        <a:t>500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31" action="ppaction://hlinksldjump"/>
                        </a:rPr>
                        <a:t>1000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1"/>
                          </a:solidFill>
                          <a:hlinkClick r:id="rId32" action="ppaction://hlinksldjump"/>
                        </a:rPr>
                        <a:t>5000</a:t>
                      </a:r>
                      <a:endParaRPr lang="ru-RU" sz="3200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23572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/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u="sng" dirty="0">
                        <a:solidFill>
                          <a:schemeClr val="accent1"/>
                        </a:solidFill>
                      </a:endParaRPr>
                    </a:p>
                  </a:txBody>
                  <a:tcPr marL="82296" marR="8229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369493" y="6488668"/>
            <a:ext cx="774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  <a:lumOff val="50000"/>
                  </a:schemeClr>
                </a:solidFill>
                <a:hlinkClick r:id="rId2" action="ppaction://hlinksldjump"/>
              </a:rPr>
              <a:t>конец</a:t>
            </a:r>
            <a:endParaRPr lang="ru-RU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1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B0F0"/>
                </a:solidFill>
                <a:hlinkClick r:id="rId2" action="ppaction://hlinksldjump"/>
              </a:rPr>
              <a:t>Шагаа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   500</a:t>
            </a:r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74650" y="692696"/>
            <a:ext cx="4038600" cy="119478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b="1" dirty="0" err="1" smtClean="0"/>
              <a:t>Чокпек</a:t>
            </a:r>
            <a:endParaRPr lang="ru-RU" sz="4800" b="1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833346" y="1196752"/>
            <a:ext cx="4038600" cy="547260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500" b="1" dirty="0" smtClean="0"/>
              <a:t>Самое главное сладкое угощение для детей во время </a:t>
            </a:r>
            <a:r>
              <a:rPr lang="ru-RU" sz="3500" b="1" dirty="0" err="1" smtClean="0"/>
              <a:t>Шагаа</a:t>
            </a:r>
            <a:r>
              <a:rPr lang="ru-RU" sz="3500" b="1" dirty="0" smtClean="0"/>
              <a:t>.</a:t>
            </a:r>
          </a:p>
          <a:p>
            <a:pPr lvl="0"/>
            <a:r>
              <a:rPr lang="ru-RU" sz="3500" b="1" dirty="0" smtClean="0"/>
              <a:t>Лакомство из гущи, оставшейся после томления масла, обычно к ней добавляли сушенные ягоды черемухи…</a:t>
            </a:r>
            <a:endParaRPr lang="ru-RU" sz="3500" b="1" dirty="0"/>
          </a:p>
          <a:p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bcy;&amp;ucy;&amp;lcy;&amp;gcy;&amp;acy;&amp;kcy;&amp;ocy;&amp;vcy;"/>
          <p:cNvSpPr>
            <a:spLocks noChangeAspect="1" noChangeArrowheads="1"/>
          </p:cNvSpPr>
          <p:nvPr/>
        </p:nvSpPr>
        <p:spPr bwMode="auto">
          <a:xfrm>
            <a:off x="155575" y="-1401763"/>
            <a:ext cx="22383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bcy;&amp;ucy;&amp;lcy;&amp;gcy;&amp;acy;&amp;kcy;&amp;ocy;&amp;vcy;"/>
          <p:cNvSpPr>
            <a:spLocks noChangeAspect="1" noChangeArrowheads="1"/>
          </p:cNvSpPr>
          <p:nvPr/>
        </p:nvSpPr>
        <p:spPr bwMode="auto">
          <a:xfrm>
            <a:off x="307975" y="-1249363"/>
            <a:ext cx="22383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D:\Мои документы\Аранчын\Фото Культура тувинцев\чокпе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7" y="1988840"/>
            <a:ext cx="3409666" cy="455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98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B0F0"/>
                </a:solidFill>
                <a:hlinkClick r:id="rId2" action="ppaction://hlinksldjump"/>
              </a:rPr>
              <a:t>Шагаа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   1000</a:t>
            </a:r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12775" y="1147763"/>
            <a:ext cx="3886200" cy="4945534"/>
          </a:xfrm>
        </p:spPr>
        <p:txBody>
          <a:bodyPr>
            <a:noAutofit/>
          </a:bodyPr>
          <a:lstStyle/>
          <a:p>
            <a:pPr lvl="0"/>
            <a:r>
              <a:rPr lang="ru-RU" sz="4400" b="1" dirty="0" smtClean="0"/>
              <a:t>Определите возраст ребенка, рожденного накануне </a:t>
            </a:r>
            <a:r>
              <a:rPr lang="ru-RU" sz="4400" b="1" dirty="0" err="1" smtClean="0"/>
              <a:t>Шагаа</a:t>
            </a:r>
            <a:r>
              <a:rPr lang="ru-RU" sz="4400" b="1" dirty="0" smtClean="0"/>
              <a:t>…</a:t>
            </a:r>
            <a:endParaRPr lang="ru-RU" sz="44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155575" y="-19192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460375" y="-16144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612775" y="-14620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765175" y="-13096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917575" y="-11572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1069975" y="-10048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1222375" y="-8524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8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1374775" y="-7000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1527175" y="-5476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&amp;Kcy;&amp;acy;&amp;rcy;&amp;tcy;&amp;icy;&amp;ncy;&amp;kcy;&amp;icy; &amp;pcy;&amp;ocy; &amp;zcy;&amp;acy;&amp;pcy;&amp;rcy;&amp;ocy;&amp;scy;&amp;ucy; &amp;pcy;&amp;ucy;&amp;shcy;&amp;kcy;&amp;icy;&amp;ncy;"/>
          <p:cNvSpPr>
            <a:spLocks noChangeAspect="1" noChangeArrowheads="1"/>
          </p:cNvSpPr>
          <p:nvPr/>
        </p:nvSpPr>
        <p:spPr bwMode="auto">
          <a:xfrm>
            <a:off x="1679575" y="-395288"/>
            <a:ext cx="3429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46575" y="128806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b="1" dirty="0" smtClean="0"/>
              <a:t>2 года</a:t>
            </a:r>
            <a:endParaRPr lang="ru-RU" sz="6000" dirty="0"/>
          </a:p>
        </p:txBody>
      </p:sp>
      <p:pic>
        <p:nvPicPr>
          <p:cNvPr id="17410" name="Picture 2" descr="D:\Мои документы\Аранчын\Фото Культура тувинцев\2 го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493" y="2538412"/>
            <a:ext cx="4810163" cy="320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47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B0F0"/>
                </a:solidFill>
                <a:hlinkClick r:id="rId2" action="ppaction://hlinksldjump"/>
              </a:rPr>
              <a:t>Шагаа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   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>5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000</a:t>
            </a:r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78581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4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88024" y="1152479"/>
            <a:ext cx="4038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b="1" dirty="0" smtClean="0"/>
              <a:t>Почему нельзя спать в ночь </a:t>
            </a:r>
            <a:r>
              <a:rPr lang="ru-RU" sz="3200" b="1" dirty="0" err="1" smtClean="0"/>
              <a:t>Шагаа</a:t>
            </a:r>
            <a:r>
              <a:rPr lang="ru-RU" sz="3200" b="1" dirty="0" smtClean="0"/>
              <a:t>?</a:t>
            </a:r>
            <a:endParaRPr lang="ru-RU" sz="3200" b="1" dirty="0"/>
          </a:p>
          <a:p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155575" y="-19192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307975" y="-1766887"/>
            <a:ext cx="60007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460375" y="-16144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612775" y="-14620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149794" y="2276872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917575" y="-11572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1069975" y="-10048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&amp;Kcy;&amp;acy;&amp;rcy;&amp;tcy;&amp;icy;&amp;ncy;&amp;kcy;&amp;icy; &amp;pcy;&amp;ocy; &amp;zcy;&amp;acy;&amp;pcy;&amp;rcy;&amp;ocy;&amp;scy;&amp;ucy; &amp;gcy;&amp;ocy;&amp;gcy;&amp;ocy;&amp;lcy;&amp;softcy;"/>
          <p:cNvSpPr>
            <a:spLocks noChangeAspect="1" noChangeArrowheads="1"/>
          </p:cNvSpPr>
          <p:nvPr/>
        </p:nvSpPr>
        <p:spPr bwMode="auto">
          <a:xfrm>
            <a:off x="1222375" y="-8524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Объект 3"/>
          <p:cNvSpPr txBox="1">
            <a:spLocks/>
          </p:cNvSpPr>
          <p:nvPr/>
        </p:nvSpPr>
        <p:spPr>
          <a:xfrm>
            <a:off x="346869" y="1089025"/>
            <a:ext cx="4038600" cy="78581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600" b="1" dirty="0" smtClean="0"/>
              <a:t>Спящих причисляли к мертвым</a:t>
            </a:r>
          </a:p>
          <a:p>
            <a:pPr marL="0" indent="0" algn="ctr">
              <a:buFont typeface="Arial" pitchFamily="34" charset="0"/>
              <a:buNone/>
            </a:pPr>
            <a:endParaRPr lang="ru-RU" sz="4800" dirty="0"/>
          </a:p>
        </p:txBody>
      </p:sp>
      <p:pic>
        <p:nvPicPr>
          <p:cNvPr id="18434" name="Picture 2" descr="D:\Мои документы\Аранчын\Фото Культура тувинцев\нельзя спат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43787"/>
            <a:ext cx="6025921" cy="404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73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Культура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55575" y="1340769"/>
            <a:ext cx="4344417" cy="5274048"/>
          </a:xfrm>
        </p:spPr>
        <p:txBody>
          <a:bodyPr>
            <a:normAutofit fontScale="92500"/>
          </a:bodyPr>
          <a:lstStyle/>
          <a:p>
            <a:pPr lvl="0"/>
            <a:r>
              <a:rPr lang="ru-RU" sz="3200" b="1" dirty="0" smtClean="0"/>
              <a:t>Белый цвет в тувинской культуре это «мать – цвет», самый священный, символизирует чистоту, добро, благополучие.</a:t>
            </a:r>
          </a:p>
          <a:p>
            <a:pPr lvl="0"/>
            <a:r>
              <a:rPr lang="ru-RU" sz="3200" b="1" dirty="0" smtClean="0"/>
              <a:t>Какой цвет символизирует удачу и победу?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b="1" dirty="0" smtClean="0"/>
              <a:t>Синий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7" name="AutoShape 2" descr="&amp;Kcy;&amp;acy;&amp;rcy;&amp;tcy;&amp;icy;&amp;ncy;&amp;kcy;&amp;icy; &amp;pcy;&amp;ocy; &amp;zcy;&amp;acy;&amp;pcy;&amp;rcy;&amp;ocy;&amp;scy;&amp;ucy; &amp;acy;&amp;lcy;&amp;iecy;&amp;kcy;&amp;scy;&amp;acy;&amp;ncy;&amp;dcy;&amp;rcy; &amp;ncy;&amp;iecy;&amp;vcy;&amp;scy;&amp;kcy;&amp;icy;&amp;jcy; &amp;kcy;&amp;acy;&amp;rcy;&amp;tcy;&amp;icy;&amp;ncy;&amp;acy;"/>
          <p:cNvSpPr>
            <a:spLocks noChangeAspect="1" noChangeArrowheads="1"/>
          </p:cNvSpPr>
          <p:nvPr/>
        </p:nvSpPr>
        <p:spPr bwMode="auto">
          <a:xfrm>
            <a:off x="155575" y="-1919288"/>
            <a:ext cx="20669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&amp;Kcy;&amp;acy;&amp;rcy;&amp;tcy;&amp;icy;&amp;ncy;&amp;kcy;&amp;icy; &amp;pcy;&amp;ocy; &amp;zcy;&amp;acy;&amp;pcy;&amp;rcy;&amp;ocy;&amp;scy;&amp;ucy; &amp;acy;&amp;lcy;&amp;iecy;&amp;kcy;&amp;scy;&amp;acy;&amp;ncy;&amp;dcy;&amp;rcy; &amp;ncy;&amp;iecy;&amp;vcy;&amp;scy;&amp;kcy;&amp;icy;&amp;jcy; &amp;kcy;&amp;acy;&amp;rcy;&amp;tcy;&amp;icy;&amp;ncy;&amp;acy;"/>
          <p:cNvSpPr>
            <a:spLocks noChangeAspect="1" noChangeArrowheads="1"/>
          </p:cNvSpPr>
          <p:nvPr/>
        </p:nvSpPr>
        <p:spPr bwMode="auto">
          <a:xfrm>
            <a:off x="307975" y="-1766888"/>
            <a:ext cx="20669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&amp;Kcy;&amp;acy;&amp;rcy;&amp;tcy;&amp;icy;&amp;ncy;&amp;kcy;&amp;icy; &amp;pcy;&amp;ocy; &amp;zcy;&amp;acy;&amp;pcy;&amp;rcy;&amp;ocy;&amp;scy;&amp;ucy; &amp;acy;&amp;lcy;&amp;iecy;&amp;kcy;&amp;scy;&amp;acy;&amp;ncy;&amp;dcy;&amp;rcy; &amp;ncy;&amp;iecy;&amp;vcy;&amp;scy;&amp;kcy;&amp;icy;&amp;jcy; &amp;kcy;&amp;acy;&amp;rcy;&amp;tcy;&amp;icy;&amp;ncy;&amp;acy;"/>
          <p:cNvSpPr>
            <a:spLocks noChangeAspect="1" noChangeArrowheads="1"/>
          </p:cNvSpPr>
          <p:nvPr/>
        </p:nvSpPr>
        <p:spPr bwMode="auto">
          <a:xfrm>
            <a:off x="460375" y="-1614488"/>
            <a:ext cx="20669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&amp;Kcy;&amp;acy;&amp;rcy;&amp;tcy;&amp;icy;&amp;ncy;&amp;kcy;&amp;icy; &amp;pcy;&amp;ocy; &amp;zcy;&amp;acy;&amp;pcy;&amp;rcy;&amp;ocy;&amp;scy;&amp;ucy; &amp;acy;&amp;lcy;&amp;iecy;&amp;kcy;&amp;scy;&amp;acy;&amp;ncy;&amp;dcy;&amp;rcy; &amp;ncy;&amp;iecy;&amp;vcy;&amp;scy;&amp;kcy;&amp;icy;&amp;jcy; &amp;kcy;&amp;acy;&amp;rcy;&amp;tcy;&amp;icy;&amp;ncy;&amp;acy;"/>
          <p:cNvSpPr>
            <a:spLocks noChangeAspect="1" noChangeArrowheads="1"/>
          </p:cNvSpPr>
          <p:nvPr/>
        </p:nvSpPr>
        <p:spPr bwMode="auto">
          <a:xfrm>
            <a:off x="612775" y="-1462088"/>
            <a:ext cx="20669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&amp;Kcy;&amp;acy;&amp;rcy;&amp;tcy;&amp;icy;&amp;ncy;&amp;kcy;&amp;icy; &amp;pcy;&amp;ocy; &amp;zcy;&amp;acy;&amp;pcy;&amp;rcy;&amp;ocy;&amp;scy;&amp;ucy; &amp;acy;&amp;lcy;&amp;iecy;&amp;kcy;&amp;scy;&amp;acy;&amp;ncy;&amp;dcy;&amp;rcy; &amp;ncy;&amp;iecy;&amp;vcy;&amp;scy;&amp;kcy;&amp;icy;&amp;jcy; &amp;kcy;&amp;acy;&amp;rcy;&amp;tcy;&amp;icy;&amp;ncy;&amp;acy;"/>
          <p:cNvSpPr>
            <a:spLocks noChangeAspect="1" noChangeArrowheads="1"/>
          </p:cNvSpPr>
          <p:nvPr/>
        </p:nvSpPr>
        <p:spPr bwMode="auto">
          <a:xfrm>
            <a:off x="765175" y="-1309688"/>
            <a:ext cx="20669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2" descr="&amp;Kcy;&amp;acy;&amp;rcy;&amp;tcy;&amp;icy;&amp;ncy;&amp;kcy;&amp;icy; &amp;pcy;&amp;ocy; &amp;zcy;&amp;acy;&amp;pcy;&amp;rcy;&amp;ocy;&amp;scy;&amp;ucy; &amp;acy;&amp;lcy;&amp;iecy;&amp;kcy;&amp;scy;&amp;acy;&amp;ncy;&amp;dcy;&amp;rcy; &amp;ncy;&amp;iecy;&amp;vcy;&amp;scy;&amp;kcy;&amp;icy;&amp;jcy; &amp;kcy;&amp;acy;&amp;rcy;&amp;tcy;&amp;icy;&amp;ncy;&amp;acy;"/>
          <p:cNvSpPr>
            <a:spLocks noChangeAspect="1" noChangeArrowheads="1"/>
          </p:cNvSpPr>
          <p:nvPr/>
        </p:nvSpPr>
        <p:spPr bwMode="auto">
          <a:xfrm>
            <a:off x="917575" y="-1157288"/>
            <a:ext cx="20669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D:\Мои документы\Аранчын\Фото Культура тувинцев\син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08938"/>
            <a:ext cx="4406031" cy="293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80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Культура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200</a:t>
            </a:r>
            <a:endParaRPr lang="ru-RU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scy;&amp;ucy;&amp;vcy;&amp;ocy;&amp;rcy;&amp;ocy;&amp;vcy;"/>
          <p:cNvSpPr>
            <a:spLocks noGrp="1" noChangeAspect="1" noChangeArrowheads="1"/>
          </p:cNvSpPr>
          <p:nvPr>
            <p:ph sz="half" idx="1"/>
          </p:nvPr>
        </p:nvSpPr>
        <p:spPr bwMode="auto">
          <a:xfrm>
            <a:off x="457200" y="1600201"/>
            <a:ext cx="4038600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lvl="0" indent="0" algn="ctr">
              <a:buNone/>
            </a:pPr>
            <a:r>
              <a:rPr lang="ru-RU" sz="4800" b="1" dirty="0" smtClean="0"/>
              <a:t>Агальматолит</a:t>
            </a:r>
          </a:p>
          <a:p>
            <a:pPr marL="0" lvl="0" indent="0" algn="ctr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860032" y="1484785"/>
            <a:ext cx="4038600" cy="535138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4000" b="1" dirty="0" smtClean="0"/>
              <a:t>Самый известный поделочный камень у тувинцев?</a:t>
            </a:r>
            <a:endParaRPr lang="ru-RU" sz="4000" b="1" dirty="0"/>
          </a:p>
        </p:txBody>
      </p:sp>
      <p:pic>
        <p:nvPicPr>
          <p:cNvPr id="20482" name="Picture 2" descr="D:\Мои документы\Аранчын\Фото Культура тувинцев\агальматолит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754199" cy="320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4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Культура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1296038"/>
            <a:ext cx="4038600" cy="154701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500" b="1" dirty="0" smtClean="0"/>
              <a:t>Автор-скульптор комплекса «Центр Азии» и  «Царская охота»…</a:t>
            </a:r>
          </a:p>
          <a:p>
            <a:pPr lvl="0"/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863368" y="587994"/>
            <a:ext cx="4038600" cy="1080121"/>
          </a:xfrm>
        </p:spPr>
        <p:txBody>
          <a:bodyPr>
            <a:normAutofit fontScale="77500" lnSpcReduction="20000"/>
          </a:bodyPr>
          <a:lstStyle/>
          <a:p>
            <a:pPr lvl="2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1268760"/>
            <a:ext cx="33843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/>
              <a:t>Даши </a:t>
            </a:r>
            <a:r>
              <a:rPr lang="ru-RU" sz="4400" b="1" dirty="0" err="1" smtClean="0"/>
              <a:t>Намдаков</a:t>
            </a:r>
            <a:endParaRPr lang="ru-RU" sz="4400" b="1" dirty="0"/>
          </a:p>
        </p:txBody>
      </p:sp>
      <p:pic>
        <p:nvPicPr>
          <p:cNvPr id="21506" name="Picture 2" descr="D:\Мои документы\Аранчын\Фото Культура тувинцев\даши намдак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356" y="2564904"/>
            <a:ext cx="3095788" cy="413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6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Культура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3600" b="1" dirty="0" smtClean="0"/>
              <a:t>У тувинцев есть «цвета-отцы»: красный, синий, зеленый, желтый, а есть «цвета-дети», назовите хоть один из них…</a:t>
            </a:r>
            <a:endParaRPr lang="ru-RU" sz="3600" b="1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zhcy;&amp;ucy;&amp;kcy;&amp;ocy;&amp;vcy;"/>
          <p:cNvSpPr>
            <a:spLocks noChangeAspect="1" noChangeArrowheads="1"/>
          </p:cNvSpPr>
          <p:nvPr/>
        </p:nvSpPr>
        <p:spPr bwMode="auto">
          <a:xfrm>
            <a:off x="899592" y="1700808"/>
            <a:ext cx="3257550" cy="147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dirty="0" smtClean="0"/>
              <a:t>Розовый</a:t>
            </a:r>
          </a:p>
          <a:p>
            <a:pPr algn="ctr"/>
            <a:r>
              <a:rPr lang="ru-RU" sz="4000" b="1" dirty="0" smtClean="0"/>
              <a:t>голубой</a:t>
            </a:r>
            <a:endParaRPr lang="ru-RU" sz="4000" b="1" dirty="0"/>
          </a:p>
        </p:txBody>
      </p:sp>
      <p:pic>
        <p:nvPicPr>
          <p:cNvPr id="22530" name="Picture 2" descr="D:\Мои документы\Аранчын\Фото Культура тувинцев\розов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5" y="3356992"/>
            <a:ext cx="446293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11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680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Культура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>5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000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4104456" cy="482756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b="1" dirty="0" smtClean="0"/>
              <a:t>В апреле 1914 года на левом берегу Енисея был основан </a:t>
            </a:r>
            <a:r>
              <a:rPr lang="ru-RU" b="1" dirty="0" err="1" smtClean="0"/>
              <a:t>Белоцарск</a:t>
            </a:r>
            <a:r>
              <a:rPr lang="ru-RU" b="1" dirty="0" smtClean="0"/>
              <a:t>, тувинцы называли ЭТО МЕСТО </a:t>
            </a:r>
            <a:r>
              <a:rPr lang="ru-RU" b="1" dirty="0" err="1" smtClean="0"/>
              <a:t>Хем-Белдир</a:t>
            </a:r>
            <a:r>
              <a:rPr lang="ru-RU" b="1" dirty="0" smtClean="0"/>
              <a:t>, что значит «слияние рек», а русские называли ЭТО МЕСТО Вилланы. Что такое </a:t>
            </a:r>
            <a:r>
              <a:rPr lang="ru-RU" b="1" dirty="0" err="1" smtClean="0"/>
              <a:t>Виланы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Горы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3554" name="Picture 2" descr="D:\Мои документы\Аранчын\Фото Культура тувинцев\го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80" y="2852936"/>
            <a:ext cx="448753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43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Народная мудрость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-108520" y="706462"/>
            <a:ext cx="4038600" cy="93821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860032" y="1893467"/>
            <a:ext cx="4038600" cy="4525963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/>
              <a:t>«У кого есть конь, тот быстр, у кого много овец, тот красив, у кого много коров, тот…»</a:t>
            </a:r>
            <a:endParaRPr lang="ru-RU" sz="40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AutoShape 2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1187624" y="-2229272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307975" y="-17668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460375" y="-16144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612775" y="-14620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0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765175" y="-13096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2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155575" y="2386013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4" descr="&amp;Kcy;&amp;acy;&amp;rcy;&amp;tcy;&amp;icy;&amp;ncy;&amp;kcy;&amp;icy; &amp;pcy;&amp;ocy; &amp;zcy;&amp;acy;&amp;pcy;&amp;rcy;&amp;ocy;&amp;scy;&amp;ucy; &amp;Gcy;&amp;Acy;&amp;Gcy;&amp;Acy;&amp;Rcy;&amp;Icy;&amp;Ncy;"/>
          <p:cNvSpPr>
            <a:spLocks noChangeAspect="1" noChangeArrowheads="1"/>
          </p:cNvSpPr>
          <p:nvPr/>
        </p:nvSpPr>
        <p:spPr bwMode="auto">
          <a:xfrm>
            <a:off x="438919" y="1772816"/>
            <a:ext cx="4421113" cy="76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6000" b="1" dirty="0" smtClean="0"/>
              <a:t>сыт</a:t>
            </a:r>
          </a:p>
          <a:p>
            <a:pPr algn="ctr"/>
            <a:endParaRPr lang="ru-RU" sz="3200" dirty="0"/>
          </a:p>
        </p:txBody>
      </p:sp>
      <p:pic>
        <p:nvPicPr>
          <p:cNvPr id="24578" name="Picture 2" descr="D:\Мои документы\Аранчын\Фото Культура тувинцев\коров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94" y="2786831"/>
            <a:ext cx="4807036" cy="319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89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Народная мудрость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200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038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000" b="1" dirty="0" smtClean="0"/>
              <a:t>Тувинские приметы: «Если ворон каркает, а собака рвет и ест траву, значит будет…»</a:t>
            </a:r>
            <a:endParaRPr lang="ru-RU" sz="40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6000" b="1" dirty="0" smtClean="0"/>
              <a:t>Дождь</a:t>
            </a:r>
          </a:p>
          <a:p>
            <a:pPr marL="0" lvl="0" indent="0" algn="ctr">
              <a:buNone/>
            </a:pPr>
            <a:endParaRPr lang="ru-RU" dirty="0" smtClean="0"/>
          </a:p>
          <a:p>
            <a:pPr marL="0" lvl="0" indent="0" algn="ct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5602" name="Picture 2" descr="D:\Мои документы\Аранчын\Фото Культура тувинцев\дож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068960"/>
            <a:ext cx="476118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47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 tooltip="Великие географические открытия"/>
              </a:rPr>
              <a:t>История 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 tooltip="Великие географические открытия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 tooltip="Великие географические открытия"/>
              </a:rPr>
              <a:t>100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sz="half" idx="1"/>
          </p:nvPr>
        </p:nvSpPr>
        <p:spPr>
          <a:xfrm>
            <a:off x="0" y="2643182"/>
            <a:ext cx="4929222" cy="3750452"/>
          </a:xfrm>
        </p:spPr>
        <p:txBody>
          <a:bodyPr/>
          <a:lstStyle/>
          <a:p>
            <a:pPr lvl="0"/>
            <a:r>
              <a:rPr lang="ru-RU" sz="3200" b="1" dirty="0" smtClean="0"/>
              <a:t>Основатель тувинской государственности…</a:t>
            </a:r>
            <a:endParaRPr lang="ru-RU" sz="3200" b="1" dirty="0"/>
          </a:p>
          <a:p>
            <a:endParaRPr lang="ru-RU" dirty="0"/>
          </a:p>
        </p:txBody>
      </p:sp>
      <p:sp>
        <p:nvSpPr>
          <p:cNvPr id="18" name="Объект 17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038600" cy="45259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b="1" dirty="0" err="1" smtClean="0"/>
              <a:t>Монгуш</a:t>
            </a:r>
            <a:r>
              <a:rPr lang="ru-RU" b="1" dirty="0" smtClean="0"/>
              <a:t> Буян-</a:t>
            </a:r>
            <a:r>
              <a:rPr lang="ru-RU" b="1" dirty="0" err="1" smtClean="0"/>
              <a:t>Бадыргы</a:t>
            </a:r>
            <a:endParaRPr lang="ru-RU" b="1" dirty="0"/>
          </a:p>
          <a:p>
            <a:endParaRPr lang="ru-RU" dirty="0"/>
          </a:p>
        </p:txBody>
      </p:sp>
      <p:pic>
        <p:nvPicPr>
          <p:cNvPr id="1026" name="Picture 2" descr="D:\Мои документы\Аранчын\Фото Культура тувинцев\буян-бадырг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3469888" cy="371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3630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Народная мудрость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26292" y="1556792"/>
            <a:ext cx="3469644" cy="38884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900" b="1" dirty="0" smtClean="0"/>
              <a:t>Мир-мир</a:t>
            </a:r>
          </a:p>
          <a:p>
            <a:pPr marL="0" indent="0" algn="ctr">
              <a:buNone/>
            </a:pPr>
            <a:r>
              <a:rPr lang="ru-RU" sz="3900" b="1" dirty="0" smtClean="0"/>
              <a:t>Покой-покой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/>
              <a:t>Как дословно переводится тувинское приветствие «</a:t>
            </a:r>
            <a:r>
              <a:rPr lang="ru-RU" sz="3600" b="1" dirty="0" err="1" smtClean="0"/>
              <a:t>амыр-амыр</a:t>
            </a:r>
            <a:r>
              <a:rPr lang="ru-RU" sz="3600" b="1" dirty="0" smtClean="0"/>
              <a:t>»?</a:t>
            </a:r>
            <a:endParaRPr lang="ru-RU" sz="3600" b="1" dirty="0"/>
          </a:p>
        </p:txBody>
      </p:sp>
      <p:sp>
        <p:nvSpPr>
          <p:cNvPr id="6" name="AutoShape 2" descr="&amp;Kcy;&amp;acy;&amp;rcy;&amp;tcy;&amp;icy;&amp;ncy;&amp;kcy;&amp;icy; &amp;pcy;&amp;ocy; &amp;zcy;&amp;acy;&amp;pcy;&amp;rcy;&amp;ocy;&amp;scy;&amp;ucy; &amp;lcy;&amp;iecy;&amp;ocy;&amp;ncy;&amp;ocy;&amp;vcy; &amp;kcy;&amp;ocy;&amp;scy;&amp;mcy;&amp;ocy;&amp;ncy;&amp;acy;&amp;vcy;&amp;tcy;"/>
          <p:cNvSpPr>
            <a:spLocks noChangeAspect="1" noChangeArrowheads="1"/>
          </p:cNvSpPr>
          <p:nvPr/>
        </p:nvSpPr>
        <p:spPr bwMode="auto">
          <a:xfrm>
            <a:off x="155575" y="-19192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4" descr="&amp;Kcy;&amp;acy;&amp;rcy;&amp;tcy;&amp;icy;&amp;ncy;&amp;kcy;&amp;icy; &amp;pcy;&amp;ocy; &amp;zcy;&amp;acy;&amp;pcy;&amp;rcy;&amp;ocy;&amp;scy;&amp;ucy; &amp;lcy;&amp;iecy;&amp;ocy;&amp;ncy;&amp;ocy;&amp;vcy; &amp;kcy;&amp;ocy;&amp;scy;&amp;mcy;&amp;ocy;&amp;ncy;&amp;acy;&amp;vcy;&amp;tcy;"/>
          <p:cNvSpPr>
            <a:spLocks noChangeAspect="1" noChangeArrowheads="1"/>
          </p:cNvSpPr>
          <p:nvPr/>
        </p:nvSpPr>
        <p:spPr bwMode="auto">
          <a:xfrm>
            <a:off x="307975" y="-17668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&amp;Kcy;&amp;acy;&amp;rcy;&amp;tcy;&amp;icy;&amp;ncy;&amp;kcy;&amp;icy; &amp;pcy;&amp;ocy; &amp;zcy;&amp;acy;&amp;pcy;&amp;rcy;&amp;ocy;&amp;scy;&amp;ucy; &amp;lcy;&amp;iecy;&amp;ocy;&amp;ncy;&amp;ocy;&amp;vcy; &amp;kcy;&amp;ocy;&amp;scy;&amp;mcy;&amp;ocy;&amp;ncy;&amp;acy;&amp;vcy;&amp;tcy;"/>
          <p:cNvSpPr>
            <a:spLocks noChangeAspect="1" noChangeArrowheads="1"/>
          </p:cNvSpPr>
          <p:nvPr/>
        </p:nvSpPr>
        <p:spPr bwMode="auto">
          <a:xfrm>
            <a:off x="460375" y="-16144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&amp;Kcy;&amp;acy;&amp;rcy;&amp;tcy;&amp;icy;&amp;ncy;&amp;kcy;&amp;icy; &amp;pcy;&amp;ocy; &amp;zcy;&amp;acy;&amp;pcy;&amp;rcy;&amp;ocy;&amp;scy;&amp;ucy; &amp;lcy;&amp;iecy;&amp;ocy;&amp;ncy;&amp;ocy;&amp;vcy; &amp;kcy;&amp;ocy;&amp;scy;&amp;mcy;&amp;ocy;&amp;ncy;&amp;acy;&amp;vcy;&amp;tcy;"/>
          <p:cNvSpPr>
            <a:spLocks noChangeAspect="1" noChangeArrowheads="1"/>
          </p:cNvSpPr>
          <p:nvPr/>
        </p:nvSpPr>
        <p:spPr bwMode="auto">
          <a:xfrm>
            <a:off x="612775" y="-1462088"/>
            <a:ext cx="60007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75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Народная мудрость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200" b="1" dirty="0" smtClean="0"/>
              <a:t>В древней Туве было не принято здороваться через рукопожатие и только один раз в год на </a:t>
            </a:r>
            <a:r>
              <a:rPr lang="ru-RU" sz="3200" b="1" dirty="0" err="1" smtClean="0"/>
              <a:t>Шагаа</a:t>
            </a:r>
            <a:r>
              <a:rPr lang="ru-RU" sz="3200" b="1" dirty="0" smtClean="0"/>
              <a:t> это делали, но как?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4008" y="2332037"/>
            <a:ext cx="4038600" cy="4525963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2600" b="1" dirty="0" smtClean="0"/>
              <a:t>Молодые – ладони вверх</a:t>
            </a:r>
          </a:p>
          <a:p>
            <a:pPr marL="0" lvl="0" indent="0" algn="ctr">
              <a:buNone/>
            </a:pPr>
            <a:r>
              <a:rPr lang="ru-RU" sz="2600" b="1" dirty="0" smtClean="0"/>
              <a:t>Старшие – ладони вниз</a:t>
            </a:r>
          </a:p>
          <a:p>
            <a:pPr marL="0" lvl="0" indent="0" algn="ctr">
              <a:buNone/>
            </a:pPr>
            <a:endParaRPr lang="ru-RU" dirty="0" smtClean="0"/>
          </a:p>
          <a:p>
            <a:pPr marL="0" lvl="0" indent="0" algn="ctr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9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688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Народная мудрость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>5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000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4038600" cy="4525963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/>
              <a:t>В тувинских мифах часто говорится, что в нашей Вселенной нет ничего сильнее…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4000" b="1" dirty="0" smtClean="0"/>
              <a:t>СЛОВО</a:t>
            </a:r>
          </a:p>
          <a:p>
            <a:pPr marL="0" lvl="0" indent="0" algn="ctr">
              <a:buNone/>
            </a:pPr>
            <a:endParaRPr lang="ru-RU" dirty="0" smtClean="0"/>
          </a:p>
          <a:p>
            <a:pPr marL="0" lvl="0" indent="0" algn="ct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6626" name="Picture 2" descr="D:\Мои документы\Аранчын\Фото Культура тувинцев\слов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13176"/>
            <a:ext cx="4826977" cy="133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72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02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sldjump"/>
              </a:rPr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&amp;Kcy;&amp;acy;&amp;rcy;&amp;tcy;&amp;icy;&amp;ncy;&amp;kcy;&amp;icy; &amp;pcy;&amp;ocy; &amp;zcy;&amp;acy;&amp;pcy;&amp;rcy;&amp;ocy;&amp;scy;&amp;ucy; &amp;ecy;&amp;jcy;&amp;ncy;&amp;shcy;&amp;tcy;&amp;iecy;&amp;jcy;&amp;n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1546"/>
            <a:ext cx="9144000" cy="595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35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История 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200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75270" y="1412776"/>
            <a:ext cx="4040188" cy="3951288"/>
          </a:xfrm>
        </p:spPr>
        <p:txBody>
          <a:bodyPr/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Амбын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-нойон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788024" y="2683567"/>
            <a:ext cx="4041775" cy="3951288"/>
          </a:xfrm>
        </p:spPr>
        <p:txBody>
          <a:bodyPr/>
          <a:lstStyle/>
          <a:p>
            <a:pPr lvl="0"/>
            <a:r>
              <a:rPr lang="ru-RU" sz="4000" b="1" dirty="0" smtClean="0"/>
              <a:t>Титул правителя всей Тувы до 1921 года…</a:t>
            </a:r>
          </a:p>
          <a:p>
            <a:pPr lvl="0"/>
            <a:endParaRPr lang="ru-RU" dirty="0"/>
          </a:p>
        </p:txBody>
      </p:sp>
      <p:pic>
        <p:nvPicPr>
          <p:cNvPr id="3" name="Picture 2" descr="D:\Мои документы\Аранчын\Фото Культура тувинцев\амбын-нойо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8" y="2564904"/>
            <a:ext cx="435327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57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586" y="188640"/>
            <a:ext cx="8229600" cy="16642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История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500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" y="2348879"/>
            <a:ext cx="3573862" cy="4298405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/>
              <a:t>Эти древние выбитые на камнях, скалах и стенах пещер изображения (как правило, животные) часто встречаются в Туве…</a:t>
            </a:r>
          </a:p>
          <a:p>
            <a:pPr lvl="0"/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4000" b="1" dirty="0" smtClean="0"/>
              <a:t>Петроглифы</a:t>
            </a: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AutoShape 2" descr="&amp;Kcy;&amp;acy;&amp;rcy;&amp;tcy;&amp;icy;&amp;ncy;&amp;kcy;&amp;icy; &amp;pcy;&amp;ocy; &amp;zcy;&amp;acy;&amp;pcy;&amp;rcy;&amp;ocy;&amp;scy;&amp;ucy; &amp;Tcy;&amp;acy;&amp;jcy;&amp;gcy;&amp;iecy;&amp;rcy; &amp;Vcy;&amp;ucy;&amp;dcy;&amp;scy;"/>
          <p:cNvSpPr>
            <a:spLocks noChangeAspect="1" noChangeArrowheads="1"/>
          </p:cNvSpPr>
          <p:nvPr/>
        </p:nvSpPr>
        <p:spPr bwMode="auto">
          <a:xfrm>
            <a:off x="155575" y="-1584325"/>
            <a:ext cx="59055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2" descr="D:\Мои документы\Аранчын\Фото Культура тувинцев\петроглиф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062" y="3501008"/>
            <a:ext cx="4962218" cy="264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0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История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1000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21495" y="1484784"/>
            <a:ext cx="4040188" cy="3951288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000" b="1" dirty="0" smtClean="0"/>
              <a:t>Косичка </a:t>
            </a:r>
            <a:r>
              <a:rPr lang="ru-RU" sz="4000" b="1" dirty="0" err="1" smtClean="0"/>
              <a:t>кежеге</a:t>
            </a:r>
            <a:endParaRPr lang="ru-RU" sz="4000" b="1" dirty="0" smtClean="0"/>
          </a:p>
          <a:p>
            <a:pPr marL="0" lvl="0" indent="0" algn="ctr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4008" y="2348880"/>
            <a:ext cx="4041775" cy="395128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/>
              <a:t>После установления маньчжурской династии ее обязаны были носить все подданные Маньчжурии в том числе и жители Тувы…</a:t>
            </a:r>
            <a:endParaRPr lang="ru-RU" sz="2800" b="1" dirty="0"/>
          </a:p>
        </p:txBody>
      </p:sp>
      <p:sp>
        <p:nvSpPr>
          <p:cNvPr id="8" name="AutoShape 2" descr="&amp;Kcy;&amp;acy;&amp;rcy;&amp;tcy;&amp;icy;&amp;ncy;&amp;kcy;&amp;icy; &amp;pcy;&amp;ocy; &amp;zcy;&amp;acy;&amp;pcy;&amp;rcy;&amp;ocy;&amp;scy;&amp;ucy; &amp;Pcy;&amp;iecy;&amp;lcy;&amp;iecy; &amp;fcy;&amp;ucy;&amp;tcy;&amp;bcy;&amp;ocy;&amp;lcy;"/>
          <p:cNvSpPr>
            <a:spLocks noChangeAspect="1" noChangeArrowheads="1"/>
          </p:cNvSpPr>
          <p:nvPr/>
        </p:nvSpPr>
        <p:spPr bwMode="auto">
          <a:xfrm>
            <a:off x="155575" y="-1919288"/>
            <a:ext cx="37814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&amp;Kcy;&amp;acy;&amp;rcy;&amp;tcy;&amp;icy;&amp;ncy;&amp;kcy;&amp;icy; &amp;pcy;&amp;ocy; &amp;zcy;&amp;acy;&amp;pcy;&amp;rcy;&amp;ocy;&amp;scy;&amp;ucy; &amp;Pcy;&amp;iecy;&amp;lcy;&amp;iecy; &amp;fcy;&amp;ucy;&amp;tcy;&amp;bcy;&amp;ocy;&amp;lcy;"/>
          <p:cNvSpPr>
            <a:spLocks noChangeAspect="1" noChangeArrowheads="1"/>
          </p:cNvSpPr>
          <p:nvPr/>
        </p:nvSpPr>
        <p:spPr bwMode="auto">
          <a:xfrm>
            <a:off x="307975" y="-2000251"/>
            <a:ext cx="37814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2" descr="D:\Мои документы\Аранчын\Фото Культура тувинцев\кежег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16" y="2348880"/>
            <a:ext cx="3476747" cy="438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2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История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>5</a:t>
            </a: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000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040188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28596" y="2143116"/>
            <a:ext cx="4040188" cy="395128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600" b="1" dirty="0" smtClean="0"/>
              <a:t>Эта великая тувинка является первой женщиной в мире «президентом» страны…</a:t>
            </a:r>
            <a:endParaRPr lang="ru-RU" sz="3600" b="1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572000" y="1340768"/>
            <a:ext cx="4041775" cy="3951288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b="1" dirty="0" err="1" smtClean="0"/>
              <a:t>Хертек</a:t>
            </a:r>
            <a:r>
              <a:rPr lang="ru-RU" b="1" dirty="0" smtClean="0"/>
              <a:t> </a:t>
            </a:r>
            <a:r>
              <a:rPr lang="ru-RU" b="1" dirty="0" err="1" smtClean="0"/>
              <a:t>Амирбитовна</a:t>
            </a:r>
            <a:r>
              <a:rPr lang="ru-RU" b="1" dirty="0" smtClean="0"/>
              <a:t> </a:t>
            </a:r>
            <a:r>
              <a:rPr lang="ru-RU" b="1" dirty="0" err="1" smtClean="0"/>
              <a:t>Анчимаа</a:t>
            </a:r>
            <a:r>
              <a:rPr lang="ru-RU" b="1" dirty="0" smtClean="0"/>
              <a:t>-Тока</a:t>
            </a:r>
          </a:p>
          <a:p>
            <a:pPr marL="0" lvl="0" indent="0" algn="ctr">
              <a:buNone/>
            </a:pPr>
            <a:r>
              <a:rPr lang="ru-RU" b="1" dirty="0" smtClean="0"/>
              <a:t>Председатель Президиума Малого Хурала</a:t>
            </a:r>
          </a:p>
          <a:p>
            <a:pPr marL="0" lvl="0" indent="0" algn="ctr">
              <a:buNone/>
            </a:pPr>
            <a:r>
              <a:rPr lang="ru-RU" b="1" dirty="0" smtClean="0"/>
              <a:t> (глава государства)</a:t>
            </a:r>
          </a:p>
          <a:p>
            <a:pPr marL="0" lvl="0" indent="0" algn="ctr">
              <a:buNone/>
            </a:pPr>
            <a:endParaRPr lang="ru-RU" dirty="0"/>
          </a:p>
          <a:p>
            <a:pPr marL="0" lvl="0" indent="0" algn="ct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Picture 2" descr="D:\Мои документы\Аранчын\Фото Культура тувинцев\анчимаа то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71942"/>
            <a:ext cx="2160240" cy="260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93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Традиции</a:t>
            </a:r>
            <a:br>
              <a:rPr lang="ru-RU" dirty="0" smtClean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100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3635277" cy="4525963"/>
          </a:xfrm>
        </p:spPr>
        <p:txBody>
          <a:bodyPr>
            <a:normAutofit fontScale="92500"/>
          </a:bodyPr>
          <a:lstStyle/>
          <a:p>
            <a:pPr lvl="0"/>
            <a:r>
              <a:rPr lang="ru-RU" sz="3600" b="1" dirty="0" smtClean="0"/>
              <a:t>В каком возрасте у тувинцев совершается праздничный обряд обрезания волос?</a:t>
            </a:r>
            <a:endParaRPr lang="ru-RU" sz="3600" b="1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lvl="0" indent="0" algn="ctr">
              <a:buNone/>
            </a:pPr>
            <a:r>
              <a:rPr lang="ru-RU" sz="3600" b="1" dirty="0" smtClean="0"/>
              <a:t>3 года</a:t>
            </a:r>
            <a:endParaRPr lang="ru-RU" sz="3600" b="1" dirty="0"/>
          </a:p>
          <a:p>
            <a:endParaRPr lang="ru-RU" dirty="0"/>
          </a:p>
        </p:txBody>
      </p:sp>
      <p:sp>
        <p:nvSpPr>
          <p:cNvPr id="10" name="AutoShape 2" descr="&amp;Kcy;&amp;acy;&amp;rcy;&amp;tcy;&amp;icy;&amp;ncy;&amp;kcy;&amp;icy; &amp;pcy;&amp;ocy; &amp;zcy;&amp;acy;&amp;pcy;&amp;rcy;&amp;ocy;&amp;scy;&amp;ucy; &amp;Mcy;&amp;icy;&amp;kcy;&amp;lcy;&amp;ucy;&amp;khcy;&amp;ocy; &amp;Mcy;&amp;acy;&amp;kcy;&amp;lcy;&amp;acy;&amp;jcy;"/>
          <p:cNvSpPr>
            <a:spLocks noChangeAspect="1" noChangeArrowheads="1"/>
          </p:cNvSpPr>
          <p:nvPr/>
        </p:nvSpPr>
        <p:spPr bwMode="auto">
          <a:xfrm>
            <a:off x="155575" y="-1462088"/>
            <a:ext cx="20955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&amp;Kcy;&amp;acy;&amp;rcy;&amp;tcy;&amp;icy;&amp;ncy;&amp;kcy;&amp;icy; &amp;pcy;&amp;ocy; &amp;zcy;&amp;acy;&amp;pcy;&amp;rcy;&amp;ocy;&amp;scy;&amp;ucy; &amp;Mcy;&amp;icy;&amp;kcy;&amp;lcy;&amp;ucy;&amp;khcy;&amp;ocy; &amp;Mcy;&amp;acy;&amp;kcy;&amp;lcy;&amp;acy;&amp;jcy;"/>
          <p:cNvSpPr>
            <a:spLocks noChangeAspect="1" noChangeArrowheads="1"/>
          </p:cNvSpPr>
          <p:nvPr/>
        </p:nvSpPr>
        <p:spPr bwMode="auto">
          <a:xfrm>
            <a:off x="307975" y="-1309688"/>
            <a:ext cx="20955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&amp;Kcy;&amp;acy;&amp;rcy;&amp;tcy;&amp;icy;&amp;ncy;&amp;kcy;&amp;icy; &amp;pcy;&amp;ocy; &amp;zcy;&amp;acy;&amp;pcy;&amp;rcy;&amp;ocy;&amp;scy;&amp;ucy; &amp;Mcy;&amp;icy;&amp;kcy;&amp;lcy;&amp;ucy;&amp;khcy;&amp;ocy; &amp;Mcy;&amp;acy;&amp;kcy;&amp;lcy;&amp;acy;&amp;jcy;"/>
          <p:cNvSpPr>
            <a:spLocks noChangeAspect="1" noChangeArrowheads="1"/>
          </p:cNvSpPr>
          <p:nvPr/>
        </p:nvSpPr>
        <p:spPr bwMode="auto">
          <a:xfrm>
            <a:off x="899592" y="-675456"/>
            <a:ext cx="20955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&amp;Kcy;&amp;acy;&amp;rcy;&amp;tcy;&amp;icy;&amp;ncy;&amp;kcy;&amp;icy; &amp;pcy;&amp;ocy; &amp;zcy;&amp;acy;&amp;pcy;&amp;rcy;&amp;ocy;&amp;scy;&amp;ucy; &amp;Mcy;&amp;icy;&amp;kcy;&amp;lcy;&amp;ucy;&amp;khcy;&amp;ocy; &amp;Mcy;&amp;acy;&amp;kcy;&amp;lcy;&amp;acy;&amp;jcy;"/>
          <p:cNvSpPr>
            <a:spLocks noChangeAspect="1" noChangeArrowheads="1"/>
          </p:cNvSpPr>
          <p:nvPr/>
        </p:nvSpPr>
        <p:spPr bwMode="auto">
          <a:xfrm>
            <a:off x="612775" y="-1004888"/>
            <a:ext cx="20955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D:\Мои документы\Аранчын\Фото Культура тувинцев\обрезание волос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627" y="3056384"/>
            <a:ext cx="5115527" cy="339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82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4600" y="2697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Традиции</a:t>
            </a:r>
            <a:r>
              <a:rPr lang="ru-RU" dirty="0">
                <a:solidFill>
                  <a:srgbClr val="00B0F0"/>
                </a:solidFill>
                <a:hlinkClick r:id="rId2" action="ppaction://hlinksldjump"/>
              </a:rPr>
              <a:t/>
            </a:r>
            <a:br>
              <a:rPr lang="ru-RU" dirty="0">
                <a:solidFill>
                  <a:srgbClr val="00B0F0"/>
                </a:solidFill>
                <a:hlinkClick r:id="rId2" action="ppaction://hlinksldjump"/>
              </a:rPr>
            </a:br>
            <a:r>
              <a:rPr lang="ru-RU" dirty="0" smtClean="0">
                <a:solidFill>
                  <a:srgbClr val="00B0F0"/>
                </a:solidFill>
                <a:hlinkClick r:id="rId2" action="ppaction://hlinksldjump"/>
              </a:rPr>
              <a:t>200</a:t>
            </a:r>
            <a:endParaRPr lang="ru-RU" dirty="0"/>
          </a:p>
        </p:txBody>
      </p:sp>
      <p:pic>
        <p:nvPicPr>
          <p:cNvPr id="6146" name="Picture 2" descr="D:\Мои документы\Аранчын\Фото Культура тувинцев\медные бубенц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3" y="2204864"/>
            <a:ext cx="4248471" cy="411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716016" y="1416348"/>
            <a:ext cx="4038600" cy="5108996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/>
              <a:t>Что обычно тувинские матери подвешивали к поясу ребенка до 6 лет вместе с его любимой игрушкой?</a:t>
            </a:r>
            <a:endParaRPr lang="ru-RU" sz="3600" b="1" dirty="0"/>
          </a:p>
        </p:txBody>
      </p:sp>
      <p:sp>
        <p:nvSpPr>
          <p:cNvPr id="12" name="AutoShape 2" descr="&amp;Kcy;&amp;acy;&amp;rcy;&amp;tcy;&amp;icy;&amp;ncy;&amp;kcy;&amp;icy; &amp;pcy;&amp;ocy; &amp;zcy;&amp;acy;&amp;pcy;&amp;rcy;&amp;ocy;&amp;scy;&amp;ucy; &amp;khcy;&amp;rcy;&amp;icy;&amp;scy;&amp;tcy;&amp;ocy;&amp;fcy;&amp;ocy;&amp;rcy; &amp;kcy;&amp;ocy;&amp;lcy;&amp;ucy;&amp;mcy;&amp;bcy;"/>
          <p:cNvSpPr>
            <a:spLocks noChangeAspect="1" noChangeArrowheads="1"/>
          </p:cNvSpPr>
          <p:nvPr/>
        </p:nvSpPr>
        <p:spPr bwMode="auto">
          <a:xfrm>
            <a:off x="-252537" y="1268760"/>
            <a:ext cx="5324475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dirty="0" smtClean="0"/>
              <a:t>Медные бубенцы</a:t>
            </a:r>
            <a:endParaRPr lang="ru-RU" sz="4000" b="1" dirty="0"/>
          </a:p>
        </p:txBody>
      </p:sp>
      <p:sp>
        <p:nvSpPr>
          <p:cNvPr id="13" name="AutoShape 4" descr="&amp;Kcy;&amp;acy;&amp;rcy;&amp;tcy;&amp;icy;&amp;ncy;&amp;kcy;&amp;icy; &amp;pcy;&amp;ocy; &amp;zcy;&amp;acy;&amp;pcy;&amp;rcy;&amp;ocy;&amp;scy;&amp;ucy; &amp;khcy;&amp;rcy;&amp;icy;&amp;scy;&amp;tcy;&amp;ocy;&amp;fcy;&amp;ocy;&amp;rcy; &amp;kcy;&amp;ocy;&amp;lcy;&amp;ucy;&amp;mcy;&amp;bcy;"/>
          <p:cNvSpPr>
            <a:spLocks noChangeAspect="1" noChangeArrowheads="1"/>
          </p:cNvSpPr>
          <p:nvPr/>
        </p:nvSpPr>
        <p:spPr bwMode="auto">
          <a:xfrm>
            <a:off x="1115616" y="1412776"/>
            <a:ext cx="3456384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6" descr="&amp;Kcy;&amp;acy;&amp;rcy;&amp;tcy;&amp;icy;&amp;ncy;&amp;kcy;&amp;icy; &amp;pcy;&amp;ocy; &amp;zcy;&amp;acy;&amp;pcy;&amp;rcy;&amp;ocy;&amp;scy;&amp;ucy; &amp;khcy;&amp;rcy;&amp;icy;&amp;scy;&amp;tcy;&amp;ocy;&amp;fcy;&amp;ocy;&amp;rcy; &amp;kcy;&amp;ocy;&amp;lcy;&amp;ucy;&amp;mcy;&amp;bcy;"/>
          <p:cNvSpPr>
            <a:spLocks noChangeAspect="1" noChangeArrowheads="1"/>
          </p:cNvSpPr>
          <p:nvPr/>
        </p:nvSpPr>
        <p:spPr bwMode="auto">
          <a:xfrm>
            <a:off x="460375" y="-1614488"/>
            <a:ext cx="53244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&amp;Kcy;&amp;acy;&amp;rcy;&amp;tcy;&amp;icy;&amp;ncy;&amp;kcy;&amp;icy; &amp;pcy;&amp;ocy; &amp;zcy;&amp;acy;&amp;pcy;&amp;rcy;&amp;ocy;&amp;scy;&amp;ucy; &amp;khcy;&amp;rcy;&amp;icy;&amp;scy;&amp;tcy;&amp;ocy;&amp;fcy;&amp;ocy;&amp;rcy; &amp;kcy;&amp;ocy;&amp;lcy;&amp;ucy;&amp;mcy;&amp;bcy;"/>
          <p:cNvSpPr>
            <a:spLocks noChangeAspect="1" noChangeArrowheads="1"/>
          </p:cNvSpPr>
          <p:nvPr/>
        </p:nvSpPr>
        <p:spPr bwMode="auto">
          <a:xfrm>
            <a:off x="614600" y="-1462089"/>
            <a:ext cx="53244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0" descr="&amp;Kcy;&amp;acy;&amp;rcy;&amp;tcy;&amp;icy;&amp;ncy;&amp;kcy;&amp;icy; &amp;pcy;&amp;ocy; &amp;zcy;&amp;acy;&amp;pcy;&amp;rcy;&amp;ocy;&amp;scy;&amp;ucy; &amp;khcy;&amp;rcy;&amp;icy;&amp;scy;&amp;tcy;&amp;ocy;&amp;fcy;&amp;ocy;&amp;rcy; &amp;kcy;&amp;ocy;&amp;lcy;&amp;ucy;&amp;mcy;&amp;bcy;"/>
          <p:cNvSpPr>
            <a:spLocks noChangeAspect="1" noChangeArrowheads="1"/>
          </p:cNvSpPr>
          <p:nvPr/>
        </p:nvSpPr>
        <p:spPr bwMode="auto">
          <a:xfrm>
            <a:off x="765175" y="-1309688"/>
            <a:ext cx="532447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3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969</TotalTime>
  <Words>626</Words>
  <Application>Microsoft Office PowerPoint</Application>
  <PresentationFormat>Экран (4:3)</PresentationFormat>
  <Paragraphs>151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Аптека</vt:lpstr>
      <vt:lpstr>Традиции и культура тувинцев</vt:lpstr>
      <vt:lpstr>конец</vt:lpstr>
      <vt:lpstr>История  100</vt:lpstr>
      <vt:lpstr>История  200</vt:lpstr>
      <vt:lpstr> История 500 </vt:lpstr>
      <vt:lpstr>История 1000</vt:lpstr>
      <vt:lpstr>История 5000</vt:lpstr>
      <vt:lpstr>Традиции 100</vt:lpstr>
      <vt:lpstr>Традиции 200</vt:lpstr>
      <vt:lpstr>Традиции 500</vt:lpstr>
      <vt:lpstr>Традиции 1000</vt:lpstr>
      <vt:lpstr>Традиции 5000</vt:lpstr>
      <vt:lpstr>Религия 100</vt:lpstr>
      <vt:lpstr>Религия 200</vt:lpstr>
      <vt:lpstr>Религия 500</vt:lpstr>
      <vt:lpstr>Религия 1000</vt:lpstr>
      <vt:lpstr>Религия 5000</vt:lpstr>
      <vt:lpstr> Шагаа  100 </vt:lpstr>
      <vt:lpstr>Шагаа  200 </vt:lpstr>
      <vt:lpstr>Шагаа   500 </vt:lpstr>
      <vt:lpstr>Шагаа   1000 </vt:lpstr>
      <vt:lpstr>Шагаа   5000 </vt:lpstr>
      <vt:lpstr>Культура 100</vt:lpstr>
      <vt:lpstr>Культура 200</vt:lpstr>
      <vt:lpstr>Культура 500</vt:lpstr>
      <vt:lpstr>Культура 1000</vt:lpstr>
      <vt:lpstr>Культура 5000</vt:lpstr>
      <vt:lpstr>Народная мудрость 100</vt:lpstr>
      <vt:lpstr>Народная мудрость 200</vt:lpstr>
      <vt:lpstr>Народная мудрость 500</vt:lpstr>
      <vt:lpstr>Народная мудрость 1000</vt:lpstr>
      <vt:lpstr>Народная мудрость 5000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teachers</dc:creator>
  <cp:lastModifiedBy>Пользователь</cp:lastModifiedBy>
  <cp:revision>459</cp:revision>
  <cp:lastPrinted>2023-02-20T01:44:32Z</cp:lastPrinted>
  <dcterms:created xsi:type="dcterms:W3CDTF">2018-02-09T01:22:38Z</dcterms:created>
  <dcterms:modified xsi:type="dcterms:W3CDTF">2023-02-20T01:53:57Z</dcterms:modified>
</cp:coreProperties>
</file>