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75" r:id="rId4"/>
    <p:sldId id="260" r:id="rId5"/>
    <p:sldId id="272" r:id="rId6"/>
    <p:sldId id="262" r:id="rId7"/>
    <p:sldId id="261" r:id="rId8"/>
    <p:sldId id="266" r:id="rId9"/>
    <p:sldId id="279" r:id="rId10"/>
    <p:sldId id="277" r:id="rId11"/>
    <p:sldId id="297" r:id="rId12"/>
    <p:sldId id="278" r:id="rId13"/>
    <p:sldId id="286" r:id="rId14"/>
    <p:sldId id="298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6962" autoAdjust="0"/>
    <p:restoredTop sz="94660"/>
  </p:normalViewPr>
  <p:slideViewPr>
    <p:cSldViewPr>
      <p:cViewPr>
        <p:scale>
          <a:sx n="75" d="100"/>
          <a:sy n="75" d="100"/>
        </p:scale>
        <p:origin x="-972" y="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A5C0E-C1D6-4D03-80BA-492FC9938396}" type="datetimeFigureOut">
              <a:rPr lang="ru-RU"/>
              <a:pPr>
                <a:defRPr/>
              </a:pPr>
              <a:t>03.05.2023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56224-D402-4C13-A990-F9B29B4DCB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1ADF5-E0F8-4881-9E9C-C1D7ED727FD8}" type="datetimeFigureOut">
              <a:rPr lang="ru-RU"/>
              <a:pPr>
                <a:defRPr/>
              </a:pPr>
              <a:t>03.05.2023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D914A2-325B-464E-8364-BE28D94A05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0875C-7A3C-4031-A23D-D6265A04C512}" type="datetimeFigureOut">
              <a:rPr lang="ru-RU"/>
              <a:pPr>
                <a:defRPr/>
              </a:pPr>
              <a:t>03.05.2023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0FA8B-4163-4559-B75F-380CC6A66C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56082-8109-498A-8E5C-517281C67DAB}" type="datetimeFigureOut">
              <a:rPr lang="ru-RU"/>
              <a:pPr>
                <a:defRPr/>
              </a:pPr>
              <a:t>03.05.2023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EF9E7-B392-4C06-B893-EBC90B485E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77C3E-C978-496E-A907-4BD1CBA0820D}" type="datetimeFigureOut">
              <a:rPr lang="ru-RU"/>
              <a:pPr>
                <a:defRPr/>
              </a:pPr>
              <a:t>03.05.2023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32C7E-E71A-4502-9361-9EE973CF0F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799AF5-CAC2-4193-8362-E44F969D199B}" type="datetimeFigureOut">
              <a:rPr lang="ru-RU"/>
              <a:pPr>
                <a:defRPr/>
              </a:pPr>
              <a:t>03.05.2023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4D6B7-4C80-43C0-B320-7DB05BBA15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63C680-6FB3-4A26-85CF-851139DB4B37}" type="datetimeFigureOut">
              <a:rPr lang="ru-RU"/>
              <a:pPr>
                <a:defRPr/>
              </a:pPr>
              <a:t>03.05.2023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05681-29F7-44D2-98FB-A0CE21D01C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493D5A-EB7D-4DD4-9E2C-55D4D50500BF}" type="datetimeFigureOut">
              <a:rPr lang="ru-RU"/>
              <a:pPr>
                <a:defRPr/>
              </a:pPr>
              <a:t>03.05.2023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ADDABA-5416-4D25-8D90-611CA5367B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A5835-205D-4599-968C-1420FC69AE0C}" type="datetimeFigureOut">
              <a:rPr lang="ru-RU"/>
              <a:pPr>
                <a:defRPr/>
              </a:pPr>
              <a:t>03.05.2023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290B86-DA31-48A8-AC8E-4020A0CD3A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A4B1E-E600-4456-8690-AF9477001765}" type="datetimeFigureOut">
              <a:rPr lang="ru-RU"/>
              <a:pPr>
                <a:defRPr/>
              </a:pPr>
              <a:t>03.05.2023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14C52-8F60-4DF7-91B5-1D6D01EF9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0546C1-299D-42AA-A628-5B6CCB0D8745}" type="datetimeFigureOut">
              <a:rPr lang="ru-RU"/>
              <a:pPr>
                <a:defRPr/>
              </a:pPr>
              <a:t>03.05.2023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46169-A39D-438F-8EA2-A6691F74E6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F0DD1B-5C9B-4B18-A745-3178B3294B65}" type="datetimeFigureOut">
              <a:rPr lang="ru-RU"/>
              <a:pPr>
                <a:defRPr/>
              </a:pPr>
              <a:t>03.05.2023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E6CED-4D7A-4A99-A06E-D20521F1D3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21323-BC64-48D5-8E52-4E537F6AEA7E}" type="datetimeFigureOut">
              <a:rPr lang="ru-RU"/>
              <a:pPr>
                <a:defRPr/>
              </a:pPr>
              <a:t>03.05.2023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860AA-65D4-48FF-9B26-7435F99302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7053791-19A3-4D02-AF2F-B2B1D522D39B}" type="datetimeFigureOut">
              <a:rPr lang="ru-RU"/>
              <a:pPr>
                <a:defRPr/>
              </a:pPr>
              <a:t>03.05.2023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7DADF10-224E-4D6D-A07B-40DE9A91AB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ctrTitle"/>
          </p:nvPr>
        </p:nvSpPr>
        <p:spPr>
          <a:xfrm>
            <a:off x="2714612" y="1785926"/>
            <a:ext cx="5256213" cy="2551112"/>
          </a:xfrm>
        </p:spPr>
        <p:txBody>
          <a:bodyPr/>
          <a:lstStyle/>
          <a:p>
            <a:pPr eaLnBrk="1" hangingPunct="1"/>
            <a:r>
              <a:rPr lang="ru-RU" sz="3600" dirty="0" smtClean="0">
                <a:latin typeface="Arial Black" pitchFamily="34" charset="0"/>
                <a:cs typeface="Arial" pitchFamily="34" charset="0"/>
              </a:rPr>
              <a:t>Формы и методы работы с детьми по нравственно –патриотическому воспитанию. </a:t>
            </a:r>
          </a:p>
        </p:txBody>
      </p:sp>
      <p:sp>
        <p:nvSpPr>
          <p:cNvPr id="1536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3438" y="4572008"/>
            <a:ext cx="3543280" cy="857256"/>
          </a:xfrm>
        </p:spPr>
        <p:txBody>
          <a:bodyPr/>
          <a:lstStyle/>
          <a:p>
            <a:pPr algn="r" eaLnBrk="1" hangingPunct="1"/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/с №233 ОАО «РЖД» Балакирева Т.М.</a:t>
            </a:r>
          </a:p>
          <a:p>
            <a:pPr eaLnBrk="1" hangingPunct="1"/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1" hangingPunct="1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2022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D:\ФОТО ДЕТИ\ДЕТИ С 2018 ПО 2023 г\4 Старшая группа\Сагаалган\DSC_2833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29058" y="714356"/>
            <a:ext cx="4251366" cy="27907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D:\ФОТО ДЕТИ\ДЕТИ С 2018 ПО 2023 г\4 Старшая группа\Сагаалган\DSC_2813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57224" y="3337567"/>
            <a:ext cx="4286280" cy="28395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292" name="Picture 4" descr="C:\Users\Ирина\Desktop\agP1FcABF_I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72198" y="4000504"/>
            <a:ext cx="1571636" cy="17507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/>
          </p:cNvSpPr>
          <p:nvPr>
            <p:ph type="title"/>
          </p:nvPr>
        </p:nvSpPr>
        <p:spPr>
          <a:xfrm>
            <a:off x="3924300" y="692150"/>
            <a:ext cx="4762500" cy="725488"/>
          </a:xfrm>
        </p:spPr>
        <p:txBody>
          <a:bodyPr/>
          <a:lstStyle/>
          <a:p>
            <a:endParaRPr lang="ru-RU" sz="4000" dirty="0" smtClean="0">
              <a:latin typeface="Arial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D:\ФОТО ДЕТИ\ДЕТИ С 2018 ПО 2023 г\4 Старшая группа\9 Мая фото детей выставка\IMG_20220506_09531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00100" y="3500438"/>
            <a:ext cx="4357718" cy="25781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D:\ФОТО ДЕТИ\ДЕТИ С 2018 ПО 2023 г\4 Старшая группа\9 Мая фото детей выставка\IMG_20220506_095232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43306" y="785794"/>
            <a:ext cx="4527840" cy="28575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786314" y="4143380"/>
            <a:ext cx="4038600" cy="2187575"/>
          </a:xfrm>
        </p:spPr>
        <p:txBody>
          <a:bodyPr/>
          <a:lstStyle/>
          <a:p>
            <a:pPr>
              <a:buNone/>
            </a:pPr>
            <a:r>
              <a:rPr lang="en-US" sz="9600" dirty="0" smtClean="0"/>
              <a:t> V   Z</a:t>
            </a:r>
            <a:endParaRPr lang="ru-RU" sz="9600" dirty="0"/>
          </a:p>
        </p:txBody>
      </p:sp>
      <p:pic>
        <p:nvPicPr>
          <p:cNvPr id="11267" name="Picture 3" descr="D:\ФОТО ДЕТИ\ДЕТИ С 2018 ПО 2023 г\4 Старшая группа\9 Мая фото детей выставка\IMG_20220506_104750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143372" y="714356"/>
            <a:ext cx="4122651" cy="30955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Содержимое 13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9" name="Picture 5" descr="D:\ФОТО ДЕТИ\ДЕТИ С 2018 ПО 2023 г\4 Старшая группа\9 Мая фото детей выставка\IMG_20220506_11413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57224" y="2786058"/>
            <a:ext cx="3286148" cy="33575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4" descr="D:\ФОТО ДЕТИ\ДЕТИ С 2018 ПО 2023 г\4 Старшая группа\9 Мая фото детей выставка\IMG_20220506_115000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5786" y="571480"/>
            <a:ext cx="7541011" cy="57040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4"/>
          <p:cNvSpPr>
            <a:spLocks noGrp="1"/>
          </p:cNvSpPr>
          <p:nvPr>
            <p:ph type="title"/>
          </p:nvPr>
        </p:nvSpPr>
        <p:spPr>
          <a:xfrm>
            <a:off x="971550" y="3860800"/>
            <a:ext cx="7345363" cy="863600"/>
          </a:xfrm>
        </p:spPr>
        <p:txBody>
          <a:bodyPr/>
          <a:lstStyle/>
          <a:p>
            <a:r>
              <a:rPr lang="ru-RU" smtClean="0">
                <a:latin typeface="Arial" charset="0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2771775" y="692150"/>
            <a:ext cx="5040313" cy="1530350"/>
          </a:xfrm>
        </p:spPr>
        <p:txBody>
          <a:bodyPr/>
          <a:lstStyle/>
          <a:p>
            <a:pPr eaLnBrk="1" hangingPunct="1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</a:p>
        </p:txBody>
      </p:sp>
      <p:sp>
        <p:nvSpPr>
          <p:cNvPr id="17410" name="Объект 2"/>
          <p:cNvSpPr>
            <a:spLocks noGrp="1"/>
          </p:cNvSpPr>
          <p:nvPr>
            <p:ph idx="1"/>
          </p:nvPr>
        </p:nvSpPr>
        <p:spPr>
          <a:xfrm>
            <a:off x="2285984" y="1785926"/>
            <a:ext cx="5886467" cy="4214842"/>
          </a:xfrm>
        </p:spPr>
        <p:txBody>
          <a:bodyPr/>
          <a:lstStyle/>
          <a:p>
            <a:pPr eaLnBrk="1" hangingPunct="1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Проблема патриотического воспитания подрастающего поколения сегодня одна из наиболее актуальных. Патриотическое воспитание дошкольников – это не только воспитание любви к родному дому, детскому саду, городу, родной природе, культурному достоянию своего народа, своей нации, толерантного отношения к представителям других национальностей. Но и воспитание уважительного отношения к труженику и результатам его труда, родной земле, защитникам Отечества, государственной символике, традициям государства и общенародным праздникам.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Ирина\Desktop\10_конференция-опыт-работы-по-нравственно-патриотическому-воспитанию2-Medium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14348" y="571480"/>
            <a:ext cx="7715304" cy="5715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Прямоугольник 3"/>
          <p:cNvSpPr>
            <a:spLocks noChangeArrowheads="1"/>
          </p:cNvSpPr>
          <p:nvPr/>
        </p:nvSpPr>
        <p:spPr bwMode="auto">
          <a:xfrm>
            <a:off x="2286000" y="2274888"/>
            <a:ext cx="567055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Как у маленького деревца, еле поднявшегося над землей, заботливый садовник укрепляет корень, от мощности которого зависит жизнь растения на протяжении нескольких десятилетий, так педагог должен заботиться о воспитании у своих детей чувства безграничной любви к Родине.</a:t>
            </a:r>
          </a:p>
          <a:p>
            <a:pPr algn="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(В.А. Сухомлинский) </a:t>
            </a:r>
          </a:p>
        </p:txBody>
      </p:sp>
      <p:pic>
        <p:nvPicPr>
          <p:cNvPr id="2050" name="Picture 2" descr="C:\Users\Ирина\Desktop\41a6a54f4cc5166f1953b38d45f27db9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571480"/>
            <a:ext cx="7643866" cy="5715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Ирина\Desktop\slide-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571480"/>
            <a:ext cx="7626692" cy="56436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2916238" y="1268413"/>
            <a:ext cx="5184775" cy="865187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</p:txBody>
      </p:sp>
      <p:sp>
        <p:nvSpPr>
          <p:cNvPr id="20482" name="Объект 2"/>
          <p:cNvSpPr>
            <a:spLocks noGrp="1"/>
          </p:cNvSpPr>
          <p:nvPr>
            <p:ph idx="1"/>
          </p:nvPr>
        </p:nvSpPr>
        <p:spPr>
          <a:xfrm>
            <a:off x="827088" y="2571744"/>
            <a:ext cx="7489825" cy="3554419"/>
          </a:xfrm>
        </p:spPr>
        <p:txBody>
          <a:bodyPr/>
          <a:lstStyle/>
          <a:p>
            <a:pPr eaLnBrk="1" hangingPunct="1"/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формирование любви к родному краю (причастности к родному дому, семье, детскому саду, городу) ;</a:t>
            </a:r>
          </a:p>
          <a:p>
            <a:pPr eaLnBrk="1" hangingPunct="1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- формирование духовно-нравственных отношений;</a:t>
            </a:r>
          </a:p>
          <a:p>
            <a:pPr eaLnBrk="1" hangingPunct="1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- формирование любви к культурному наследию своего народа;</a:t>
            </a:r>
          </a:p>
          <a:p>
            <a:pPr eaLnBrk="1" hangingPunct="1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- воспитание любви уважения к своим национальным особенностям;</a:t>
            </a:r>
          </a:p>
          <a:p>
            <a:pPr eaLnBrk="1" hangingPunct="1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- чувство собственного достоинства как представителя своего народа;</a:t>
            </a:r>
          </a:p>
          <a:p>
            <a:pPr eaLnBrk="1" hangingPunct="1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- толерантное отношение к представителям других национальностей, к ровесникам, родителям, соседям, другим людям. </a:t>
            </a:r>
          </a:p>
          <a:p>
            <a:pPr eaLnBrk="1" hangingPunct="1"/>
            <a:endParaRPr lang="ru-RU" sz="1800" dirty="0" smtClean="0"/>
          </a:p>
        </p:txBody>
      </p:sp>
      <p:pic>
        <p:nvPicPr>
          <p:cNvPr id="1026" name="Picture 2" descr="C:\Users\Ирина\Desktop\slide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571480"/>
            <a:ext cx="7572428" cy="5643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2771775" y="765175"/>
            <a:ext cx="4895850" cy="1439863"/>
          </a:xfrm>
        </p:spPr>
        <p:txBody>
          <a:bodyPr/>
          <a:lstStyle/>
          <a:p>
            <a:pPr eaLnBrk="1" hangingPunct="1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(в соответствии с ФГОС)</a:t>
            </a:r>
          </a:p>
        </p:txBody>
      </p:sp>
      <p:sp>
        <p:nvSpPr>
          <p:cNvPr id="18434" name="Объект 2"/>
          <p:cNvSpPr>
            <a:spLocks noGrp="1"/>
          </p:cNvSpPr>
          <p:nvPr>
            <p:ph idx="1"/>
          </p:nvPr>
        </p:nvSpPr>
        <p:spPr>
          <a:xfrm>
            <a:off x="1331913" y="2708275"/>
            <a:ext cx="6840537" cy="3417888"/>
          </a:xfrm>
        </p:spPr>
        <p:txBody>
          <a:bodyPr/>
          <a:lstStyle/>
          <a:p>
            <a:pPr marL="0" indent="0" eaLnBrk="1" hangingPunct="1">
              <a:buNone/>
            </a:pPr>
            <a:endParaRPr lang="ru-RU" sz="1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None/>
            </a:pPr>
            <a:endParaRPr lang="ru-RU" sz="1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None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Развитие в российском обществе высокой социальной активности, гражданской ответственности, духовности, становления граждан, обладающих позитивными ценностями и качествами, способных проявить их в созидательном процессе в интересах отечества, укрепления государства, обеспечение его жизненно важных интересов и устойчивого развития.</a:t>
            </a:r>
          </a:p>
        </p:txBody>
      </p:sp>
      <p:pic>
        <p:nvPicPr>
          <p:cNvPr id="3074" name="Picture 2" descr="C:\Users\Ирина\Desktop\0008-formy-rabot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5" y="571480"/>
            <a:ext cx="7643867" cy="5715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0" descr="IMG_20180315_095256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21204" y="1600200"/>
            <a:ext cx="2910591" cy="2185988"/>
          </a:xfrm>
        </p:spPr>
      </p:pic>
      <p:pic>
        <p:nvPicPr>
          <p:cNvPr id="13" name="Picture 10" descr="IMG_20180315_09525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212204" y="1600200"/>
            <a:ext cx="2910591" cy="2185988"/>
          </a:xfrm>
        </p:spPr>
      </p:pic>
      <p:pic>
        <p:nvPicPr>
          <p:cNvPr id="14" name="Picture 10" descr="IMG_20180315_09525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1020148" y="3938588"/>
            <a:ext cx="2912704" cy="2187575"/>
          </a:xfrm>
        </p:spPr>
      </p:pic>
      <p:pic>
        <p:nvPicPr>
          <p:cNvPr id="15" name="Picture 10" descr="IMG_20180315_095256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5211148" y="3938588"/>
            <a:ext cx="2912704" cy="2187575"/>
          </a:xfrm>
        </p:spPr>
      </p:pic>
      <p:pic>
        <p:nvPicPr>
          <p:cNvPr id="4098" name="Picture 2" descr="C:\Users\Ирина\Desktop\1526400_5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571480"/>
            <a:ext cx="7715304" cy="5715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D:\ФОТО ДЕТИ\ДЕТИ С 2018 ПО 2023 г\4 Старшая группа\Экоурок\20211130_102237.jpg"/>
          <p:cNvPicPr>
            <a:picLocks noGrp="1"/>
          </p:cNvPicPr>
          <p:nvPr>
            <p:ph sz="quarter" idx="3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14876" y="857232"/>
            <a:ext cx="3312473" cy="2928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D:\ФОТО ДЕТИ\ДЕТИ С 2018 ПО 2023 г\4 Старшая группа\Экоурок\20211130_10530511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57225" y="3096366"/>
            <a:ext cx="4214841" cy="30788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5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Шаблон5</Template>
  <TotalTime>907</TotalTime>
  <Words>202</Words>
  <Application>Microsoft Office PowerPoint</Application>
  <PresentationFormat>Экран (4:3)</PresentationFormat>
  <Paragraphs>21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Шаблон5</vt:lpstr>
      <vt:lpstr>Формы и методы работы с детьми по нравственно –патриотическому воспитанию. </vt:lpstr>
      <vt:lpstr>Актуальность</vt:lpstr>
      <vt:lpstr>Слайд 3</vt:lpstr>
      <vt:lpstr>Слайд 4</vt:lpstr>
      <vt:lpstr>Слайд 5</vt:lpstr>
      <vt:lpstr>Задачи:</vt:lpstr>
      <vt:lpstr>   Цель: (в соответствии с ФГОС)</vt:lpstr>
      <vt:lpstr>Слайд 8</vt:lpstr>
      <vt:lpstr>Слайд 9</vt:lpstr>
      <vt:lpstr>Слайд 10</vt:lpstr>
      <vt:lpstr>Слайд 11</vt:lpstr>
      <vt:lpstr>Слайд 12</vt:lpstr>
      <vt:lpstr>Слайд 13</vt:lpstr>
      <vt:lpstr>Спасибо за внимание!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Патриотическое воспитание и гражданское становление дошкольников в современных условиях ФГОС</dc:title>
  <dc:creator>User</dc:creator>
  <cp:lastModifiedBy>Ирина</cp:lastModifiedBy>
  <cp:revision>64</cp:revision>
  <dcterms:created xsi:type="dcterms:W3CDTF">2018-03-12T15:10:14Z</dcterms:created>
  <dcterms:modified xsi:type="dcterms:W3CDTF">2023-05-03T06:44:46Z</dcterms:modified>
</cp:coreProperties>
</file>