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20" r:id="rId2"/>
  </p:sldMasterIdLst>
  <p:sldIdLst>
    <p:sldId id="256" r:id="rId3"/>
    <p:sldId id="258" r:id="rId4"/>
    <p:sldId id="259" r:id="rId5"/>
    <p:sldId id="280" r:id="rId6"/>
    <p:sldId id="304" r:id="rId7"/>
    <p:sldId id="290" r:id="rId8"/>
    <p:sldId id="291" r:id="rId9"/>
    <p:sldId id="292" r:id="rId10"/>
    <p:sldId id="294" r:id="rId11"/>
    <p:sldId id="260" r:id="rId12"/>
    <p:sldId id="261" r:id="rId13"/>
    <p:sldId id="262" r:id="rId14"/>
    <p:sldId id="263" r:id="rId15"/>
    <p:sldId id="264" r:id="rId16"/>
    <p:sldId id="309" r:id="rId17"/>
    <p:sldId id="266" r:id="rId18"/>
    <p:sldId id="267" r:id="rId19"/>
    <p:sldId id="269" r:id="rId20"/>
    <p:sldId id="305" r:id="rId21"/>
    <p:sldId id="270" r:id="rId22"/>
    <p:sldId id="281" r:id="rId23"/>
    <p:sldId id="272" r:id="rId24"/>
    <p:sldId id="276" r:id="rId25"/>
    <p:sldId id="302" r:id="rId26"/>
    <p:sldId id="303" r:id="rId27"/>
    <p:sldId id="277" r:id="rId28"/>
    <p:sldId id="306" r:id="rId29"/>
    <p:sldId id="30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C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3" autoAdjust="0"/>
    <p:restoredTop sz="94693" autoAdjust="0"/>
  </p:normalViewPr>
  <p:slideViewPr>
    <p:cSldViewPr>
      <p:cViewPr varScale="1">
        <p:scale>
          <a:sx n="73" d="100"/>
          <a:sy n="73" d="100"/>
        </p:scale>
        <p:origin x="2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\desk\&#1052;&#1086;&#1090;&#1080;&#1074;&#1072;&#1094;&#1080;&#1103;%202021-2022\&#1052;&#1086;&#1090;&#1080;&#1074;&#1072;&#1094;&#1080;&#1103;%202021-2022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\desk\&#1052;&#1086;&#1090;&#1080;&#1074;&#1072;&#1094;&#1080;&#1103;%202021-2022\&#1052;&#1086;&#1090;&#1080;&#1074;&#1072;&#1094;&#1080;&#1103;%202021-2022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\desk\&#1052;&#1086;&#1090;&#1080;&#1074;&#1072;&#1094;&#1080;&#1103;%202021-2022\&#1052;&#1086;&#1090;&#1080;&#1074;&#1072;&#1094;&#1080;&#1103;%202021-2022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\desk\&#1052;&#1086;&#1090;&#1080;&#1074;&#1072;&#1094;&#1080;&#1103;%202021-2022\&#1052;&#1086;&#1090;&#1080;&#1074;&#1072;&#1094;&#1080;&#1103;%202021-202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\desk\&#1052;&#1086;&#1090;&#1080;&#1074;&#1072;&#1094;&#1080;&#1103;%202021-2022\&#1052;&#1086;&#1090;&#1080;&#1074;&#1072;&#1094;&#1080;&#1103;%202021-202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\desk\&#1052;&#1086;&#1090;&#1080;&#1074;&#1072;&#1094;&#1080;&#1103;%202021-2022\&#1052;&#1086;&#1090;&#1080;&#1074;&#1072;&#1094;&#1080;&#1103;%202021-202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\desk\&#1052;&#1086;&#1090;&#1080;&#1074;&#1072;&#1094;&#1080;&#1103;%202021-2022\&#1052;&#1086;&#1090;&#1080;&#1074;&#1072;&#1094;&#1080;&#1103;%202021-202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/>
              <a:t>Результаты исследования уровня мотивации в 1-11 классах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140-4A0E-96AD-5BD4860C9FF8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140-4A0E-96AD-5BD4860C9F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Лист1!$A$3:$C$3</c:f>
              <c:strCache>
                <c:ptCount val="3"/>
                <c:pt idx="0">
                  <c:v>Высокий 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Лист1!$A$4:$C$4</c:f>
              <c:numCache>
                <c:formatCode>0%</c:formatCode>
                <c:ptCount val="3"/>
                <c:pt idx="0">
                  <c:v>0.31</c:v>
                </c:pt>
                <c:pt idx="1">
                  <c:v>0.49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140-4A0E-96AD-5BD4860C9F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3337904"/>
        <c:axId val="233287392"/>
      </c:barChart>
      <c:catAx>
        <c:axId val="233337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33287392"/>
        <c:crosses val="autoZero"/>
        <c:auto val="1"/>
        <c:lblAlgn val="ctr"/>
        <c:lblOffset val="100"/>
        <c:noMultiLvlLbl val="0"/>
      </c:catAx>
      <c:valAx>
        <c:axId val="233287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33337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/>
              <a:t>Процентное соотношение уровней учебной мотивации на параллели 9-х классов</a:t>
            </a:r>
          </a:p>
        </c:rich>
      </c:tx>
      <c:layout>
        <c:manualLayout>
          <c:xMode val="edge"/>
          <c:yMode val="edge"/>
          <c:x val="0.16830555555555557"/>
          <c:y val="2.777777777777781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0999198016914553E-2"/>
          <c:y val="0.15887890219510342"/>
          <c:w val="0.92900080198308543"/>
          <c:h val="0.792400840570169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Общий!$I$26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Общий!$H$27:$H$30</c:f>
              <c:strCache>
                <c:ptCount val="4"/>
                <c:pt idx="0">
                  <c:v>9а</c:v>
                </c:pt>
                <c:pt idx="1">
                  <c:v>9б</c:v>
                </c:pt>
                <c:pt idx="2">
                  <c:v>9в</c:v>
                </c:pt>
                <c:pt idx="3">
                  <c:v>9г</c:v>
                </c:pt>
              </c:strCache>
            </c:strRef>
          </c:cat>
          <c:val>
            <c:numRef>
              <c:f>Общий!$I$27:$I$30</c:f>
              <c:numCache>
                <c:formatCode>0%</c:formatCode>
                <c:ptCount val="4"/>
                <c:pt idx="0">
                  <c:v>0.11</c:v>
                </c:pt>
                <c:pt idx="1">
                  <c:v>0</c:v>
                </c:pt>
                <c:pt idx="2">
                  <c:v>0.1</c:v>
                </c:pt>
                <c:pt idx="3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5B-4F2C-A0D0-FB70E63D1653}"/>
            </c:ext>
          </c:extLst>
        </c:ser>
        <c:ser>
          <c:idx val="1"/>
          <c:order val="1"/>
          <c:tx>
            <c:strRef>
              <c:f>Общий!$J$26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Общий!$H$27:$H$30</c:f>
              <c:strCache>
                <c:ptCount val="4"/>
                <c:pt idx="0">
                  <c:v>9а</c:v>
                </c:pt>
                <c:pt idx="1">
                  <c:v>9б</c:v>
                </c:pt>
                <c:pt idx="2">
                  <c:v>9в</c:v>
                </c:pt>
                <c:pt idx="3">
                  <c:v>9г</c:v>
                </c:pt>
              </c:strCache>
            </c:strRef>
          </c:cat>
          <c:val>
            <c:numRef>
              <c:f>Общий!$J$27:$J$30</c:f>
              <c:numCache>
                <c:formatCode>0%</c:formatCode>
                <c:ptCount val="4"/>
                <c:pt idx="0">
                  <c:v>0.83</c:v>
                </c:pt>
                <c:pt idx="1">
                  <c:v>0.74</c:v>
                </c:pt>
                <c:pt idx="2">
                  <c:v>0.5</c:v>
                </c:pt>
                <c:pt idx="3">
                  <c:v>0.74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5B-4F2C-A0D0-FB70E63D1653}"/>
            </c:ext>
          </c:extLst>
        </c:ser>
        <c:ser>
          <c:idx val="2"/>
          <c:order val="2"/>
          <c:tx>
            <c:strRef>
              <c:f>Общий!$K$26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Общий!$H$27:$H$30</c:f>
              <c:strCache>
                <c:ptCount val="4"/>
                <c:pt idx="0">
                  <c:v>9а</c:v>
                </c:pt>
                <c:pt idx="1">
                  <c:v>9б</c:v>
                </c:pt>
                <c:pt idx="2">
                  <c:v>9в</c:v>
                </c:pt>
                <c:pt idx="3">
                  <c:v>9г</c:v>
                </c:pt>
              </c:strCache>
            </c:strRef>
          </c:cat>
          <c:val>
            <c:numRef>
              <c:f>Общий!$K$27:$K$30</c:f>
              <c:numCache>
                <c:formatCode>0%</c:formatCode>
                <c:ptCount val="4"/>
                <c:pt idx="0">
                  <c:v>0.06</c:v>
                </c:pt>
                <c:pt idx="1">
                  <c:v>0.26</c:v>
                </c:pt>
                <c:pt idx="2">
                  <c:v>0.4</c:v>
                </c:pt>
                <c:pt idx="3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5B-4F2C-A0D0-FB70E63D16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318912"/>
        <c:axId val="129320448"/>
      </c:barChart>
      <c:catAx>
        <c:axId val="129318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320448"/>
        <c:crosses val="autoZero"/>
        <c:auto val="1"/>
        <c:lblAlgn val="ctr"/>
        <c:lblOffset val="100"/>
        <c:noMultiLvlLbl val="0"/>
      </c:catAx>
      <c:valAx>
        <c:axId val="12932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318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/>
              <a:t>Процентное соотношение уровней мотивации в</a:t>
            </a:r>
          </a:p>
          <a:p>
            <a:pPr>
              <a:defRPr/>
            </a:pPr>
            <a:r>
              <a:rPr lang="ru-RU"/>
              <a:t> 10</a:t>
            </a:r>
            <a:r>
              <a:rPr lang="ru-RU" baseline="0"/>
              <a:t> </a:t>
            </a:r>
            <a:r>
              <a:rPr lang="ru-RU"/>
              <a:t>классе</a:t>
            </a:r>
          </a:p>
        </c:rich>
      </c:tx>
      <c:layout>
        <c:manualLayout>
          <c:xMode val="edge"/>
          <c:yMode val="edge"/>
          <c:x val="0.11213188976377952"/>
          <c:y val="2.7777777777777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6307839992223196E-2"/>
          <c:y val="0.12501607717041802"/>
          <c:w val="0.92900080198308543"/>
          <c:h val="0.815974276527331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Общий!$H$33</c:f>
              <c:strCache>
                <c:ptCount val="1"/>
                <c:pt idx="0">
                  <c:v>10а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C1E-4B6F-9ABC-5255FECE32C0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C1E-4B6F-9ABC-5255FECE32C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Общий!$I$32:$K$32</c:f>
              <c:strCache>
                <c:ptCount val="3"/>
                <c:pt idx="0">
                  <c:v>Высокий 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Общий!$I$33:$K$33</c:f>
              <c:numCache>
                <c:formatCode>0%</c:formatCode>
                <c:ptCount val="3"/>
                <c:pt idx="0">
                  <c:v>0.26</c:v>
                </c:pt>
                <c:pt idx="1">
                  <c:v>0.7</c:v>
                </c:pt>
                <c:pt idx="2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C1E-4B6F-9ABC-5255FECE32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3112960"/>
        <c:axId val="133114496"/>
      </c:barChart>
      <c:catAx>
        <c:axId val="133112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3114496"/>
        <c:crosses val="autoZero"/>
        <c:auto val="1"/>
        <c:lblAlgn val="ctr"/>
        <c:lblOffset val="100"/>
        <c:noMultiLvlLbl val="0"/>
      </c:catAx>
      <c:valAx>
        <c:axId val="133114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3112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ru-RU" sz="1200" dirty="0"/>
              <a:t>Процентное соотношение уровней мотивации в </a:t>
            </a:r>
          </a:p>
          <a:p>
            <a:pPr>
              <a:defRPr sz="1200"/>
            </a:pPr>
            <a:r>
              <a:rPr lang="ru-RU" sz="1200" dirty="0"/>
              <a:t>11 классе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Черновик!$B$4</c:f>
              <c:strCache>
                <c:ptCount val="1"/>
                <c:pt idx="0">
                  <c:v>100%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0-E3B3-419E-A1AD-5149ED1DE7B6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E3B3-419E-A1AD-5149ED1DE7B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Черновик!$C$3:$E$3</c:f>
              <c:strCache>
                <c:ptCount val="3"/>
                <c:pt idx="0">
                  <c:v>Высокий 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Черновик!$C$4:$E$4</c:f>
              <c:numCache>
                <c:formatCode>0%</c:formatCode>
                <c:ptCount val="3"/>
                <c:pt idx="0">
                  <c:v>0.17</c:v>
                </c:pt>
                <c:pt idx="1">
                  <c:v>0.74</c:v>
                </c:pt>
                <c:pt idx="2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B3-419E-A1AD-5149ED1DE7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339776"/>
        <c:axId val="129341312"/>
      </c:barChart>
      <c:catAx>
        <c:axId val="129339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9341312"/>
        <c:crosses val="autoZero"/>
        <c:auto val="1"/>
        <c:lblAlgn val="ctr"/>
        <c:lblOffset val="100"/>
        <c:noMultiLvlLbl val="0"/>
      </c:catAx>
      <c:valAx>
        <c:axId val="1293413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93397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 dirty="0"/>
              <a:t>Кривая </a:t>
            </a:r>
            <a:r>
              <a:rPr lang="ru-RU" sz="1600" dirty="0" smtClean="0"/>
              <a:t>высокого</a:t>
            </a:r>
            <a:r>
              <a:rPr lang="ru-RU" sz="1600" baseline="0" dirty="0" smtClean="0"/>
              <a:t> уровня учебной</a:t>
            </a:r>
            <a:r>
              <a:rPr lang="ru-RU" sz="1600" dirty="0" smtClean="0"/>
              <a:t> </a:t>
            </a:r>
            <a:r>
              <a:rPr lang="ru-RU" sz="1600" dirty="0"/>
              <a:t>мотивации </a:t>
            </a:r>
            <a:r>
              <a:rPr lang="ru-RU" sz="1600" dirty="0" smtClean="0"/>
              <a:t>1-11 </a:t>
            </a:r>
            <a:r>
              <a:rPr lang="ru-RU" sz="1600" dirty="0"/>
              <a:t>класс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График!$B$4:$B$14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График!$C$4:$C$14</c:f>
              <c:numCache>
                <c:formatCode>0%</c:formatCode>
                <c:ptCount val="11"/>
                <c:pt idx="0">
                  <c:v>0.36</c:v>
                </c:pt>
                <c:pt idx="1">
                  <c:v>0.57999999999999996</c:v>
                </c:pt>
                <c:pt idx="2">
                  <c:v>0.38</c:v>
                </c:pt>
                <c:pt idx="3">
                  <c:v>0.27</c:v>
                </c:pt>
                <c:pt idx="4">
                  <c:v>0.43</c:v>
                </c:pt>
                <c:pt idx="5">
                  <c:v>0.28000000000000003</c:v>
                </c:pt>
                <c:pt idx="6">
                  <c:v>0.46</c:v>
                </c:pt>
                <c:pt idx="7">
                  <c:v>0.05</c:v>
                </c:pt>
                <c:pt idx="8">
                  <c:v>0.05</c:v>
                </c:pt>
                <c:pt idx="9">
                  <c:v>0.26</c:v>
                </c:pt>
                <c:pt idx="10">
                  <c:v>0.17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18A-493B-8B20-5E1448D69B1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29342464"/>
        <c:axId val="129382656"/>
      </c:lineChart>
      <c:catAx>
        <c:axId val="129342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29382656"/>
        <c:crosses val="autoZero"/>
        <c:auto val="1"/>
        <c:lblAlgn val="ctr"/>
        <c:lblOffset val="100"/>
        <c:noMultiLvlLbl val="0"/>
      </c:catAx>
      <c:valAx>
        <c:axId val="12938265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29342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Процентное</a:t>
            </a:r>
            <a:r>
              <a:rPr lang="ru-RU" sz="18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соотношение уровня школьной мотивации на параллели 1-х классов.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5024300087489065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'1б'!$F$14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'1б'!$E$15:$E$18</c:f>
              <c:strCache>
                <c:ptCount val="4"/>
                <c:pt idx="0">
                  <c:v>1а</c:v>
                </c:pt>
                <c:pt idx="1">
                  <c:v>1б</c:v>
                </c:pt>
                <c:pt idx="2">
                  <c:v>1в</c:v>
                </c:pt>
                <c:pt idx="3">
                  <c:v>1г</c:v>
                </c:pt>
              </c:strCache>
            </c:strRef>
          </c:cat>
          <c:val>
            <c:numRef>
              <c:f>'1б'!$F$15:$F$18</c:f>
              <c:numCache>
                <c:formatCode>0%</c:formatCode>
                <c:ptCount val="4"/>
                <c:pt idx="0">
                  <c:v>0.33</c:v>
                </c:pt>
                <c:pt idx="1">
                  <c:v>0.35</c:v>
                </c:pt>
                <c:pt idx="2">
                  <c:v>0.2</c:v>
                </c:pt>
                <c:pt idx="3">
                  <c:v>0.54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D0-423B-A1E4-2E06D35BE61B}"/>
            </c:ext>
          </c:extLst>
        </c:ser>
        <c:ser>
          <c:idx val="1"/>
          <c:order val="1"/>
          <c:tx>
            <c:strRef>
              <c:f>'1б'!$G$14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'1б'!$E$15:$E$18</c:f>
              <c:strCache>
                <c:ptCount val="4"/>
                <c:pt idx="0">
                  <c:v>1а</c:v>
                </c:pt>
                <c:pt idx="1">
                  <c:v>1б</c:v>
                </c:pt>
                <c:pt idx="2">
                  <c:v>1в</c:v>
                </c:pt>
                <c:pt idx="3">
                  <c:v>1г</c:v>
                </c:pt>
              </c:strCache>
            </c:strRef>
          </c:cat>
          <c:val>
            <c:numRef>
              <c:f>'1б'!$G$15:$G$18</c:f>
              <c:numCache>
                <c:formatCode>0%</c:formatCode>
                <c:ptCount val="4"/>
                <c:pt idx="0">
                  <c:v>0.48</c:v>
                </c:pt>
                <c:pt idx="1">
                  <c:v>0.52</c:v>
                </c:pt>
                <c:pt idx="2">
                  <c:v>0.7</c:v>
                </c:pt>
                <c:pt idx="3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2D0-423B-A1E4-2E06D35BE61B}"/>
            </c:ext>
          </c:extLst>
        </c:ser>
        <c:ser>
          <c:idx val="2"/>
          <c:order val="2"/>
          <c:tx>
            <c:strRef>
              <c:f>'1б'!$H$14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'1б'!$E$15:$E$18</c:f>
              <c:strCache>
                <c:ptCount val="4"/>
                <c:pt idx="0">
                  <c:v>1а</c:v>
                </c:pt>
                <c:pt idx="1">
                  <c:v>1б</c:v>
                </c:pt>
                <c:pt idx="2">
                  <c:v>1в</c:v>
                </c:pt>
                <c:pt idx="3">
                  <c:v>1г</c:v>
                </c:pt>
              </c:strCache>
            </c:strRef>
          </c:cat>
          <c:val>
            <c:numRef>
              <c:f>'1б'!$H$15:$H$18</c:f>
              <c:numCache>
                <c:formatCode>0%</c:formatCode>
                <c:ptCount val="4"/>
                <c:pt idx="0">
                  <c:v>0.19</c:v>
                </c:pt>
                <c:pt idx="1">
                  <c:v>0.13</c:v>
                </c:pt>
                <c:pt idx="2">
                  <c:v>0.1</c:v>
                </c:pt>
                <c:pt idx="3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2D0-423B-A1E4-2E06D35BE6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70725136"/>
        <c:axId val="2070718064"/>
      </c:barChart>
      <c:catAx>
        <c:axId val="2070725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70718064"/>
        <c:crosses val="autoZero"/>
        <c:auto val="1"/>
        <c:lblAlgn val="ctr"/>
        <c:lblOffset val="100"/>
        <c:noMultiLvlLbl val="0"/>
      </c:catAx>
      <c:valAx>
        <c:axId val="2070718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70725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Процентное</a:t>
            </a:r>
            <a:r>
              <a:rPr lang="ru-RU" sz="18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соотношение уровня школьной мотивации на параллели 2-х классов</a:t>
            </a:r>
            <a:r>
              <a:rPr lang="ru-RU" sz="1800" b="1" baseline="0" dirty="0"/>
              <a:t>.</a:t>
            </a:r>
            <a:endParaRPr lang="ru-RU" sz="1800" b="1" dirty="0"/>
          </a:p>
        </c:rich>
      </c:tx>
      <c:layout>
        <c:manualLayout>
          <c:xMode val="edge"/>
          <c:yMode val="edge"/>
          <c:x val="0.19928503471777992"/>
          <c:y val="1.33370368989603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'2а'!$F$10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'2а'!$E$11:$E$15</c:f>
              <c:strCache>
                <c:ptCount val="4"/>
                <c:pt idx="0">
                  <c:v>2а</c:v>
                </c:pt>
                <c:pt idx="1">
                  <c:v>2б</c:v>
                </c:pt>
                <c:pt idx="2">
                  <c:v>2в</c:v>
                </c:pt>
                <c:pt idx="3">
                  <c:v>2г</c:v>
                </c:pt>
              </c:strCache>
            </c:strRef>
          </c:cat>
          <c:val>
            <c:numRef>
              <c:f>'2а'!$F$11:$F$15</c:f>
              <c:numCache>
                <c:formatCode>0%</c:formatCode>
                <c:ptCount val="5"/>
                <c:pt idx="0">
                  <c:v>0.59</c:v>
                </c:pt>
                <c:pt idx="1">
                  <c:v>0.47</c:v>
                </c:pt>
                <c:pt idx="2">
                  <c:v>0.83</c:v>
                </c:pt>
                <c:pt idx="3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F-4066-BE89-24407CC87116}"/>
            </c:ext>
          </c:extLst>
        </c:ser>
        <c:ser>
          <c:idx val="1"/>
          <c:order val="1"/>
          <c:tx>
            <c:strRef>
              <c:f>'2а'!$G$10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'2а'!$E$11:$E$15</c:f>
              <c:strCache>
                <c:ptCount val="4"/>
                <c:pt idx="0">
                  <c:v>2а</c:v>
                </c:pt>
                <c:pt idx="1">
                  <c:v>2б</c:v>
                </c:pt>
                <c:pt idx="2">
                  <c:v>2в</c:v>
                </c:pt>
                <c:pt idx="3">
                  <c:v>2г</c:v>
                </c:pt>
              </c:strCache>
            </c:strRef>
          </c:cat>
          <c:val>
            <c:numRef>
              <c:f>'2а'!$G$11:$G$15</c:f>
              <c:numCache>
                <c:formatCode>0%</c:formatCode>
                <c:ptCount val="5"/>
                <c:pt idx="0">
                  <c:v>0.41</c:v>
                </c:pt>
                <c:pt idx="1">
                  <c:v>0.37</c:v>
                </c:pt>
                <c:pt idx="2">
                  <c:v>0.17</c:v>
                </c:pt>
                <c:pt idx="3">
                  <c:v>0.53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DF-4066-BE89-24407CC87116}"/>
            </c:ext>
          </c:extLst>
        </c:ser>
        <c:ser>
          <c:idx val="2"/>
          <c:order val="2"/>
          <c:tx>
            <c:strRef>
              <c:f>'2а'!$H$10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'2а'!$E$11:$E$15</c:f>
              <c:strCache>
                <c:ptCount val="4"/>
                <c:pt idx="0">
                  <c:v>2а</c:v>
                </c:pt>
                <c:pt idx="1">
                  <c:v>2б</c:v>
                </c:pt>
                <c:pt idx="2">
                  <c:v>2в</c:v>
                </c:pt>
                <c:pt idx="3">
                  <c:v>2г</c:v>
                </c:pt>
              </c:strCache>
            </c:strRef>
          </c:cat>
          <c:val>
            <c:numRef>
              <c:f>'2а'!$H$11:$H$15</c:f>
              <c:numCache>
                <c:formatCode>0%</c:formatCode>
                <c:ptCount val="5"/>
                <c:pt idx="0">
                  <c:v>0</c:v>
                </c:pt>
                <c:pt idx="1">
                  <c:v>0.16</c:v>
                </c:pt>
                <c:pt idx="2">
                  <c:v>0</c:v>
                </c:pt>
                <c:pt idx="3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4DF-4066-BE89-24407CC871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5307632"/>
        <c:axId val="285303472"/>
      </c:barChart>
      <c:catAx>
        <c:axId val="28530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5303472"/>
        <c:crosses val="autoZero"/>
        <c:auto val="1"/>
        <c:lblAlgn val="ctr"/>
        <c:lblOffset val="100"/>
        <c:noMultiLvlLbl val="0"/>
      </c:catAx>
      <c:valAx>
        <c:axId val="285303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5307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Процентное</a:t>
            </a:r>
            <a:r>
              <a:rPr lang="ru-RU" sz="18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соотношение уровня школьной мотивации на параллели 3-х классов.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'3а'!$F$10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'3а'!$E$11:$E$16</c:f>
              <c:strCache>
                <c:ptCount val="4"/>
                <c:pt idx="0">
                  <c:v>3а</c:v>
                </c:pt>
                <c:pt idx="1">
                  <c:v>3б</c:v>
                </c:pt>
                <c:pt idx="2">
                  <c:v>3в</c:v>
                </c:pt>
                <c:pt idx="3">
                  <c:v>3г</c:v>
                </c:pt>
              </c:strCache>
            </c:strRef>
          </c:cat>
          <c:val>
            <c:numRef>
              <c:f>'3а'!$F$11:$F$16</c:f>
              <c:numCache>
                <c:formatCode>0%</c:formatCode>
                <c:ptCount val="6"/>
                <c:pt idx="0">
                  <c:v>0.38</c:v>
                </c:pt>
                <c:pt idx="1">
                  <c:v>0.55000000000000004</c:v>
                </c:pt>
                <c:pt idx="2">
                  <c:v>0.33</c:v>
                </c:pt>
                <c:pt idx="3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68-468D-BC12-5EE94D0E7957}"/>
            </c:ext>
          </c:extLst>
        </c:ser>
        <c:ser>
          <c:idx val="1"/>
          <c:order val="1"/>
          <c:tx>
            <c:strRef>
              <c:f>'3а'!$G$10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'3а'!$E$11:$E$16</c:f>
              <c:strCache>
                <c:ptCount val="4"/>
                <c:pt idx="0">
                  <c:v>3а</c:v>
                </c:pt>
                <c:pt idx="1">
                  <c:v>3б</c:v>
                </c:pt>
                <c:pt idx="2">
                  <c:v>3в</c:v>
                </c:pt>
                <c:pt idx="3">
                  <c:v>3г</c:v>
                </c:pt>
              </c:strCache>
            </c:strRef>
          </c:cat>
          <c:val>
            <c:numRef>
              <c:f>'3а'!$G$11:$G$16</c:f>
              <c:numCache>
                <c:formatCode>0%</c:formatCode>
                <c:ptCount val="6"/>
                <c:pt idx="0">
                  <c:v>0.43</c:v>
                </c:pt>
                <c:pt idx="1">
                  <c:v>0.25</c:v>
                </c:pt>
                <c:pt idx="2">
                  <c:v>0.47</c:v>
                </c:pt>
                <c:pt idx="3">
                  <c:v>0.53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68-468D-BC12-5EE94D0E7957}"/>
            </c:ext>
          </c:extLst>
        </c:ser>
        <c:ser>
          <c:idx val="2"/>
          <c:order val="2"/>
          <c:tx>
            <c:strRef>
              <c:f>'3а'!$H$10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'3а'!$E$11:$E$16</c:f>
              <c:strCache>
                <c:ptCount val="4"/>
                <c:pt idx="0">
                  <c:v>3а</c:v>
                </c:pt>
                <c:pt idx="1">
                  <c:v>3б</c:v>
                </c:pt>
                <c:pt idx="2">
                  <c:v>3в</c:v>
                </c:pt>
                <c:pt idx="3">
                  <c:v>3г</c:v>
                </c:pt>
              </c:strCache>
            </c:strRef>
          </c:cat>
          <c:val>
            <c:numRef>
              <c:f>'3а'!$H$11:$H$16</c:f>
              <c:numCache>
                <c:formatCode>0%</c:formatCode>
                <c:ptCount val="6"/>
                <c:pt idx="0">
                  <c:v>0.19</c:v>
                </c:pt>
                <c:pt idx="1">
                  <c:v>0.2</c:v>
                </c:pt>
                <c:pt idx="2">
                  <c:v>0.19</c:v>
                </c:pt>
                <c:pt idx="3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68-468D-BC12-5EE94D0E79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70720976"/>
        <c:axId val="2070721392"/>
      </c:barChart>
      <c:catAx>
        <c:axId val="2070720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70721392"/>
        <c:crosses val="autoZero"/>
        <c:auto val="1"/>
        <c:lblAlgn val="ctr"/>
        <c:lblOffset val="100"/>
        <c:noMultiLvlLbl val="0"/>
      </c:catAx>
      <c:valAx>
        <c:axId val="2070721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70720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Процентное</a:t>
            </a:r>
            <a:r>
              <a:rPr lang="ru-RU" sz="18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соотношение уровня школьной мотивации на параллели 4-х классов</a:t>
            </a:r>
            <a:r>
              <a:rPr lang="ru-RU" baseline="0" dirty="0"/>
              <a:t>.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0232163008609431E-2"/>
          <c:y val="0.1881992337164751"/>
          <c:w val="0.93332661315886234"/>
          <c:h val="0.670579660301083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'4а'!$F$11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'4а'!$E$12:$E$16</c:f>
              <c:strCache>
                <c:ptCount val="4"/>
                <c:pt idx="0">
                  <c:v>4а</c:v>
                </c:pt>
                <c:pt idx="1">
                  <c:v>4б</c:v>
                </c:pt>
                <c:pt idx="2">
                  <c:v>4в</c:v>
                </c:pt>
                <c:pt idx="3">
                  <c:v>4г</c:v>
                </c:pt>
              </c:strCache>
            </c:strRef>
          </c:cat>
          <c:val>
            <c:numRef>
              <c:f>'4а'!$F$12:$F$16</c:f>
              <c:numCache>
                <c:formatCode>0%</c:formatCode>
                <c:ptCount val="5"/>
                <c:pt idx="0">
                  <c:v>0.16</c:v>
                </c:pt>
                <c:pt idx="1">
                  <c:v>0.61</c:v>
                </c:pt>
                <c:pt idx="2">
                  <c:v>0.11</c:v>
                </c:pt>
                <c:pt idx="3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5C-4E1D-BBF7-E1CD7D22B726}"/>
            </c:ext>
          </c:extLst>
        </c:ser>
        <c:ser>
          <c:idx val="1"/>
          <c:order val="1"/>
          <c:tx>
            <c:strRef>
              <c:f>'4а'!$G$11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'4а'!$E$12:$E$16</c:f>
              <c:strCache>
                <c:ptCount val="4"/>
                <c:pt idx="0">
                  <c:v>4а</c:v>
                </c:pt>
                <c:pt idx="1">
                  <c:v>4б</c:v>
                </c:pt>
                <c:pt idx="2">
                  <c:v>4в</c:v>
                </c:pt>
                <c:pt idx="3">
                  <c:v>4г</c:v>
                </c:pt>
              </c:strCache>
            </c:strRef>
          </c:cat>
          <c:val>
            <c:numRef>
              <c:f>'4а'!$G$12:$G$16</c:f>
              <c:numCache>
                <c:formatCode>0%</c:formatCode>
                <c:ptCount val="5"/>
                <c:pt idx="0">
                  <c:v>0.53</c:v>
                </c:pt>
                <c:pt idx="1">
                  <c:v>0.22</c:v>
                </c:pt>
                <c:pt idx="2">
                  <c:v>0.39</c:v>
                </c:pt>
                <c:pt idx="3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5C-4E1D-BBF7-E1CD7D22B726}"/>
            </c:ext>
          </c:extLst>
        </c:ser>
        <c:ser>
          <c:idx val="2"/>
          <c:order val="2"/>
          <c:tx>
            <c:strRef>
              <c:f>'4а'!$H$11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'4а'!$E$12:$E$16</c:f>
              <c:strCache>
                <c:ptCount val="4"/>
                <c:pt idx="0">
                  <c:v>4а</c:v>
                </c:pt>
                <c:pt idx="1">
                  <c:v>4б</c:v>
                </c:pt>
                <c:pt idx="2">
                  <c:v>4в</c:v>
                </c:pt>
                <c:pt idx="3">
                  <c:v>4г</c:v>
                </c:pt>
              </c:strCache>
            </c:strRef>
          </c:cat>
          <c:val>
            <c:numRef>
              <c:f>'4а'!$H$12:$H$16</c:f>
              <c:numCache>
                <c:formatCode>0%</c:formatCode>
                <c:ptCount val="5"/>
                <c:pt idx="0">
                  <c:v>0.32</c:v>
                </c:pt>
                <c:pt idx="1">
                  <c:v>0.17</c:v>
                </c:pt>
                <c:pt idx="2">
                  <c:v>0.5</c:v>
                </c:pt>
                <c:pt idx="3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5C-4E1D-BBF7-E1CD7D22B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6894368"/>
        <c:axId val="286895200"/>
      </c:barChart>
      <c:catAx>
        <c:axId val="28689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6895200"/>
        <c:crosses val="autoZero"/>
        <c:auto val="1"/>
        <c:lblAlgn val="ctr"/>
        <c:lblOffset val="100"/>
        <c:noMultiLvlLbl val="0"/>
      </c:catAx>
      <c:valAx>
        <c:axId val="286895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6894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2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/>
              <a:t>Процентное соотношение уровней учебной мотивации на параллели 5-х классов</a:t>
            </a:r>
          </a:p>
        </c:rich>
      </c:tx>
      <c:layout>
        <c:manualLayout>
          <c:xMode val="edge"/>
          <c:yMode val="edge"/>
          <c:x val="0.18548120575180088"/>
          <c:y val="1.2195118047782465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Общий!$I$2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Общий!$H$3:$H$6</c:f>
              <c:strCache>
                <c:ptCount val="4"/>
                <c:pt idx="0">
                  <c:v>5а</c:v>
                </c:pt>
                <c:pt idx="1">
                  <c:v>5б</c:v>
                </c:pt>
                <c:pt idx="2">
                  <c:v>5в</c:v>
                </c:pt>
                <c:pt idx="3">
                  <c:v>5г</c:v>
                </c:pt>
              </c:strCache>
            </c:strRef>
          </c:cat>
          <c:val>
            <c:numRef>
              <c:f>Общий!$I$3:$I$6</c:f>
              <c:numCache>
                <c:formatCode>0%</c:formatCode>
                <c:ptCount val="4"/>
                <c:pt idx="0">
                  <c:v>0.5</c:v>
                </c:pt>
                <c:pt idx="1">
                  <c:v>0.65</c:v>
                </c:pt>
                <c:pt idx="2">
                  <c:v>0.35</c:v>
                </c:pt>
                <c:pt idx="3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44-492A-895B-C7EA0E47BB98}"/>
            </c:ext>
          </c:extLst>
        </c:ser>
        <c:ser>
          <c:idx val="1"/>
          <c:order val="1"/>
          <c:tx>
            <c:strRef>
              <c:f>Общий!$J$2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Общий!$H$3:$H$6</c:f>
              <c:strCache>
                <c:ptCount val="4"/>
                <c:pt idx="0">
                  <c:v>5а</c:v>
                </c:pt>
                <c:pt idx="1">
                  <c:v>5б</c:v>
                </c:pt>
                <c:pt idx="2">
                  <c:v>5в</c:v>
                </c:pt>
                <c:pt idx="3">
                  <c:v>5г</c:v>
                </c:pt>
              </c:strCache>
            </c:strRef>
          </c:cat>
          <c:val>
            <c:numRef>
              <c:f>Общий!$J$3:$J$6</c:f>
              <c:numCache>
                <c:formatCode>0%</c:formatCode>
                <c:ptCount val="4"/>
                <c:pt idx="0">
                  <c:v>0.37</c:v>
                </c:pt>
                <c:pt idx="1">
                  <c:v>0.2</c:v>
                </c:pt>
                <c:pt idx="2">
                  <c:v>0.52</c:v>
                </c:pt>
                <c:pt idx="3">
                  <c:v>0.28999999999999998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44-492A-895B-C7EA0E47BB98}"/>
            </c:ext>
          </c:extLst>
        </c:ser>
        <c:ser>
          <c:idx val="2"/>
          <c:order val="2"/>
          <c:tx>
            <c:strRef>
              <c:f>Общий!$K$2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Общий!$H$3:$H$6</c:f>
              <c:strCache>
                <c:ptCount val="4"/>
                <c:pt idx="0">
                  <c:v>5а</c:v>
                </c:pt>
                <c:pt idx="1">
                  <c:v>5б</c:v>
                </c:pt>
                <c:pt idx="2">
                  <c:v>5в</c:v>
                </c:pt>
                <c:pt idx="3">
                  <c:v>5г</c:v>
                </c:pt>
              </c:strCache>
            </c:strRef>
          </c:cat>
          <c:val>
            <c:numRef>
              <c:f>Общий!$K$3:$K$6</c:f>
              <c:numCache>
                <c:formatCode>0%</c:formatCode>
                <c:ptCount val="4"/>
                <c:pt idx="0">
                  <c:v>0.13</c:v>
                </c:pt>
                <c:pt idx="1">
                  <c:v>0.15</c:v>
                </c:pt>
                <c:pt idx="2">
                  <c:v>0.13</c:v>
                </c:pt>
                <c:pt idx="3">
                  <c:v>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44-492A-895B-C7EA0E47BB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596416"/>
        <c:axId val="18858752"/>
      </c:barChart>
      <c:catAx>
        <c:axId val="129596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858752"/>
        <c:crosses val="autoZero"/>
        <c:auto val="1"/>
        <c:lblAlgn val="ctr"/>
        <c:lblOffset val="100"/>
        <c:noMultiLvlLbl val="0"/>
      </c:catAx>
      <c:valAx>
        <c:axId val="18858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596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 dirty="0"/>
              <a:t>Процентное соотношение уровней мотивации на параллели 6-х классов</a:t>
            </a:r>
          </a:p>
        </c:rich>
      </c:tx>
      <c:layout>
        <c:manualLayout>
          <c:xMode val="edge"/>
          <c:yMode val="edge"/>
          <c:x val="0.12305555555555557"/>
          <c:y val="4.629629629629632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5567691688133544E-2"/>
          <c:y val="6.6369489660244071E-2"/>
          <c:w val="0.93013559764647136"/>
          <c:h val="0.807327525517363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Общий!$I$8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Общий!$H$9:$H$12</c:f>
              <c:strCache>
                <c:ptCount val="4"/>
                <c:pt idx="0">
                  <c:v>6а</c:v>
                </c:pt>
                <c:pt idx="1">
                  <c:v>6б</c:v>
                </c:pt>
                <c:pt idx="2">
                  <c:v>6в</c:v>
                </c:pt>
                <c:pt idx="3">
                  <c:v>6г</c:v>
                </c:pt>
              </c:strCache>
            </c:strRef>
          </c:cat>
          <c:val>
            <c:numRef>
              <c:f>Общий!$I$9:$I$12</c:f>
              <c:numCache>
                <c:formatCode>0%</c:formatCode>
                <c:ptCount val="4"/>
                <c:pt idx="0">
                  <c:v>0.05</c:v>
                </c:pt>
                <c:pt idx="1">
                  <c:v>0.3</c:v>
                </c:pt>
                <c:pt idx="2">
                  <c:v>0.43</c:v>
                </c:pt>
                <c:pt idx="3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7E-41BD-AA39-272AE1284A28}"/>
            </c:ext>
          </c:extLst>
        </c:ser>
        <c:ser>
          <c:idx val="1"/>
          <c:order val="1"/>
          <c:tx>
            <c:strRef>
              <c:f>Общий!$J$8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Общий!$H$9:$H$12</c:f>
              <c:strCache>
                <c:ptCount val="4"/>
                <c:pt idx="0">
                  <c:v>6а</c:v>
                </c:pt>
                <c:pt idx="1">
                  <c:v>6б</c:v>
                </c:pt>
                <c:pt idx="2">
                  <c:v>6в</c:v>
                </c:pt>
                <c:pt idx="3">
                  <c:v>6г</c:v>
                </c:pt>
              </c:strCache>
            </c:strRef>
          </c:cat>
          <c:val>
            <c:numRef>
              <c:f>Общий!$J$9:$J$12</c:f>
              <c:numCache>
                <c:formatCode>0%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0.43</c:v>
                </c:pt>
                <c:pt idx="3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7E-41BD-AA39-272AE1284A28}"/>
            </c:ext>
          </c:extLst>
        </c:ser>
        <c:ser>
          <c:idx val="2"/>
          <c:order val="2"/>
          <c:tx>
            <c:strRef>
              <c:f>Общий!$K$8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Общий!$H$9:$H$12</c:f>
              <c:strCache>
                <c:ptCount val="4"/>
                <c:pt idx="0">
                  <c:v>6а</c:v>
                </c:pt>
                <c:pt idx="1">
                  <c:v>6б</c:v>
                </c:pt>
                <c:pt idx="2">
                  <c:v>6в</c:v>
                </c:pt>
                <c:pt idx="3">
                  <c:v>6г</c:v>
                </c:pt>
              </c:strCache>
            </c:strRef>
          </c:cat>
          <c:val>
            <c:numRef>
              <c:f>Общий!$K$9:$K$12</c:f>
              <c:numCache>
                <c:formatCode>0%</c:formatCode>
                <c:ptCount val="4"/>
                <c:pt idx="0">
                  <c:v>0.45</c:v>
                </c:pt>
                <c:pt idx="1">
                  <c:v>0.2</c:v>
                </c:pt>
                <c:pt idx="2">
                  <c:v>0.14000000000000001</c:v>
                </c:pt>
                <c:pt idx="3">
                  <c:v>0.43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37E-41BD-AA39-272AE1284A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212032"/>
        <c:axId val="110660608"/>
      </c:barChart>
      <c:catAx>
        <c:axId val="10921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660608"/>
        <c:crosses val="autoZero"/>
        <c:auto val="1"/>
        <c:lblAlgn val="ctr"/>
        <c:lblOffset val="100"/>
        <c:noMultiLvlLbl val="0"/>
      </c:catAx>
      <c:valAx>
        <c:axId val="110660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9212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/>
              <a:t>Процентное соотношение уровней учебной мотивации на параллели 7-х классов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4023889374939245E-2"/>
          <c:y val="8.0693839946627682E-2"/>
          <c:w val="0.92900080198308543"/>
          <c:h val="0.807327525517363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Общий!$I$14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Общий!$H$15:$H$18</c:f>
              <c:strCache>
                <c:ptCount val="4"/>
                <c:pt idx="0">
                  <c:v>7а</c:v>
                </c:pt>
                <c:pt idx="1">
                  <c:v>7б</c:v>
                </c:pt>
                <c:pt idx="2">
                  <c:v>7в</c:v>
                </c:pt>
                <c:pt idx="3">
                  <c:v>7г</c:v>
                </c:pt>
              </c:strCache>
            </c:strRef>
          </c:cat>
          <c:val>
            <c:numRef>
              <c:f>Общий!$I$15:$I$18</c:f>
              <c:numCache>
                <c:formatCode>0%</c:formatCode>
                <c:ptCount val="4"/>
                <c:pt idx="0">
                  <c:v>0.68</c:v>
                </c:pt>
                <c:pt idx="1">
                  <c:v>0.37</c:v>
                </c:pt>
                <c:pt idx="2">
                  <c:v>0.12</c:v>
                </c:pt>
                <c:pt idx="3">
                  <c:v>0.62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18-435F-8462-2917D4C33D4B}"/>
            </c:ext>
          </c:extLst>
        </c:ser>
        <c:ser>
          <c:idx val="1"/>
          <c:order val="1"/>
          <c:tx>
            <c:strRef>
              <c:f>Общий!$J$14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Общий!$H$15:$H$18</c:f>
              <c:strCache>
                <c:ptCount val="4"/>
                <c:pt idx="0">
                  <c:v>7а</c:v>
                </c:pt>
                <c:pt idx="1">
                  <c:v>7б</c:v>
                </c:pt>
                <c:pt idx="2">
                  <c:v>7в</c:v>
                </c:pt>
                <c:pt idx="3">
                  <c:v>7г</c:v>
                </c:pt>
              </c:strCache>
            </c:strRef>
          </c:cat>
          <c:val>
            <c:numRef>
              <c:f>Общий!$J$15:$J$18</c:f>
              <c:numCache>
                <c:formatCode>0%</c:formatCode>
                <c:ptCount val="4"/>
                <c:pt idx="0">
                  <c:v>0.19</c:v>
                </c:pt>
                <c:pt idx="1">
                  <c:v>0.37</c:v>
                </c:pt>
                <c:pt idx="2">
                  <c:v>0.47</c:v>
                </c:pt>
                <c:pt idx="3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18-435F-8462-2917D4C33D4B}"/>
            </c:ext>
          </c:extLst>
        </c:ser>
        <c:ser>
          <c:idx val="2"/>
          <c:order val="2"/>
          <c:tx>
            <c:strRef>
              <c:f>Общий!$K$14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Общий!$H$15:$H$18</c:f>
              <c:strCache>
                <c:ptCount val="4"/>
                <c:pt idx="0">
                  <c:v>7а</c:v>
                </c:pt>
                <c:pt idx="1">
                  <c:v>7б</c:v>
                </c:pt>
                <c:pt idx="2">
                  <c:v>7в</c:v>
                </c:pt>
                <c:pt idx="3">
                  <c:v>7г</c:v>
                </c:pt>
              </c:strCache>
            </c:strRef>
          </c:cat>
          <c:val>
            <c:numRef>
              <c:f>Общий!$K$15:$K$18</c:f>
              <c:numCache>
                <c:formatCode>0%</c:formatCode>
                <c:ptCount val="4"/>
                <c:pt idx="0">
                  <c:v>0.13</c:v>
                </c:pt>
                <c:pt idx="1">
                  <c:v>0.26</c:v>
                </c:pt>
                <c:pt idx="2">
                  <c:v>0.41</c:v>
                </c:pt>
                <c:pt idx="3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18-435F-8462-2917D4C33D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1153152"/>
        <c:axId val="71154688"/>
      </c:barChart>
      <c:catAx>
        <c:axId val="7115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1154688"/>
        <c:crosses val="autoZero"/>
        <c:auto val="1"/>
        <c:lblAlgn val="ctr"/>
        <c:lblOffset val="100"/>
        <c:noMultiLvlLbl val="0"/>
      </c:catAx>
      <c:valAx>
        <c:axId val="71154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1153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 dirty="0"/>
              <a:t>Процентное соотношение уровней учебной мотивации на параллели 8-х классов </a:t>
            </a:r>
          </a:p>
        </c:rich>
      </c:tx>
      <c:layout>
        <c:manualLayout>
          <c:xMode val="edge"/>
          <c:yMode val="edge"/>
          <c:x val="0.16552777777777777"/>
          <c:y val="2.777777777777781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1739938757655294E-2"/>
          <c:y val="8.4372990353697733E-2"/>
          <c:w val="0.92128475260036935"/>
          <c:h val="0.7968981947996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Общий!$I$20</c:f>
              <c:strCache>
                <c:ptCount val="1"/>
                <c:pt idx="0">
                  <c:v>Высокий 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Общий!$H$21:$H$24</c:f>
              <c:strCache>
                <c:ptCount val="4"/>
                <c:pt idx="0">
                  <c:v>8а</c:v>
                </c:pt>
                <c:pt idx="1">
                  <c:v>8б</c:v>
                </c:pt>
                <c:pt idx="2">
                  <c:v>8в</c:v>
                </c:pt>
                <c:pt idx="3">
                  <c:v>8г</c:v>
                </c:pt>
              </c:strCache>
            </c:strRef>
          </c:cat>
          <c:val>
            <c:numRef>
              <c:f>Общий!$I$21:$I$24</c:f>
              <c:numCache>
                <c:formatCode>0%</c:formatCode>
                <c:ptCount val="4"/>
                <c:pt idx="0">
                  <c:v>0</c:v>
                </c:pt>
                <c:pt idx="1">
                  <c:v>0.09</c:v>
                </c:pt>
                <c:pt idx="2">
                  <c:v>7.0000000000000007E-2</c:v>
                </c:pt>
                <c:pt idx="3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73-4D52-9FBF-7BF96AEB54E6}"/>
            </c:ext>
          </c:extLst>
        </c:ser>
        <c:ser>
          <c:idx val="1"/>
          <c:order val="1"/>
          <c:tx>
            <c:strRef>
              <c:f>Общий!$J$20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Общий!$H$21:$H$24</c:f>
              <c:strCache>
                <c:ptCount val="4"/>
                <c:pt idx="0">
                  <c:v>8а</c:v>
                </c:pt>
                <c:pt idx="1">
                  <c:v>8б</c:v>
                </c:pt>
                <c:pt idx="2">
                  <c:v>8в</c:v>
                </c:pt>
                <c:pt idx="3">
                  <c:v>8г</c:v>
                </c:pt>
              </c:strCache>
            </c:strRef>
          </c:cat>
          <c:val>
            <c:numRef>
              <c:f>Общий!$J$21:$J$24</c:f>
              <c:numCache>
                <c:formatCode>0%</c:formatCode>
                <c:ptCount val="4"/>
                <c:pt idx="0">
                  <c:v>0.91</c:v>
                </c:pt>
                <c:pt idx="1">
                  <c:v>0.73</c:v>
                </c:pt>
                <c:pt idx="2">
                  <c:v>0.62</c:v>
                </c:pt>
                <c:pt idx="3">
                  <c:v>0.82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73-4D52-9FBF-7BF96AEB54E6}"/>
            </c:ext>
          </c:extLst>
        </c:ser>
        <c:ser>
          <c:idx val="2"/>
          <c:order val="2"/>
          <c:tx>
            <c:strRef>
              <c:f>Общий!$K$20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Общий!$H$21:$H$24</c:f>
              <c:strCache>
                <c:ptCount val="4"/>
                <c:pt idx="0">
                  <c:v>8а</c:v>
                </c:pt>
                <c:pt idx="1">
                  <c:v>8б</c:v>
                </c:pt>
                <c:pt idx="2">
                  <c:v>8в</c:v>
                </c:pt>
                <c:pt idx="3">
                  <c:v>8г</c:v>
                </c:pt>
              </c:strCache>
            </c:strRef>
          </c:cat>
          <c:val>
            <c:numRef>
              <c:f>Общий!$K$21:$K$24</c:f>
              <c:numCache>
                <c:formatCode>0%</c:formatCode>
                <c:ptCount val="4"/>
                <c:pt idx="0">
                  <c:v>0.09</c:v>
                </c:pt>
                <c:pt idx="1">
                  <c:v>0.18</c:v>
                </c:pt>
                <c:pt idx="2">
                  <c:v>0.31</c:v>
                </c:pt>
                <c:pt idx="3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73-4D52-9FBF-7BF96AEB54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9427840"/>
        <c:axId val="119429376"/>
      </c:barChart>
      <c:catAx>
        <c:axId val="119427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9429376"/>
        <c:crosses val="autoZero"/>
        <c:auto val="1"/>
        <c:lblAlgn val="ctr"/>
        <c:lblOffset val="100"/>
        <c:noMultiLvlLbl val="0"/>
      </c:catAx>
      <c:valAx>
        <c:axId val="119429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9427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AF42A35-FBAD-414C-93AE-9200CDA0BFF7}" type="datetimeFigureOut">
              <a:rPr lang="ru-RU" smtClean="0">
                <a:solidFill>
                  <a:prstClr val="black"/>
                </a:solidFill>
              </a:rPr>
              <a:pPr defTabSz="685800"/>
              <a:t>03.05.2023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211E75F0-700C-4FAE-9CCD-F9A40196A78E}" type="slidenum">
              <a:rPr lang="ru-RU" smtClean="0">
                <a:solidFill>
                  <a:prstClr val="black"/>
                </a:solidFill>
              </a:rPr>
              <a:pPr defTabSz="685800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921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AF42A35-FBAD-414C-93AE-9200CDA0BFF7}" type="datetimeFigureOut">
              <a:rPr lang="ru-RU" smtClean="0">
                <a:solidFill>
                  <a:prstClr val="black"/>
                </a:solidFill>
              </a:rPr>
              <a:pPr defTabSz="685800"/>
              <a:t>03.05.2023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211E75F0-700C-4FAE-9CCD-F9A40196A78E}" type="slidenum">
              <a:rPr lang="ru-RU" smtClean="0">
                <a:solidFill>
                  <a:prstClr val="black"/>
                </a:solidFill>
              </a:rPr>
              <a:pPr defTabSz="685800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543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AF42A35-FBAD-414C-93AE-9200CDA0BFF7}" type="datetimeFigureOut">
              <a:rPr lang="ru-RU" smtClean="0">
                <a:solidFill>
                  <a:prstClr val="black"/>
                </a:solidFill>
              </a:rPr>
              <a:pPr defTabSz="685800"/>
              <a:t>03.05.2023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211E75F0-700C-4FAE-9CCD-F9A40196A78E}" type="slidenum">
              <a:rPr lang="ru-RU" smtClean="0">
                <a:solidFill>
                  <a:prstClr val="black"/>
                </a:solidFill>
              </a:rPr>
              <a:pPr defTabSz="685800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78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AF42A35-FBAD-414C-93AE-9200CDA0BFF7}" type="datetimeFigureOut">
              <a:rPr lang="ru-RU" smtClean="0">
                <a:solidFill>
                  <a:prstClr val="black"/>
                </a:solidFill>
              </a:rPr>
              <a:pPr defTabSz="685800"/>
              <a:t>03.05.2023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211E75F0-700C-4FAE-9CCD-F9A40196A78E}" type="slidenum">
              <a:rPr lang="ru-RU" smtClean="0">
                <a:solidFill>
                  <a:prstClr val="black"/>
                </a:solidFill>
              </a:rPr>
              <a:pPr defTabSz="685800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386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AF42A35-FBAD-414C-93AE-9200CDA0BFF7}" type="datetimeFigureOut">
              <a:rPr lang="ru-RU" smtClean="0">
                <a:solidFill>
                  <a:prstClr val="black"/>
                </a:solidFill>
              </a:rPr>
              <a:pPr defTabSz="685800"/>
              <a:t>03.05.2023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211E75F0-700C-4FAE-9CCD-F9A40196A78E}" type="slidenum">
              <a:rPr lang="ru-RU" smtClean="0">
                <a:solidFill>
                  <a:prstClr val="black"/>
                </a:solidFill>
              </a:rPr>
              <a:pPr defTabSz="685800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7781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AF42A35-FBAD-414C-93AE-9200CDA0BFF7}" type="datetimeFigureOut">
              <a:rPr lang="ru-RU" smtClean="0">
                <a:solidFill>
                  <a:prstClr val="black"/>
                </a:solidFill>
              </a:rPr>
              <a:pPr defTabSz="685800"/>
              <a:t>03.05.2023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211E75F0-700C-4FAE-9CCD-F9A40196A78E}" type="slidenum">
              <a:rPr lang="ru-RU" smtClean="0">
                <a:solidFill>
                  <a:prstClr val="black"/>
                </a:solidFill>
              </a:rPr>
              <a:pPr defTabSz="685800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477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AF42A35-FBAD-414C-93AE-9200CDA0BFF7}" type="datetimeFigureOut">
              <a:rPr lang="ru-RU" smtClean="0">
                <a:solidFill>
                  <a:prstClr val="black"/>
                </a:solidFill>
              </a:rPr>
              <a:pPr defTabSz="685800"/>
              <a:t>03.05.2023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211E75F0-700C-4FAE-9CCD-F9A40196A78E}" type="slidenum">
              <a:rPr lang="ru-RU" smtClean="0">
                <a:solidFill>
                  <a:prstClr val="black"/>
                </a:solidFill>
              </a:rPr>
              <a:pPr defTabSz="685800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611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AF42A35-FBAD-414C-93AE-9200CDA0BFF7}" type="datetimeFigureOut">
              <a:rPr lang="ru-RU" smtClean="0">
                <a:solidFill>
                  <a:prstClr val="black"/>
                </a:solidFill>
              </a:rPr>
              <a:pPr defTabSz="685800"/>
              <a:t>03.05.2023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211E75F0-700C-4FAE-9CCD-F9A40196A78E}" type="slidenum">
              <a:rPr lang="ru-RU" smtClean="0">
                <a:solidFill>
                  <a:prstClr val="black"/>
                </a:solidFill>
              </a:rPr>
              <a:pPr defTabSz="685800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AF42A35-FBAD-414C-93AE-9200CDA0BFF7}" type="datetimeFigureOut">
              <a:rPr lang="ru-RU" smtClean="0">
                <a:solidFill>
                  <a:prstClr val="black"/>
                </a:solidFill>
              </a:rPr>
              <a:pPr defTabSz="685800"/>
              <a:t>03.05.2023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211E75F0-700C-4FAE-9CCD-F9A40196A78E}" type="slidenum">
              <a:rPr lang="ru-RU" smtClean="0">
                <a:solidFill>
                  <a:prstClr val="black"/>
                </a:solidFill>
              </a:rPr>
              <a:pPr defTabSz="685800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1646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AF42A35-FBAD-414C-93AE-9200CDA0BFF7}" type="datetimeFigureOut">
              <a:rPr lang="ru-RU" smtClean="0">
                <a:solidFill>
                  <a:prstClr val="black"/>
                </a:solidFill>
              </a:rPr>
              <a:pPr defTabSz="685800"/>
              <a:t>03.05.2023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211E75F0-700C-4FAE-9CCD-F9A40196A78E}" type="slidenum">
              <a:rPr lang="ru-RU" smtClean="0">
                <a:solidFill>
                  <a:prstClr val="black"/>
                </a:solidFill>
              </a:rPr>
              <a:pPr defTabSz="685800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832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6AF42A35-FBAD-414C-93AE-9200CDA0BFF7}" type="datetimeFigureOut">
              <a:rPr lang="ru-RU" smtClean="0">
                <a:solidFill>
                  <a:prstClr val="black"/>
                </a:solidFill>
              </a:rPr>
              <a:pPr defTabSz="685800"/>
              <a:t>03.05.2023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211E75F0-700C-4FAE-9CCD-F9A40196A78E}" type="slidenum">
              <a:rPr lang="ru-RU" smtClean="0">
                <a:solidFill>
                  <a:prstClr val="black"/>
                </a:solidFill>
              </a:rPr>
              <a:pPr defTabSz="685800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429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78271-86C4-44B3-A5B7-0F3163282B78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99492-B9D7-47A2-BB43-CA944D9FF0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68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645024"/>
            <a:ext cx="7033592" cy="20882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Семинар: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«Формирование положительной учебной мотивации, как условие повышения результативности обучения»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педагог-психолог МАОУ «СОШ № 2»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ванова Е.В,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962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Результаты диагностики уровней мотивации</a:t>
            </a:r>
            <a:endParaRPr lang="ru-RU" sz="2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21648847"/>
              </p:ext>
            </p:extLst>
          </p:nvPr>
        </p:nvGraphicFramePr>
        <p:xfrm>
          <a:off x="457200" y="908720"/>
          <a:ext cx="8229600" cy="5247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47098884"/>
              </p:ext>
            </p:extLst>
          </p:nvPr>
        </p:nvGraphicFramePr>
        <p:xfrm>
          <a:off x="323528" y="332656"/>
          <a:ext cx="8363272" cy="5823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9386610"/>
              </p:ext>
            </p:extLst>
          </p:nvPr>
        </p:nvGraphicFramePr>
        <p:xfrm>
          <a:off x="457200" y="152400"/>
          <a:ext cx="8229600" cy="6003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8262033"/>
              </p:ext>
            </p:extLst>
          </p:nvPr>
        </p:nvGraphicFramePr>
        <p:xfrm>
          <a:off x="457200" y="152400"/>
          <a:ext cx="8229600" cy="6228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30997541"/>
              </p:ext>
            </p:extLst>
          </p:nvPr>
        </p:nvGraphicFramePr>
        <p:xfrm>
          <a:off x="457200" y="152400"/>
          <a:ext cx="8229600" cy="6003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26562201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3616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60680464"/>
              </p:ext>
            </p:extLst>
          </p:nvPr>
        </p:nvGraphicFramePr>
        <p:xfrm>
          <a:off x="457200" y="152400"/>
          <a:ext cx="8229600" cy="6003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39953112"/>
              </p:ext>
            </p:extLst>
          </p:nvPr>
        </p:nvGraphicFramePr>
        <p:xfrm>
          <a:off x="457200" y="332656"/>
          <a:ext cx="8229600" cy="5823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35280" cy="990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влияющие на уровень учебной мотивации: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Содержание учебного материала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деятельности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ценка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тиль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деятельности учителя (стиль общения)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Личность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и др.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для исследования: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деятельности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деятельности учителя (стиль общения)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 учителя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и анализ других факторов учебной мотивации нужно рассматривать с точки зрения педагогики.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411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524" y="152400"/>
            <a:ext cx="8399276" cy="612304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в психологии: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7524" y="980729"/>
            <a:ext cx="8568952" cy="5400600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(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лат. 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motivatio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побуждение, импульс к действию. </a:t>
            </a: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осознаваемые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неосознаваемые психические факторы, побуждающие индивида к совершению определенных действий  и определяющие их направленность и цели.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/>
          </a:p>
        </p:txBody>
      </p:sp>
      <p:pic>
        <p:nvPicPr>
          <p:cNvPr id="4" name="Picture 18" descr="https://yanachalnik.ru/wp-content/uploads/2017/05/morkov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816004" cy="1247587"/>
          </a:xfrm>
          <a:prstGeom prst="round2DiagRect">
            <a:avLst>
              <a:gd name="adj1" fmla="val 16667"/>
              <a:gd name="adj2" fmla="val 0"/>
            </a:avLst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5002"/>
            <a:ext cx="8229600" cy="117299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Опрос обучающихся 4-11 классов.</a:t>
            </a:r>
            <a:br>
              <a:rPr lang="ru-RU" sz="2800" b="1" dirty="0" smtClean="0"/>
            </a:br>
            <a:r>
              <a:rPr lang="ru-RU" sz="2800" b="1" dirty="0" smtClean="0"/>
              <a:t>1. Что делает урок интересным?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ownloads\2022-01-23_14-59-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124744"/>
            <a:ext cx="8424936" cy="4909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697" y="404664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Опрос учителей.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5122" name="Picture 2" descr="C:\Users\User\Downloads\2022-01-23_15-15-08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056" y="1268760"/>
            <a:ext cx="8280882" cy="42716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476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805" y="30487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Опрос обучающихся 4-11 классов.</a:t>
            </a:r>
            <a:br>
              <a:rPr lang="ru-RU" b="1" dirty="0"/>
            </a:br>
            <a:r>
              <a:rPr lang="ru-RU" b="1" dirty="0"/>
              <a:t>2</a:t>
            </a:r>
            <a:r>
              <a:rPr lang="ru-RU" b="1" dirty="0" smtClean="0"/>
              <a:t>. Какими должны быть взаимоотношения между учителем и учениками?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3074" name="Picture 2" descr="C:\Users\User\Downloads\2022-01-23_15-11-11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372" y="1484784"/>
            <a:ext cx="7688052" cy="4770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Опрос учителей</a:t>
            </a:r>
            <a:endParaRPr lang="ru-RU" dirty="0"/>
          </a:p>
        </p:txBody>
      </p:sp>
      <p:pic>
        <p:nvPicPr>
          <p:cNvPr id="7170" name="Picture 2" descr="C:\Users\User\Downloads\2022-01-23_15-17-28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882775"/>
            <a:ext cx="8153400" cy="3609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260648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Опрос обучающихся 4-11 классов.</a:t>
            </a:r>
            <a:br>
              <a:rPr lang="ru-RU" b="1" dirty="0"/>
            </a:br>
            <a:r>
              <a:rPr lang="ru-RU" b="1" dirty="0"/>
              <a:t>3</a:t>
            </a:r>
            <a:r>
              <a:rPr lang="ru-RU" b="1" dirty="0" smtClean="0"/>
              <a:t>. Каким, по Вашему мнению, должен быть учитель?</a:t>
            </a:r>
            <a:endParaRPr lang="ru-RU" dirty="0"/>
          </a:p>
        </p:txBody>
      </p:sp>
      <p:pic>
        <p:nvPicPr>
          <p:cNvPr id="2050" name="Picture 2" descr="C:\Users\User\Downloads\2022-01-23_15-06-3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" y="1700808"/>
            <a:ext cx="8291835" cy="4522162"/>
          </a:xfrm>
          <a:prstGeom prst="rect">
            <a:avLst/>
          </a:prstGeom>
          <a:noFill/>
        </p:spPr>
      </p:pic>
      <p:pic>
        <p:nvPicPr>
          <p:cNvPr id="4" name="Picture 2" descr="C:\Users\User\Downloads\2022-01-23_15-06-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37" y="1853208"/>
            <a:ext cx="8291835" cy="4522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983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90600"/>
          </a:xfrm>
        </p:spPr>
        <p:txBody>
          <a:bodyPr/>
          <a:lstStyle/>
          <a:p>
            <a:r>
              <a:rPr lang="ru-RU" dirty="0" smtClean="0"/>
              <a:t>Опрос учителей</a:t>
            </a:r>
            <a:endParaRPr lang="ru-RU" dirty="0"/>
          </a:p>
        </p:txBody>
      </p:sp>
      <p:pic>
        <p:nvPicPr>
          <p:cNvPr id="6146" name="Picture 2" descr="C:\Users\User\Downloads\2022-01-23_15-16-07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59090"/>
            <a:ext cx="8229600" cy="4257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983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68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Опрос учителей </a:t>
            </a:r>
            <a:endParaRPr lang="ru-RU" dirty="0"/>
          </a:p>
        </p:txBody>
      </p:sp>
      <p:pic>
        <p:nvPicPr>
          <p:cNvPr id="8194" name="Picture 2" descr="C:\Users\User\Downloads\2022-01-23_15-18-30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380" y="1196752"/>
            <a:ext cx="8544420" cy="4804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необходима целенаправленная, планомерная и систематическая работа педагогического коллектива для формирования и развития учебной мотивации у обучающихся…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221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«Все наши замыслы, поиски и построения превращаются в прах, если нет у ученика желания учиться»</a:t>
            </a:r>
          </a:p>
          <a:p>
            <a:endParaRPr lang="ru-RU" dirty="0"/>
          </a:p>
          <a:p>
            <a:pPr marL="0" indent="0" algn="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 «О воспитании», 1973 г.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750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в педагогике: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общее название для процессов, методов и средств побуждения учащихся к продуктивной познавательной деятельности, активному освоению содержания образования.</a:t>
            </a: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мотивация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– проявляемая учащимися мотивированная активность при достижении целей учения.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мотивации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7" y="738864"/>
            <a:ext cx="6048672" cy="5760640"/>
          </a:xfrm>
        </p:spPr>
      </p:pic>
    </p:spTree>
    <p:extLst>
      <p:ext uri="{BB962C8B-B14F-4D97-AF65-F5344CB8AC3E}">
        <p14:creationId xmlns:p14="http://schemas.microsoft.com/office/powerpoint/2010/main" val="18569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12347422"/>
              </p:ext>
            </p:extLst>
          </p:nvPr>
        </p:nvGraphicFramePr>
        <p:xfrm>
          <a:off x="457200" y="548680"/>
          <a:ext cx="8229600" cy="5607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2540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4469650"/>
              </p:ext>
            </p:extLst>
          </p:nvPr>
        </p:nvGraphicFramePr>
        <p:xfrm>
          <a:off x="409699" y="476672"/>
          <a:ext cx="8024750" cy="5020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587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421509"/>
              </p:ext>
            </p:extLst>
          </p:nvPr>
        </p:nvGraphicFramePr>
        <p:xfrm>
          <a:off x="755576" y="548680"/>
          <a:ext cx="7759774" cy="4941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200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445324" y="1258043"/>
          <a:ext cx="8070026" cy="4231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013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9837381"/>
              </p:ext>
            </p:extLst>
          </p:nvPr>
        </p:nvGraphicFramePr>
        <p:xfrm>
          <a:off x="628650" y="764705"/>
          <a:ext cx="7886700" cy="4725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916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374</TotalTime>
  <Words>296</Words>
  <Application>Microsoft Office PowerPoint</Application>
  <PresentationFormat>Экран (4:3)</PresentationFormat>
  <Paragraphs>50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9" baseType="lpstr">
      <vt:lpstr>Arial</vt:lpstr>
      <vt:lpstr>Bookman Old Style</vt:lpstr>
      <vt:lpstr>Calibri</vt:lpstr>
      <vt:lpstr>Calibri Light</vt:lpstr>
      <vt:lpstr>Cambria</vt:lpstr>
      <vt:lpstr>Gill Sans MT</vt:lpstr>
      <vt:lpstr>Times New Roman</vt:lpstr>
      <vt:lpstr>Wingdings</vt:lpstr>
      <vt:lpstr>Wingdings 3</vt:lpstr>
      <vt:lpstr>Начальная</vt:lpstr>
      <vt:lpstr>Тема Office</vt:lpstr>
      <vt:lpstr>Семинар:  «Формирование положительной учебной мотивации, как условие повышения результативности обучения»   Подготовила: педагог-психолог МАОУ «СОШ № 2» Иванова Е.В,</vt:lpstr>
      <vt:lpstr>Определение в психологии:</vt:lpstr>
      <vt:lpstr>Определение в педагогике:</vt:lpstr>
      <vt:lpstr>Виды мотивации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диагностики уровней мотивации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Факторы, влияющие на уровень учебной мотивации:</vt:lpstr>
      <vt:lpstr>Факторы для исследования:</vt:lpstr>
      <vt:lpstr>      Опрос обучающихся 4-11 классов. 1. Что делает урок интересным? </vt:lpstr>
      <vt:lpstr>Опрос учителей. </vt:lpstr>
      <vt:lpstr>Опрос обучающихся 4-11 классов. 2. Какими должны быть взаимоотношения между учителем и учениками? </vt:lpstr>
      <vt:lpstr>Опрос учителей</vt:lpstr>
      <vt:lpstr>Опрос обучающихся 4-11 классов. 3. Каким, по Вашему мнению, должен быть учитель?</vt:lpstr>
      <vt:lpstr>Опрос учителей</vt:lpstr>
      <vt:lpstr>Опрос учителей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Семинар: «Формирование учебной мотивации, как условие повышения</dc:title>
  <dc:creator>User</dc:creator>
  <cp:lastModifiedBy>Психолог</cp:lastModifiedBy>
  <cp:revision>41</cp:revision>
  <dcterms:created xsi:type="dcterms:W3CDTF">2022-01-23T09:06:16Z</dcterms:created>
  <dcterms:modified xsi:type="dcterms:W3CDTF">2023-05-03T07:44:00Z</dcterms:modified>
</cp:coreProperties>
</file>